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9"/>
  </p:notesMasterIdLst>
  <p:handoutMasterIdLst>
    <p:handoutMasterId r:id="rId90"/>
  </p:handoutMasterIdLst>
  <p:sldIdLst>
    <p:sldId id="324" r:id="rId2"/>
    <p:sldId id="288" r:id="rId3"/>
    <p:sldId id="392" r:id="rId4"/>
    <p:sldId id="422" r:id="rId5"/>
    <p:sldId id="423" r:id="rId6"/>
    <p:sldId id="424" r:id="rId7"/>
    <p:sldId id="501" r:id="rId8"/>
    <p:sldId id="426" r:id="rId9"/>
    <p:sldId id="502" r:id="rId10"/>
    <p:sldId id="503" r:id="rId11"/>
    <p:sldId id="504" r:id="rId12"/>
    <p:sldId id="505" r:id="rId13"/>
    <p:sldId id="506" r:id="rId14"/>
    <p:sldId id="507" r:id="rId15"/>
    <p:sldId id="508" r:id="rId16"/>
    <p:sldId id="509" r:id="rId17"/>
    <p:sldId id="500" r:id="rId18"/>
    <p:sldId id="425" r:id="rId19"/>
    <p:sldId id="427" r:id="rId20"/>
    <p:sldId id="510" r:id="rId21"/>
    <p:sldId id="428" r:id="rId22"/>
    <p:sldId id="511" r:id="rId23"/>
    <p:sldId id="512" r:id="rId24"/>
    <p:sldId id="431" r:id="rId25"/>
    <p:sldId id="430" r:id="rId26"/>
    <p:sldId id="432" r:id="rId27"/>
    <p:sldId id="433" r:id="rId28"/>
    <p:sldId id="434" r:id="rId29"/>
    <p:sldId id="440" r:id="rId30"/>
    <p:sldId id="513" r:id="rId31"/>
    <p:sldId id="514" r:id="rId32"/>
    <p:sldId id="515" r:id="rId33"/>
    <p:sldId id="516" r:id="rId34"/>
    <p:sldId id="435" r:id="rId35"/>
    <p:sldId id="517" r:id="rId36"/>
    <p:sldId id="520" r:id="rId37"/>
    <p:sldId id="519" r:id="rId38"/>
    <p:sldId id="521" r:id="rId39"/>
    <p:sldId id="522" r:id="rId40"/>
    <p:sldId id="436" r:id="rId41"/>
    <p:sldId id="437" r:id="rId42"/>
    <p:sldId id="438" r:id="rId43"/>
    <p:sldId id="439" r:id="rId44"/>
    <p:sldId id="441" r:id="rId45"/>
    <p:sldId id="523" r:id="rId46"/>
    <p:sldId id="524" r:id="rId47"/>
    <p:sldId id="456" r:id="rId48"/>
    <p:sldId id="481" r:id="rId49"/>
    <p:sldId id="525" r:id="rId50"/>
    <p:sldId id="529" r:id="rId51"/>
    <p:sldId id="530" r:id="rId52"/>
    <p:sldId id="532" r:id="rId53"/>
    <p:sldId id="531" r:id="rId54"/>
    <p:sldId id="528" r:id="rId55"/>
    <p:sldId id="533" r:id="rId56"/>
    <p:sldId id="482" r:id="rId57"/>
    <p:sldId id="483" r:id="rId58"/>
    <p:sldId id="484" r:id="rId59"/>
    <p:sldId id="486" r:id="rId60"/>
    <p:sldId id="487" r:id="rId61"/>
    <p:sldId id="534" r:id="rId62"/>
    <p:sldId id="455" r:id="rId63"/>
    <p:sldId id="467" r:id="rId64"/>
    <p:sldId id="535" r:id="rId65"/>
    <p:sldId id="471" r:id="rId66"/>
    <p:sldId id="472" r:id="rId67"/>
    <p:sldId id="473" r:id="rId68"/>
    <p:sldId id="474" r:id="rId69"/>
    <p:sldId id="476" r:id="rId70"/>
    <p:sldId id="477" r:id="rId71"/>
    <p:sldId id="478" r:id="rId72"/>
    <p:sldId id="479" r:id="rId73"/>
    <p:sldId id="480" r:id="rId74"/>
    <p:sldId id="485" r:id="rId75"/>
    <p:sldId id="488" r:id="rId76"/>
    <p:sldId id="489" r:id="rId77"/>
    <p:sldId id="490" r:id="rId78"/>
    <p:sldId id="491" r:id="rId79"/>
    <p:sldId id="492" r:id="rId80"/>
    <p:sldId id="493" r:id="rId81"/>
    <p:sldId id="494" r:id="rId82"/>
    <p:sldId id="495" r:id="rId83"/>
    <p:sldId id="496" r:id="rId84"/>
    <p:sldId id="497" r:id="rId85"/>
    <p:sldId id="498" r:id="rId86"/>
    <p:sldId id="499" r:id="rId87"/>
    <p:sldId id="421" r:id="rId88"/>
  </p:sldIdLst>
  <p:sldSz cx="12192000" cy="6858000"/>
  <p:notesSz cx="6858000" cy="9144000"/>
  <p:embeddedFontLst>
    <p:embeddedFont>
      <p:font typeface="Roboto Condensed" panose="020B0604020202020204" charset="0"/>
      <p:regular r:id="rId91"/>
      <p:bold r:id="rId92"/>
      <p:italic r:id="rId93"/>
      <p:boldItalic r:id="rId94"/>
    </p:embeddedFont>
    <p:embeddedFont>
      <p:font typeface="Roboto Condensed Light" panose="020B0604020202020204" charset="0"/>
      <p:regular r:id="rId95"/>
      <p:italic r:id="rId96"/>
    </p:embeddedFont>
    <p:embeddedFont>
      <p:font typeface="Consolas" panose="020B0609020204030204" pitchFamily="49" charset="0"/>
      <p:regular r:id="rId97"/>
      <p:bold r:id="rId98"/>
      <p:italic r:id="rId99"/>
      <p:boldItalic r:id="rId100"/>
    </p:embeddedFont>
    <p:embeddedFont>
      <p:font typeface="Cambria Math" panose="02040503050406030204" pitchFamily="18" charset="0"/>
      <p:regular r:id="rId101"/>
    </p:embeddedFont>
    <p:embeddedFont>
      <p:font typeface="Open Sans Semibold" panose="020B0604020202020204" charset="0"/>
      <p:bold r:id="rId102"/>
      <p:boldItalic r:id="rId103"/>
    </p:embeddedFont>
    <p:embeddedFont>
      <p:font typeface="Calibri" panose="020F0502020204030204" pitchFamily="34" charset="0"/>
      <p:regular r:id="rId104"/>
      <p:bold r:id="rId105"/>
      <p:italic r:id="rId106"/>
      <p:boldItalic r:id="rId107"/>
    </p:embeddedFont>
    <p:embeddedFont>
      <p:font typeface="AR BLANCA" panose="02000000000000000000" pitchFamily="2" charset="0"/>
      <p:regular r:id="rId108"/>
    </p:embeddedFont>
    <p:embeddedFont>
      <p:font typeface="Shruti" panose="020B0502040204020203" pitchFamily="34" charset="0"/>
      <p:regular r:id="rId109"/>
      <p:bold r:id="rId110"/>
    </p:embeddedFont>
    <p:embeddedFont>
      <p:font typeface="Arial Unicode MS" panose="020B0604020202020204" pitchFamily="34" charset="-128"/>
      <p:regular r:id="rId111"/>
    </p:embeddedFont>
    <p:embeddedFont>
      <p:font typeface="Wingdings 3" panose="05040102010807070707" pitchFamily="18" charset="2"/>
      <p:regular r:id="rId112"/>
    </p:embeddedFont>
    <p:embeddedFont>
      <p:font typeface="Wingdings 2" panose="05020102010507070707" pitchFamily="18" charset="2"/>
      <p:regular r:id="rId1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1457"/>
    <a:srgbClr val="B84742"/>
    <a:srgbClr val="F19D19"/>
    <a:srgbClr val="F9C5D7"/>
    <a:srgbClr val="424242"/>
    <a:srgbClr val="F6E7E6"/>
    <a:srgbClr val="F48CAF"/>
    <a:srgbClr val="B5E61D"/>
    <a:srgbClr val="8BC145"/>
    <a:srgbClr val="00BB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71" autoAdjust="0"/>
    <p:restoredTop sz="94660"/>
  </p:normalViewPr>
  <p:slideViewPr>
    <p:cSldViewPr snapToGrid="0">
      <p:cViewPr varScale="1">
        <p:scale>
          <a:sx n="74" d="100"/>
          <a:sy n="74" d="100"/>
        </p:scale>
        <p:origin x="522" y="60"/>
      </p:cViewPr>
      <p:guideLst/>
    </p:cSldViewPr>
  </p:slideViewPr>
  <p:notesTextViewPr>
    <p:cViewPr>
      <p:scale>
        <a:sx n="1" d="1"/>
        <a:sy n="1" d="1"/>
      </p:scale>
      <p:origin x="0" y="0"/>
    </p:cViewPr>
  </p:notesTextViewPr>
  <p:notesViewPr>
    <p:cSldViewPr snapToGrid="0">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12" Type="http://schemas.openxmlformats.org/officeDocument/2006/relationships/font" Target="fonts/font22.fntdata"/><Relationship Id="rId16" Type="http://schemas.openxmlformats.org/officeDocument/2006/relationships/slide" Target="slides/slide15.xml"/><Relationship Id="rId107" Type="http://schemas.openxmlformats.org/officeDocument/2006/relationships/font" Target="fonts/font1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3.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3.fntdata"/><Relationship Id="rId108" Type="http://schemas.openxmlformats.org/officeDocument/2006/relationships/font" Target="fonts/font1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0.fntdata"/><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2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2921DC-3109-4569-9FE5-3F5BA0747F75}" type="datetimeFigureOut">
              <a:rPr lang="en-US" smtClean="0"/>
              <a:t>11/23/2021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9E4867-9854-45D8-A58B-AED9F0BB4DCA}" type="slidenum">
              <a:rPr lang="en-US" smtClean="0"/>
              <a:t>‹#›</a:t>
            </a:fld>
            <a:endParaRPr lang="en-US"/>
          </a:p>
        </p:txBody>
      </p:sp>
    </p:spTree>
    <p:extLst>
      <p:ext uri="{BB962C8B-B14F-4D97-AF65-F5344CB8AC3E}">
        <p14:creationId xmlns:p14="http://schemas.microsoft.com/office/powerpoint/2010/main" val="3875769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11/23/2021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4038599" y="6604000"/>
            <a:ext cx="427051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Dynamic</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Programming</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2"/>
          <a:srcRect t="86739" r="1768" b="3535"/>
          <a:stretch/>
        </p:blipFill>
        <p:spPr>
          <a:xfrm>
            <a:off x="0" y="0"/>
            <a:ext cx="12192000" cy="711201"/>
          </a:xfrm>
          <a:prstGeom prst="rect">
            <a:avLst/>
          </a:prstGeom>
          <a:solidFill>
            <a:srgbClr val="DFDFDF">
              <a:alpha val="49804"/>
            </a:srgbClr>
          </a:solidFill>
          <a:ln>
            <a:noFill/>
          </a:ln>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DFDFDF">
              <a:alpha val="49804"/>
            </a:srgbClr>
          </a:solidFill>
          <a:ln>
            <a:noFill/>
          </a:ln>
        </p:spPr>
        <p:txBody>
          <a:bodyPr vert="horz" lIns="216000" tIns="108000" rIns="216000" bIns="108000" rtlCol="0" anchor="ctr">
            <a:normAutofit/>
          </a:bodyPr>
          <a:lstStyle>
            <a:lvl1pPr>
              <a:defRPr lang="en-US" sz="3400" b="1" dirty="0">
                <a:solidFill>
                  <a:schemeClr val="tx1">
                    <a:lumMod val="90000"/>
                    <a:lumOff val="10000"/>
                  </a:schemeClr>
                </a:solidFill>
                <a:effectLst/>
              </a:defRPr>
            </a:lvl1pPr>
          </a:lstStyle>
          <a:p>
            <a:pPr lvl="0"/>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 y="106364"/>
            <a:ext cx="11684000" cy="808037"/>
          </a:xfrm>
        </p:spPr>
        <p:txBody>
          <a:bodyPr/>
          <a:lstStyle>
            <a:lvl1pPr algn="l">
              <a:defRPr>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dirty="0"/>
              <a:t>Click to edit Master title style</a:t>
            </a:r>
          </a:p>
        </p:txBody>
      </p:sp>
      <p:sp>
        <p:nvSpPr>
          <p:cNvPr id="3" name="Content Placeholder 2"/>
          <p:cNvSpPr>
            <a:spLocks noGrp="1"/>
          </p:cNvSpPr>
          <p:nvPr>
            <p:ph idx="1"/>
          </p:nvPr>
        </p:nvSpPr>
        <p:spPr>
          <a:xfrm>
            <a:off x="254000" y="990600"/>
            <a:ext cx="11684000" cy="5334000"/>
          </a:xfrm>
        </p:spPr>
        <p:txBody>
          <a:bodyPr>
            <a:normAutofit/>
          </a:bodyPr>
          <a:lstStyle>
            <a:lvl1pPr marL="342900" indent="-342900" algn="just">
              <a:lnSpc>
                <a:spcPct val="110000"/>
              </a:lnSpc>
              <a:spcBef>
                <a:spcPts val="0"/>
              </a:spcBef>
              <a:spcAft>
                <a:spcPts val="600"/>
              </a:spcAft>
              <a:buClrTx/>
              <a:buFont typeface="Wingdings" panose="05000000000000000000" pitchFamily="2" charset="2"/>
              <a:buChar char="§"/>
              <a:defRPr sz="2400">
                <a:latin typeface="+mj-lt"/>
                <a:ea typeface="Times New Roman" panose="02020603050405020304" pitchFamily="18" charset="0"/>
                <a:cs typeface="Times New Roman" panose="02020603050405020304" pitchFamily="18" charset="0"/>
              </a:defRPr>
            </a:lvl1pPr>
            <a:lvl2pPr marL="742950" indent="-285750" algn="just">
              <a:lnSpc>
                <a:spcPct val="110000"/>
              </a:lnSpc>
              <a:spcBef>
                <a:spcPts val="0"/>
              </a:spcBef>
              <a:spcAft>
                <a:spcPts val="600"/>
              </a:spcAft>
              <a:buClrTx/>
              <a:buFont typeface="Arial" panose="020B0604020202020204" pitchFamily="34" charset="0"/>
              <a:buChar char="•"/>
              <a:defRPr sz="2200">
                <a:latin typeface="+mj-lt"/>
                <a:ea typeface="Times New Roman" panose="02020603050405020304" pitchFamily="18" charset="0"/>
                <a:cs typeface="Times New Roman" panose="02020603050405020304" pitchFamily="18" charset="0"/>
              </a:defRPr>
            </a:lvl2pPr>
            <a:lvl3pPr marL="1200150" indent="-285750" algn="just">
              <a:lnSpc>
                <a:spcPct val="110000"/>
              </a:lnSpc>
              <a:spcBef>
                <a:spcPts val="0"/>
              </a:spcBef>
              <a:spcAft>
                <a:spcPts val="600"/>
              </a:spcAft>
              <a:buClrTx/>
              <a:buSzPct val="80000"/>
              <a:buFont typeface="Wingdings" panose="05000000000000000000" pitchFamily="2" charset="2"/>
              <a:buChar char="q"/>
              <a:defRPr sz="2000">
                <a:latin typeface="+mj-lt"/>
                <a:ea typeface="Times New Roman" panose="02020603050405020304" pitchFamily="18" charset="0"/>
                <a:cs typeface="Times New Roman" panose="02020603050405020304" pitchFamily="18" charset="0"/>
              </a:defRPr>
            </a:lvl3pPr>
            <a:lvl4pPr algn="just">
              <a:lnSpc>
                <a:spcPct val="110000"/>
              </a:lnSpc>
              <a:spcBef>
                <a:spcPts val="0"/>
              </a:spcBef>
              <a:spcAft>
                <a:spcPts val="600"/>
              </a:spcAft>
              <a:buClrTx/>
              <a:defRPr sz="1600">
                <a:latin typeface="+mj-lt"/>
                <a:ea typeface="Times New Roman" panose="02020603050405020304" pitchFamily="18" charset="0"/>
                <a:cs typeface="Times New Roman" panose="02020603050405020304" pitchFamily="18" charset="0"/>
              </a:defRPr>
            </a:lvl4pPr>
            <a:lvl5pPr algn="just">
              <a:lnSpc>
                <a:spcPct val="110000"/>
              </a:lnSpc>
              <a:spcBef>
                <a:spcPts val="0"/>
              </a:spcBef>
              <a:spcAft>
                <a:spcPts val="600"/>
              </a:spcAft>
              <a:buClrTx/>
              <a:defRPr sz="1600">
                <a:latin typeface="+mj-lt"/>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552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a:t>
            </a:fld>
            <a:endParaRPr lang="en-US"/>
          </a:p>
        </p:txBody>
      </p:sp>
    </p:spTree>
    <p:extLst>
      <p:ext uri="{BB962C8B-B14F-4D97-AF65-F5344CB8AC3E}">
        <p14:creationId xmlns:p14="http://schemas.microsoft.com/office/powerpoint/2010/main" val="350413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4038600" y="6604000"/>
            <a:ext cx="4283765"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Dynamic</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Programming</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solidFill>
            <a:srgbClr val="F48CAF"/>
          </a:solid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DFDFDF">
              <a:alpha val="49804"/>
            </a:srgbClr>
          </a:solidFill>
          <a:ln>
            <a:noFill/>
          </a:ln>
        </p:spPr>
        <p:txBody>
          <a:bodyPr vert="horz" lIns="216000" tIns="108000" rIns="216000" bIns="108000" rtlCol="0" anchor="ctr">
            <a:normAutofit/>
          </a:bodyPr>
          <a:lstStyle>
            <a:lvl1pPr>
              <a:defRPr lang="en-US" sz="3400" b="1" dirty="0">
                <a:solidFill>
                  <a:schemeClr val="tx1">
                    <a:lumMod val="90000"/>
                    <a:lumOff val="10000"/>
                  </a:schemeClr>
                </a:solidFill>
                <a:effectLst/>
              </a:defRPr>
            </a:lvl1pPr>
          </a:lstStyle>
          <a:p>
            <a:pPr lvl="0"/>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solidFill>
            <a:srgbClr val="DFDFDF">
              <a:alpha val="49804"/>
            </a:srgbClr>
          </a:solidFill>
          <a:ln>
            <a:noFill/>
          </a:ln>
        </p:spPr>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761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4038600" y="6604000"/>
            <a:ext cx="4297018"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Dynamic</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Programming</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DFDFDF">
              <a:alpha val="49804"/>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62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10000">
                      <a:srgbClr val="890E4F"/>
                    </a:gs>
                    <a:gs pos="100000">
                      <a:srgbClr val="D81A60"/>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xmlns=""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Tree>
    <p:extLst>
      <p:ext uri="{BB962C8B-B14F-4D97-AF65-F5344CB8AC3E}">
        <p14:creationId xmlns:p14="http://schemas.microsoft.com/office/powerpoint/2010/main" val="2001692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4038599" y="6604000"/>
            <a:ext cx="4383505"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Dynamic</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Programming</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97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4038599" y="6604000"/>
            <a:ext cx="439954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Dynamic</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Programming</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247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4038599" y="6604000"/>
            <a:ext cx="4335379"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Dynamic</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Programming</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314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97590" y="25574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8565204" y="2657799"/>
            <a:ext cx="2103120" cy="2086689"/>
          </a:xfrm>
          <a:prstGeom prst="rect">
            <a:avLst/>
          </a:prstGeom>
        </p:spPr>
      </p:pic>
    </p:spTree>
    <p:extLst>
      <p:ext uri="{BB962C8B-B14F-4D97-AF65-F5344CB8AC3E}">
        <p14:creationId xmlns:p14="http://schemas.microsoft.com/office/powerpoint/2010/main" val="1170502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11/23/2021</a:t>
            </a:fld>
            <a:endParaRPr lang="en-US"/>
          </a:p>
        </p:txBody>
      </p:sp>
      <p:sp>
        <p:nvSpPr>
          <p:cNvPr id="5" name="Footer Placeholder 4">
            <a:extLst>
              <a:ext uri="{FF2B5EF4-FFF2-40B4-BE49-F238E27FC236}">
                <a16:creationId xmlns:a16="http://schemas.microsoft.com/office/drawing/2014/main" xmlns=""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70" r:id="rId1"/>
    <p:sldLayoutId id="2147483687" r:id="rId2"/>
    <p:sldLayoutId id="2147483688" r:id="rId3"/>
    <p:sldLayoutId id="2147483671" r:id="rId4"/>
    <p:sldLayoutId id="2147483672" r:id="rId5"/>
    <p:sldLayoutId id="2147483689" r:id="rId6"/>
    <p:sldLayoutId id="2147483690" r:id="rId7"/>
    <p:sldLayoutId id="2147483673" r:id="rId8"/>
    <p:sldLayoutId id="2147483686"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0.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4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70.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 Id="rId5" Type="http://schemas.openxmlformats.org/officeDocument/2006/relationships/image" Target="../media/image96.png"/><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3.png"/><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79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ki/Memoization"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7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8.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30.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0.png"/></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30.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30.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30.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30.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30.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30.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6700F155-879E-4253-A2D1-B37B688D171B}"/>
              </a:ext>
            </a:extLst>
          </p:cNvPr>
          <p:cNvSpPr>
            <a:spLocks noGrp="1"/>
          </p:cNvSpPr>
          <p:nvPr>
            <p:ph type="ctrTitle"/>
          </p:nvPr>
        </p:nvSpPr>
        <p:spPr>
          <a:xfrm>
            <a:off x="932979" y="2511380"/>
            <a:ext cx="7035300" cy="218942"/>
          </a:xfrm>
        </p:spPr>
        <p:txBody>
          <a:bodyPr/>
          <a:lstStyle/>
          <a:p>
            <a:r>
              <a:rPr lang="en-US" sz="5400" b="0" dirty="0"/>
              <a:t/>
            </a:r>
            <a:br>
              <a:rPr lang="en-US" sz="5400" b="0" dirty="0"/>
            </a:br>
            <a:r>
              <a:rPr lang="en-US" sz="5400" b="0" dirty="0"/>
              <a:t>Dynamic </a:t>
            </a:r>
            <a:r>
              <a:rPr lang="en-US" sz="5400" dirty="0"/>
              <a:t>Programming</a:t>
            </a:r>
          </a:p>
        </p:txBody>
      </p:sp>
    </p:spTree>
    <p:extLst>
      <p:ext uri="{BB962C8B-B14F-4D97-AF65-F5344CB8AC3E}">
        <p14:creationId xmlns:p14="http://schemas.microsoft.com/office/powerpoint/2010/main" val="1535329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Recursive Fibonacci</a:t>
            </a:r>
          </a:p>
        </p:txBody>
      </p:sp>
      <p:pic>
        <p:nvPicPr>
          <p:cNvPr id="5" name="Picture 2" descr="https://i0.wp.com/algorithms.tutorialhorizon.com/files/2015/03/Fibonacchi-Recursion.png"/>
          <p:cNvPicPr>
            <a:picLocks noChangeAspect="1" noChangeArrowheads="1"/>
          </p:cNvPicPr>
          <p:nvPr/>
        </p:nvPicPr>
        <p:blipFill rotWithShape="1">
          <a:blip r:embed="rId2">
            <a:extLst>
              <a:ext uri="{28A0092B-C50C-407E-A947-70E740481C1C}">
                <a14:useLocalDpi xmlns:a14="http://schemas.microsoft.com/office/drawing/2010/main" val="0"/>
              </a:ext>
            </a:extLst>
          </a:blip>
          <a:srcRect l="5708" t="14817" r="19549" b="27321"/>
          <a:stretch/>
        </p:blipFill>
        <p:spPr bwMode="auto">
          <a:xfrm>
            <a:off x="6319233" y="789033"/>
            <a:ext cx="4984125" cy="275607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31180" y="863444"/>
            <a:ext cx="6096000" cy="2308324"/>
          </a:xfrm>
          <a:prstGeom prst="rect">
            <a:avLst/>
          </a:prstGeom>
        </p:spPr>
        <p:txBody>
          <a:bodyPr>
            <a:spAutoFit/>
          </a:bodyPr>
          <a:lstStyle/>
          <a:p>
            <a:r>
              <a:rPr lang="en-IN" sz="2400" b="1" dirty="0">
                <a:solidFill>
                  <a:srgbClr val="C00000"/>
                </a:solidFill>
              </a:rPr>
              <a:t>    </a:t>
            </a:r>
            <a:r>
              <a:rPr lang="en-IN" sz="2400" b="1" dirty="0" err="1">
                <a:solidFill>
                  <a:srgbClr val="C00000"/>
                </a:solidFill>
              </a:rPr>
              <a:t>int</a:t>
            </a:r>
            <a:r>
              <a:rPr lang="en-IN" sz="2400" b="1" dirty="0">
                <a:solidFill>
                  <a:srgbClr val="C00000"/>
                </a:solidFill>
              </a:rPr>
              <a:t> fib(n):</a:t>
            </a:r>
          </a:p>
          <a:p>
            <a:r>
              <a:rPr lang="en-IN" sz="2400" dirty="0"/>
              <a:t>         if n == 0:</a:t>
            </a:r>
          </a:p>
          <a:p>
            <a:r>
              <a:rPr lang="en-IN" sz="2400" dirty="0"/>
              <a:t>              return 0</a:t>
            </a:r>
          </a:p>
          <a:p>
            <a:r>
              <a:rPr lang="en-IN" sz="2400" dirty="0"/>
              <a:t>         if n == 1:</a:t>
            </a:r>
          </a:p>
          <a:p>
            <a:r>
              <a:rPr lang="en-IN" sz="2400" dirty="0"/>
              <a:t>              return 1</a:t>
            </a:r>
          </a:p>
          <a:p>
            <a:r>
              <a:rPr lang="en-IN" sz="2400" dirty="0"/>
              <a:t>         return fib(n - 1) + fib(n - 2)</a:t>
            </a:r>
          </a:p>
        </p:txBody>
      </p:sp>
      <p:sp>
        <p:nvSpPr>
          <p:cNvPr id="8" name="Rectangle 7"/>
          <p:cNvSpPr/>
          <p:nvPr/>
        </p:nvSpPr>
        <p:spPr>
          <a:xfrm>
            <a:off x="608650" y="3905162"/>
            <a:ext cx="6096000" cy="369332"/>
          </a:xfrm>
          <a:prstGeom prst="rect">
            <a:avLst/>
          </a:prstGeom>
        </p:spPr>
        <p:txBody>
          <a:bodyPr>
            <a:spAutoFit/>
          </a:bodyPr>
          <a:lstStyle/>
          <a:p>
            <a:r>
              <a:rPr lang="pt-BR" b="1" dirty="0"/>
              <a:t>Time Complexity:     </a:t>
            </a:r>
            <a:r>
              <a:rPr lang="pt-BR" dirty="0"/>
              <a:t>T(n) = T(n-1) + T(n-2) + 1  = O(2</a:t>
            </a:r>
            <a:r>
              <a:rPr lang="pt-BR" baseline="30000" dirty="0"/>
              <a:t>n</a:t>
            </a:r>
            <a:r>
              <a:rPr lang="pt-BR" dirty="0"/>
              <a:t>)</a:t>
            </a:r>
          </a:p>
        </p:txBody>
      </p:sp>
      <p:sp>
        <p:nvSpPr>
          <p:cNvPr id="10" name="Rectangle 9"/>
          <p:cNvSpPr/>
          <p:nvPr/>
        </p:nvSpPr>
        <p:spPr>
          <a:xfrm>
            <a:off x="0" y="5007888"/>
            <a:ext cx="12192000" cy="1631216"/>
          </a:xfrm>
          <a:prstGeom prst="rect">
            <a:avLst/>
          </a:prstGeom>
        </p:spPr>
        <p:txBody>
          <a:bodyPr wrap="square">
            <a:spAutoFit/>
          </a:bodyPr>
          <a:lstStyle/>
          <a:p>
            <a:r>
              <a:rPr lang="en-IN" sz="2000" dirty="0"/>
              <a:t>We can solve a problem using dynamic programming if the problem has the following attributes:</a:t>
            </a:r>
          </a:p>
          <a:p>
            <a:pPr marL="285750" indent="-285750">
              <a:buFont typeface="Wingdings" panose="05000000000000000000" pitchFamily="2" charset="2"/>
              <a:buChar char="Ø"/>
            </a:pPr>
            <a:r>
              <a:rPr lang="en-IN" sz="2000" b="1" dirty="0"/>
              <a:t>Optimal sub-problems: </a:t>
            </a:r>
            <a:r>
              <a:rPr lang="en-IN" sz="2000" dirty="0"/>
              <a:t>We can break a larger problem into similar sub-problems. If we can solve the sub-problems optimally we can use them to solve the main problem.</a:t>
            </a:r>
          </a:p>
          <a:p>
            <a:pPr marL="285750" indent="-285750">
              <a:buFont typeface="Wingdings" panose="05000000000000000000" pitchFamily="2" charset="2"/>
              <a:buChar char="Ø"/>
            </a:pPr>
            <a:r>
              <a:rPr lang="en-IN" sz="2000" b="1" dirty="0"/>
              <a:t>Overlapping sub-problems: </a:t>
            </a:r>
            <a:r>
              <a:rPr lang="en-IN" sz="2000" dirty="0"/>
              <a:t>The recursive solution to the problem contains sub-problems that are repeated multiple times.</a:t>
            </a:r>
          </a:p>
        </p:txBody>
      </p:sp>
    </p:spTree>
    <p:extLst>
      <p:ext uri="{BB962C8B-B14F-4D97-AF65-F5344CB8AC3E}">
        <p14:creationId xmlns:p14="http://schemas.microsoft.com/office/powerpoint/2010/main" val="363171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0" y="839990"/>
            <a:ext cx="6677025" cy="3895725"/>
          </a:xfrm>
          <a:prstGeom prst="rect">
            <a:avLst/>
          </a:prstGeom>
        </p:spPr>
      </p:pic>
      <p:sp>
        <p:nvSpPr>
          <p:cNvPr id="7" name="Rectangle 6"/>
          <p:cNvSpPr/>
          <p:nvPr/>
        </p:nvSpPr>
        <p:spPr>
          <a:xfrm>
            <a:off x="6490952" y="839990"/>
            <a:ext cx="5602310" cy="707886"/>
          </a:xfrm>
          <a:prstGeom prst="rect">
            <a:avLst/>
          </a:prstGeom>
        </p:spPr>
        <p:txBody>
          <a:bodyPr wrap="square">
            <a:spAutoFit/>
          </a:bodyPr>
          <a:lstStyle/>
          <a:p>
            <a:pPr marL="342900" indent="-342900">
              <a:buFont typeface="Wingdings" panose="05000000000000000000" pitchFamily="2" charset="2"/>
              <a:buChar char="Ø"/>
            </a:pPr>
            <a:r>
              <a:rPr lang="en-IN" sz="2000" dirty="0"/>
              <a:t>It is computing the same Fibonacci numbers multiple times in order to get our solution.</a:t>
            </a:r>
          </a:p>
        </p:txBody>
      </p:sp>
    </p:spTree>
    <p:extLst>
      <p:ext uri="{BB962C8B-B14F-4D97-AF65-F5344CB8AC3E}">
        <p14:creationId xmlns:p14="http://schemas.microsoft.com/office/powerpoint/2010/main" val="2486003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126" name="Picture 6" descr="Fibonacci Sequence Algorithm: Recursion and Dynamic Programm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6688" y="863600"/>
            <a:ext cx="9318624" cy="55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464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Dynamic Programming Approach</a:t>
            </a:r>
          </a:p>
        </p:txBody>
      </p:sp>
      <p:sp>
        <p:nvSpPr>
          <p:cNvPr id="3" name="Content Placeholder 2"/>
          <p:cNvSpPr>
            <a:spLocks noGrp="1"/>
          </p:cNvSpPr>
          <p:nvPr>
            <p:ph idx="1"/>
          </p:nvPr>
        </p:nvSpPr>
        <p:spPr/>
        <p:txBody>
          <a:bodyPr/>
          <a:lstStyle/>
          <a:p>
            <a:r>
              <a:rPr lang="en-IN" dirty="0"/>
              <a:t>We can store the results of previously solved sub-problems in a data structure like a list. </a:t>
            </a:r>
          </a:p>
          <a:p>
            <a:r>
              <a:rPr lang="en-IN" dirty="0"/>
              <a:t>And the function fib() will check if a sub-problem is already solved or not. </a:t>
            </a:r>
          </a:p>
          <a:p>
            <a:r>
              <a:rPr lang="en-IN" dirty="0"/>
              <a:t>If solved before we will not solve it again. </a:t>
            </a:r>
          </a:p>
          <a:p>
            <a:r>
              <a:rPr lang="en-IN" dirty="0"/>
              <a:t>Let’s take a list memo[ ]. </a:t>
            </a:r>
          </a:p>
          <a:p>
            <a:r>
              <a:rPr lang="en-IN" dirty="0"/>
              <a:t>Once a sub-problem is solved we will store the solution in memo[ ]. Saving the solutions like this is called </a:t>
            </a:r>
            <a:r>
              <a:rPr lang="en-IN" dirty="0" err="1"/>
              <a:t>memoization</a:t>
            </a:r>
            <a:r>
              <a:rPr lang="en-IN" dirty="0"/>
              <a:t>.</a:t>
            </a:r>
          </a:p>
        </p:txBody>
      </p:sp>
    </p:spTree>
    <p:extLst>
      <p:ext uri="{BB962C8B-B14F-4D97-AF65-F5344CB8AC3E}">
        <p14:creationId xmlns:p14="http://schemas.microsoft.com/office/powerpoint/2010/main" val="4144642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Dynamic Approach </a:t>
            </a:r>
          </a:p>
        </p:txBody>
      </p:sp>
      <p:sp>
        <p:nvSpPr>
          <p:cNvPr id="4" name="Rectangle 3"/>
          <p:cNvSpPr/>
          <p:nvPr/>
        </p:nvSpPr>
        <p:spPr>
          <a:xfrm>
            <a:off x="399245" y="877582"/>
            <a:ext cx="4095482" cy="4154984"/>
          </a:xfrm>
          <a:prstGeom prst="rect">
            <a:avLst/>
          </a:prstGeom>
        </p:spPr>
        <p:txBody>
          <a:bodyPr wrap="square">
            <a:spAutoFit/>
          </a:bodyPr>
          <a:lstStyle/>
          <a:p>
            <a:r>
              <a:rPr lang="pt-BR" sz="2400" b="1" dirty="0">
                <a:solidFill>
                  <a:srgbClr val="C00000"/>
                </a:solidFill>
              </a:rPr>
              <a:t>int fib(n):</a:t>
            </a:r>
          </a:p>
          <a:p>
            <a:r>
              <a:rPr lang="pt-BR" sz="2400" b="1" dirty="0">
                <a:solidFill>
                  <a:srgbClr val="C00000"/>
                </a:solidFill>
              </a:rPr>
              <a:t>    </a:t>
            </a:r>
            <a:r>
              <a:rPr lang="pt-BR" sz="2400" dirty="0"/>
              <a:t>if n == 0:</a:t>
            </a:r>
          </a:p>
          <a:p>
            <a:r>
              <a:rPr lang="pt-BR" sz="2400" dirty="0"/>
              <a:t>        return 0</a:t>
            </a:r>
          </a:p>
          <a:p>
            <a:r>
              <a:rPr lang="pt-BR" sz="2400" dirty="0"/>
              <a:t>    if n == 1:</a:t>
            </a:r>
          </a:p>
          <a:p>
            <a:r>
              <a:rPr lang="pt-BR" sz="2400" dirty="0"/>
              <a:t>        return 1</a:t>
            </a:r>
          </a:p>
          <a:p>
            <a:r>
              <a:rPr lang="pt-BR" sz="2400" dirty="0"/>
              <a:t>    </a:t>
            </a:r>
          </a:p>
          <a:p>
            <a:r>
              <a:rPr lang="pt-BR" sz="2400" dirty="0"/>
              <a:t>    if memo[n] != -1:</a:t>
            </a:r>
          </a:p>
          <a:p>
            <a:r>
              <a:rPr lang="pt-BR" sz="2400" dirty="0"/>
              <a:t>        return memo[n]</a:t>
            </a:r>
          </a:p>
          <a:p>
            <a:r>
              <a:rPr lang="pt-BR" sz="2400" dirty="0"/>
              <a:t>    </a:t>
            </a:r>
          </a:p>
          <a:p>
            <a:r>
              <a:rPr lang="pt-BR" sz="2400" dirty="0"/>
              <a:t>    memo[n] = fib(n-1) + fib(n-2)</a:t>
            </a:r>
          </a:p>
          <a:p>
            <a:r>
              <a:rPr lang="pt-BR" sz="2400" dirty="0"/>
              <a:t>    return memo[n]</a:t>
            </a:r>
            <a:endParaRPr lang="en-IN" sz="2400" dirty="0"/>
          </a:p>
        </p:txBody>
      </p:sp>
      <p:sp>
        <p:nvSpPr>
          <p:cNvPr id="5" name="Rectangle 4"/>
          <p:cNvSpPr/>
          <p:nvPr/>
        </p:nvSpPr>
        <p:spPr>
          <a:xfrm>
            <a:off x="4889678" y="1016082"/>
            <a:ext cx="7061915" cy="1938992"/>
          </a:xfrm>
          <a:prstGeom prst="rect">
            <a:avLst/>
          </a:prstGeom>
        </p:spPr>
        <p:txBody>
          <a:bodyPr wrap="square">
            <a:spAutoFit/>
          </a:bodyPr>
          <a:lstStyle/>
          <a:p>
            <a:pPr marL="285750" indent="-285750">
              <a:buFont typeface="Wingdings" panose="05000000000000000000" pitchFamily="2" charset="2"/>
              <a:buChar char="Ø"/>
            </a:pPr>
            <a:r>
              <a:rPr lang="en-IN" sz="2000" dirty="0"/>
              <a:t>Now for fib(n) we need to check if </a:t>
            </a:r>
            <a:r>
              <a:rPr lang="en-IN" sz="2000" dirty="0">
                <a:solidFill>
                  <a:srgbClr val="C00000"/>
                </a:solidFill>
              </a:rPr>
              <a:t>memo[n]</a:t>
            </a:r>
            <a:r>
              <a:rPr lang="en-IN" sz="2000" dirty="0"/>
              <a:t> is equal to -1 or not. </a:t>
            </a:r>
          </a:p>
          <a:p>
            <a:pPr marL="285750" indent="-285750">
              <a:buFont typeface="Wingdings" panose="05000000000000000000" pitchFamily="2" charset="2"/>
              <a:buChar char="Ø"/>
            </a:pPr>
            <a:r>
              <a:rPr lang="en-IN" sz="2000" dirty="0"/>
              <a:t>If it is -1 then we can say that the problem was</a:t>
            </a:r>
            <a:r>
              <a:rPr lang="en-IN" sz="2000" dirty="0">
                <a:solidFill>
                  <a:srgbClr val="C00000"/>
                </a:solidFill>
              </a:rPr>
              <a:t> not solved</a:t>
            </a:r>
            <a:r>
              <a:rPr lang="en-IN" sz="2000" dirty="0"/>
              <a:t> before and we will solve it. </a:t>
            </a:r>
          </a:p>
          <a:p>
            <a:pPr marL="285750" indent="-285750">
              <a:buFont typeface="Wingdings" panose="05000000000000000000" pitchFamily="2" charset="2"/>
              <a:buChar char="Ø"/>
            </a:pPr>
            <a:r>
              <a:rPr lang="en-IN" sz="2000" dirty="0"/>
              <a:t>But if it is other than -1 then we can say that the problem was </a:t>
            </a:r>
            <a:r>
              <a:rPr lang="en-IN" sz="2000" dirty="0">
                <a:solidFill>
                  <a:srgbClr val="C00000"/>
                </a:solidFill>
              </a:rPr>
              <a:t>solved before</a:t>
            </a:r>
            <a:r>
              <a:rPr lang="en-IN" sz="2000" dirty="0"/>
              <a:t>. So we don’t have to solve it again. We will just return it.</a:t>
            </a:r>
          </a:p>
        </p:txBody>
      </p:sp>
    </p:spTree>
    <p:extLst>
      <p:ext uri="{BB962C8B-B14F-4D97-AF65-F5344CB8AC3E}">
        <p14:creationId xmlns:p14="http://schemas.microsoft.com/office/powerpoint/2010/main" val="270119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Comparing the Complexity(Recursive vs DP)</a:t>
            </a:r>
          </a:p>
        </p:txBody>
      </p:sp>
      <p:sp>
        <p:nvSpPr>
          <p:cNvPr id="3" name="Content Placeholder 2"/>
          <p:cNvSpPr>
            <a:spLocks noGrp="1"/>
          </p:cNvSpPr>
          <p:nvPr>
            <p:ph idx="1"/>
          </p:nvPr>
        </p:nvSpPr>
        <p:spPr/>
        <p:txBody>
          <a:bodyPr/>
          <a:lstStyle/>
          <a:p>
            <a:r>
              <a:rPr lang="en-IN" dirty="0"/>
              <a:t>In the recursive approach for every value from 0 to n two functions are called (except the base cases). </a:t>
            </a:r>
          </a:p>
          <a:p>
            <a:r>
              <a:rPr lang="en-IN" dirty="0"/>
              <a:t>For example, fib(6) is calling fib(5) and fib(4). Then fib(5) is calling fib(4) and fib(3). Again fib(4) is calling fib(3) and fib(2) and so on. So the time complexity of the recursive approach is </a:t>
            </a:r>
            <a:r>
              <a:rPr lang="en-IN" b="1" dirty="0">
                <a:solidFill>
                  <a:srgbClr val="C00000"/>
                </a:solidFill>
              </a:rPr>
              <a:t>O(2</a:t>
            </a:r>
            <a:r>
              <a:rPr lang="en-IN" b="1" baseline="30000" dirty="0">
                <a:solidFill>
                  <a:srgbClr val="C00000"/>
                </a:solidFill>
              </a:rPr>
              <a:t>n</a:t>
            </a:r>
            <a:r>
              <a:rPr lang="en-IN" b="1" dirty="0">
                <a:solidFill>
                  <a:srgbClr val="C00000"/>
                </a:solidFill>
              </a:rPr>
              <a:t>).</a:t>
            </a:r>
          </a:p>
          <a:p>
            <a:r>
              <a:rPr lang="en-IN" dirty="0"/>
              <a:t>In the dynamic programming approach, we are solving a sub-problem once. </a:t>
            </a:r>
          </a:p>
          <a:p>
            <a:r>
              <a:rPr lang="en-IN" dirty="0"/>
              <a:t>For fib(n) we have total n sub-problems — fib(0), fib(1), fib(2) … fib(n). </a:t>
            </a:r>
          </a:p>
          <a:p>
            <a:r>
              <a:rPr lang="en-IN" dirty="0"/>
              <a:t>And we are solving each one of them just once. So the time complexity for the dynamic approach is </a:t>
            </a:r>
            <a:r>
              <a:rPr lang="en-IN" b="1" dirty="0">
                <a:solidFill>
                  <a:srgbClr val="C00000"/>
                </a:solidFill>
              </a:rPr>
              <a:t>O(n). </a:t>
            </a:r>
            <a:r>
              <a:rPr lang="en-IN" dirty="0"/>
              <a:t>It is a linear complexity. Which is a </a:t>
            </a:r>
            <a:r>
              <a:rPr lang="en-IN" b="1" dirty="0">
                <a:solidFill>
                  <a:srgbClr val="C00000"/>
                </a:solidFill>
              </a:rPr>
              <a:t>huge improvement </a:t>
            </a:r>
            <a:r>
              <a:rPr lang="en-IN" dirty="0"/>
              <a:t>from the recursive approach.</a:t>
            </a:r>
          </a:p>
        </p:txBody>
      </p:sp>
    </p:spTree>
    <p:extLst>
      <p:ext uri="{BB962C8B-B14F-4D97-AF65-F5344CB8AC3E}">
        <p14:creationId xmlns:p14="http://schemas.microsoft.com/office/powerpoint/2010/main" val="3997632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Iterative solution(bottom-up )</a:t>
            </a:r>
          </a:p>
        </p:txBody>
      </p:sp>
      <p:sp>
        <p:nvSpPr>
          <p:cNvPr id="5" name="Rectangle 4"/>
          <p:cNvSpPr/>
          <p:nvPr/>
        </p:nvSpPr>
        <p:spPr>
          <a:xfrm>
            <a:off x="399244" y="877582"/>
            <a:ext cx="4855335" cy="3046988"/>
          </a:xfrm>
          <a:prstGeom prst="rect">
            <a:avLst/>
          </a:prstGeom>
        </p:spPr>
        <p:txBody>
          <a:bodyPr wrap="square">
            <a:spAutoFit/>
          </a:bodyPr>
          <a:lstStyle/>
          <a:p>
            <a:r>
              <a:rPr lang="pt-BR" sz="2400" b="1" dirty="0">
                <a:solidFill>
                  <a:srgbClr val="C00000"/>
                </a:solidFill>
              </a:rPr>
              <a:t>int fib(n):</a:t>
            </a:r>
          </a:p>
          <a:p>
            <a:r>
              <a:rPr lang="pt-BR" sz="2400" b="1" dirty="0">
                <a:solidFill>
                  <a:srgbClr val="C00000"/>
                </a:solidFill>
              </a:rPr>
              <a:t>    </a:t>
            </a:r>
            <a:r>
              <a:rPr lang="pt-BR" sz="2400" dirty="0"/>
              <a:t>memo[0] = 0</a:t>
            </a:r>
          </a:p>
          <a:p>
            <a:r>
              <a:rPr lang="pt-BR" sz="2400" dirty="0"/>
              <a:t>    memo[1] = 1</a:t>
            </a:r>
          </a:p>
          <a:p>
            <a:r>
              <a:rPr lang="pt-BR" sz="2400" dirty="0"/>
              <a:t>    </a:t>
            </a:r>
          </a:p>
          <a:p>
            <a:r>
              <a:rPr lang="pt-BR" sz="2400" dirty="0"/>
              <a:t>    for i : 2</a:t>
            </a:r>
            <a:r>
              <a:rPr lang="pt-BR" sz="2400" dirty="0">
                <a:sym typeface="Wingdings" panose="05000000000000000000" pitchFamily="2" charset="2"/>
              </a:rPr>
              <a:t> to n+1</a:t>
            </a:r>
            <a:endParaRPr lang="pt-BR" sz="2400" dirty="0"/>
          </a:p>
          <a:p>
            <a:r>
              <a:rPr lang="pt-BR" sz="2400" dirty="0"/>
              <a:t>        memo[i] = memo[i-1] + memo[i-2]</a:t>
            </a:r>
          </a:p>
          <a:p>
            <a:r>
              <a:rPr lang="pt-BR" sz="2400" dirty="0"/>
              <a:t>    </a:t>
            </a:r>
          </a:p>
          <a:p>
            <a:r>
              <a:rPr lang="pt-BR" sz="2400" dirty="0"/>
              <a:t>    return memo[n]</a:t>
            </a:r>
            <a:endParaRPr lang="en-IN" sz="2400" dirty="0"/>
          </a:p>
        </p:txBody>
      </p:sp>
    </p:spTree>
    <p:extLst>
      <p:ext uri="{BB962C8B-B14F-4D97-AF65-F5344CB8AC3E}">
        <p14:creationId xmlns:p14="http://schemas.microsoft.com/office/powerpoint/2010/main" val="262326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Coefficient </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2975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If you want to make a 2-person committee from a group of four people. How many </a:t>
                </a:r>
                <a:r>
                  <a:rPr lang="en-US" b="1" dirty="0"/>
                  <a:t>different combinations </a:t>
                </a:r>
                <a:r>
                  <a:rPr lang="en-US" dirty="0"/>
                  <a:t>are possible? </a:t>
                </a:r>
              </a:p>
              <a:p>
                <a:r>
                  <a:rPr lang="en-US" dirty="0"/>
                  <a:t>The number of ways to do this is given by </a:t>
                </a:r>
                <a14:m>
                  <m:oMath xmlns:m="http://schemas.openxmlformats.org/officeDocument/2006/math">
                    <m:r>
                      <a:rPr lang="en-US" b="1" i="1" dirty="0" smtClean="0">
                        <a:solidFill>
                          <a:srgbClr val="AD1457"/>
                        </a:solidFill>
                        <a:latin typeface="Cambria Math" panose="02040503050406030204" pitchFamily="18" charset="0"/>
                      </a:rPr>
                      <m:t>𝑪</m:t>
                    </m:r>
                    <m:r>
                      <a:rPr lang="en-US" b="1" i="1" dirty="0" smtClean="0">
                        <a:solidFill>
                          <a:srgbClr val="AD1457"/>
                        </a:solidFill>
                        <a:latin typeface="Cambria Math" panose="02040503050406030204" pitchFamily="18" charset="0"/>
                      </a:rPr>
                      <m:t>(</m:t>
                    </m:r>
                    <m:r>
                      <a:rPr lang="en-US" b="1" i="1" dirty="0" smtClean="0">
                        <a:solidFill>
                          <a:srgbClr val="AD1457"/>
                        </a:solidFill>
                        <a:latin typeface="Cambria Math" panose="02040503050406030204" pitchFamily="18" charset="0"/>
                      </a:rPr>
                      <m:t>𝟒</m:t>
                    </m:r>
                    <m:r>
                      <a:rPr lang="en-US" b="1" i="1" dirty="0" smtClean="0">
                        <a:solidFill>
                          <a:srgbClr val="AD1457"/>
                        </a:solidFill>
                        <a:latin typeface="Cambria Math" panose="02040503050406030204" pitchFamily="18" charset="0"/>
                      </a:rPr>
                      <m:t>, </m:t>
                    </m:r>
                    <m:r>
                      <a:rPr lang="en-US" b="1" i="1" dirty="0" smtClean="0">
                        <a:solidFill>
                          <a:srgbClr val="AD1457"/>
                        </a:solidFill>
                        <a:latin typeface="Cambria Math" panose="02040503050406030204" pitchFamily="18" charset="0"/>
                      </a:rPr>
                      <m:t>𝟐</m:t>
                    </m:r>
                    <m:r>
                      <a:rPr lang="en-US" b="1" i="1" dirty="0" smtClean="0">
                        <a:solidFill>
                          <a:srgbClr val="AD1457"/>
                        </a:solidFill>
                        <a:latin typeface="Cambria Math" panose="02040503050406030204" pitchFamily="18" charset="0"/>
                      </a:rPr>
                      <m:t>)</m:t>
                    </m:r>
                  </m:oMath>
                </a14:m>
                <a:r>
                  <a:rPr lang="en-US" i="1" dirty="0">
                    <a:solidFill>
                      <a:srgbClr val="AD1457"/>
                    </a:solidFill>
                  </a:rPr>
                  <a:t>.</a:t>
                </a:r>
                <a:endParaRPr lang="en-US" i="1" dirty="0"/>
              </a:p>
              <a:p>
                <a:endParaRPr lang="en-US" dirty="0"/>
              </a:p>
              <a:p>
                <a:endParaRPr lang="en-US" dirty="0"/>
              </a:p>
              <a:p>
                <a:endParaRPr lang="en-US" dirty="0"/>
              </a:p>
              <a:p>
                <a:endParaRPr lang="en-US" dirty="0"/>
              </a:p>
              <a:p>
                <a:endParaRPr lang="en-US" dirty="0"/>
              </a:p>
              <a:p>
                <a:endParaRPr lang="en-US" dirty="0"/>
              </a:p>
              <a:p>
                <a:endParaRPr lang="en-US" dirty="0"/>
              </a:p>
              <a:p>
                <a:r>
                  <a:rPr lang="en-US" dirty="0"/>
                  <a:t>Specifically, the </a:t>
                </a:r>
                <a:r>
                  <a:rPr lang="en-US" b="1" dirty="0"/>
                  <a:t>binomial coefficient</a:t>
                </a:r>
                <a:r>
                  <a:rPr lang="en-US" dirty="0"/>
                  <a:t> </a:t>
                </a:r>
                <a14:m>
                  <m:oMath xmlns:m="http://schemas.openxmlformats.org/officeDocument/2006/math">
                    <m:r>
                      <a:rPr lang="en-US" i="1" dirty="0">
                        <a:latin typeface="Cambria Math" panose="02040503050406030204" pitchFamily="18" charset="0"/>
                      </a:rPr>
                      <m:t>𝐶</m:t>
                    </m:r>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 </m:t>
                    </m:r>
                    <m:r>
                      <a:rPr lang="en-IN" b="0" i="1" dirty="0" smtClean="0">
                        <a:latin typeface="Cambria Math" panose="02040503050406030204" pitchFamily="18" charset="0"/>
                      </a:rPr>
                      <m:t>𝑟</m:t>
                    </m:r>
                    <m:r>
                      <a:rPr lang="en-US" i="1" dirty="0">
                        <a:latin typeface="Cambria Math" panose="02040503050406030204" pitchFamily="18" charset="0"/>
                      </a:rPr>
                      <m:t>)</m:t>
                    </m:r>
                  </m:oMath>
                </a14:m>
                <a:r>
                  <a:rPr lang="en-US" dirty="0"/>
                  <a:t> counts the number of ways to form </a:t>
                </a:r>
                <a:r>
                  <a:rPr lang="en-US" dirty="0">
                    <a:solidFill>
                      <a:srgbClr val="AD1457"/>
                    </a:solidFill>
                  </a:rPr>
                  <a:t>an unordered collection of </a:t>
                </a:r>
                <a14:m>
                  <m:oMath xmlns:m="http://schemas.openxmlformats.org/officeDocument/2006/math">
                    <m:r>
                      <a:rPr lang="en-IN" b="0" i="1" smtClean="0">
                        <a:solidFill>
                          <a:srgbClr val="AD1457"/>
                        </a:solidFill>
                        <a:latin typeface="Cambria Math" panose="02040503050406030204" pitchFamily="18" charset="0"/>
                      </a:rPr>
                      <m:t>𝑟</m:t>
                    </m:r>
                  </m:oMath>
                </a14:m>
                <a:r>
                  <a:rPr lang="en-US" dirty="0">
                    <a:solidFill>
                      <a:srgbClr val="AD1457"/>
                    </a:solidFill>
                  </a:rPr>
                  <a:t> items</a:t>
                </a:r>
                <a:r>
                  <a:rPr lang="en-US" dirty="0">
                    <a:solidFill>
                      <a:srgbClr val="FF0000"/>
                    </a:solidFill>
                  </a:rPr>
                  <a:t> </a:t>
                </a:r>
                <a:r>
                  <a:rPr lang="en-US" dirty="0"/>
                  <a:t>chosen from a collection of </a:t>
                </a:r>
                <a14:m>
                  <m:oMath xmlns:m="http://schemas.openxmlformats.org/officeDocument/2006/math">
                    <m:r>
                      <a:rPr lang="en-US" b="1" i="1" dirty="0" smtClean="0">
                        <a:solidFill>
                          <a:srgbClr val="AD1457"/>
                        </a:solidFill>
                        <a:latin typeface="Cambria Math" panose="02040503050406030204" pitchFamily="18" charset="0"/>
                      </a:rPr>
                      <m:t>𝒏</m:t>
                    </m:r>
                  </m:oMath>
                </a14:m>
                <a:r>
                  <a:rPr lang="en-US" b="1" i="1" dirty="0"/>
                  <a:t> </a:t>
                </a:r>
                <a:r>
                  <a:rPr lang="en-US" dirty="0"/>
                  <a:t>distinct items.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r="-818"/>
                </a:stretch>
              </a:blipFill>
            </p:spPr>
            <p:txBody>
              <a:bodyPr/>
              <a:lstStyle/>
              <a:p>
                <a:r>
                  <a:rPr lang="en-IN">
                    <a:noFill/>
                  </a:rPr>
                  <a:t> </a:t>
                </a:r>
              </a:p>
            </p:txBody>
          </p:sp>
        </mc:Fallback>
      </mc:AlternateContent>
      <p:sp>
        <p:nvSpPr>
          <p:cNvPr id="15" name="Rectangle 14"/>
          <p:cNvSpPr/>
          <p:nvPr/>
        </p:nvSpPr>
        <p:spPr>
          <a:xfrm>
            <a:off x="1642334" y="2410097"/>
            <a:ext cx="8869680" cy="128016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p>
          <a:p>
            <a:r>
              <a:rPr lang="en-US" sz="2000" dirty="0"/>
              <a:t>Consider 4 people A, B, C, D. Now the different combinations for making a committee of 2 persons from these 4 are;</a:t>
            </a:r>
          </a:p>
          <a:p>
            <a:endParaRPr lang="en-US" sz="2800" dirty="0"/>
          </a:p>
          <a:p>
            <a:endParaRPr lang="en-US" sz="2800" dirty="0"/>
          </a:p>
        </p:txBody>
      </p:sp>
      <p:sp>
        <p:nvSpPr>
          <p:cNvPr id="16" name="Rectangle 15"/>
          <p:cNvSpPr/>
          <p:nvPr/>
        </p:nvSpPr>
        <p:spPr>
          <a:xfrm>
            <a:off x="3624945" y="3307080"/>
            <a:ext cx="731520" cy="381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A, B</a:t>
            </a:r>
          </a:p>
        </p:txBody>
      </p:sp>
      <p:sp>
        <p:nvSpPr>
          <p:cNvPr id="17" name="Rectangle 16"/>
          <p:cNvSpPr/>
          <p:nvPr/>
        </p:nvSpPr>
        <p:spPr>
          <a:xfrm>
            <a:off x="4450518" y="3307080"/>
            <a:ext cx="731520" cy="381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A, C</a:t>
            </a:r>
          </a:p>
        </p:txBody>
      </p:sp>
      <p:sp>
        <p:nvSpPr>
          <p:cNvPr id="18" name="Rectangle 17"/>
          <p:cNvSpPr/>
          <p:nvPr/>
        </p:nvSpPr>
        <p:spPr>
          <a:xfrm>
            <a:off x="5276091" y="3307080"/>
            <a:ext cx="731520" cy="381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A, D</a:t>
            </a:r>
          </a:p>
        </p:txBody>
      </p:sp>
      <p:sp>
        <p:nvSpPr>
          <p:cNvPr id="19" name="Rectangle 18"/>
          <p:cNvSpPr/>
          <p:nvPr/>
        </p:nvSpPr>
        <p:spPr>
          <a:xfrm>
            <a:off x="7752808" y="3307080"/>
            <a:ext cx="731520" cy="381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B, C</a:t>
            </a:r>
          </a:p>
        </p:txBody>
      </p:sp>
      <p:sp>
        <p:nvSpPr>
          <p:cNvPr id="20" name="Rectangle 19"/>
          <p:cNvSpPr/>
          <p:nvPr/>
        </p:nvSpPr>
        <p:spPr>
          <a:xfrm>
            <a:off x="6927237" y="3307080"/>
            <a:ext cx="731520" cy="381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B, D</a:t>
            </a:r>
          </a:p>
        </p:txBody>
      </p:sp>
      <p:sp>
        <p:nvSpPr>
          <p:cNvPr id="21" name="Rectangle 20"/>
          <p:cNvSpPr/>
          <p:nvPr/>
        </p:nvSpPr>
        <p:spPr>
          <a:xfrm>
            <a:off x="6101664" y="3307080"/>
            <a:ext cx="731520" cy="381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C, D</a:t>
            </a:r>
          </a:p>
        </p:txBody>
      </p:sp>
      <mc:AlternateContent xmlns:mc="http://schemas.openxmlformats.org/markup-compatibility/2006" xmlns:a14="http://schemas.microsoft.com/office/drawing/2010/main">
        <mc:Choice Requires="a14">
          <p:sp>
            <p:nvSpPr>
              <p:cNvPr id="22" name="Pentagon 21"/>
              <p:cNvSpPr/>
              <p:nvPr/>
            </p:nvSpPr>
            <p:spPr>
              <a:xfrm>
                <a:off x="1642334" y="4027327"/>
                <a:ext cx="4389120" cy="822960"/>
              </a:xfrm>
              <a:prstGeom prst="homePlat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800" b="0" i="1" smtClean="0">
                        <a:solidFill>
                          <a:srgbClr val="AD1457"/>
                        </a:solidFill>
                        <a:latin typeface="Cambria Math" panose="02040503050406030204" pitchFamily="18" charset="0"/>
                      </a:rPr>
                      <m:t>𝐶</m:t>
                    </m:r>
                    <m:d>
                      <m:dPr>
                        <m:ctrlPr>
                          <a:rPr lang="en-US" sz="2800" b="0" i="1" smtClean="0">
                            <a:solidFill>
                              <a:srgbClr val="AD1457"/>
                            </a:solidFill>
                            <a:latin typeface="Cambria Math" panose="02040503050406030204" pitchFamily="18" charset="0"/>
                          </a:rPr>
                        </m:ctrlPr>
                      </m:dPr>
                      <m:e>
                        <m:r>
                          <a:rPr lang="en-US" sz="2800" b="0" i="1" smtClean="0">
                            <a:solidFill>
                              <a:srgbClr val="AD1457"/>
                            </a:solidFill>
                            <a:latin typeface="Cambria Math" panose="02040503050406030204" pitchFamily="18" charset="0"/>
                          </a:rPr>
                          <m:t>𝑛</m:t>
                        </m:r>
                        <m:r>
                          <a:rPr lang="en-US" sz="2800" b="0" i="1" smtClean="0">
                            <a:solidFill>
                              <a:srgbClr val="AD1457"/>
                            </a:solidFill>
                            <a:latin typeface="Cambria Math" panose="02040503050406030204" pitchFamily="18" charset="0"/>
                          </a:rPr>
                          <m:t>,</m:t>
                        </m:r>
                        <m:r>
                          <a:rPr lang="en-IN" sz="2800" b="0" i="1" smtClean="0">
                            <a:solidFill>
                              <a:srgbClr val="AD1457"/>
                            </a:solidFill>
                            <a:latin typeface="Cambria Math" panose="02040503050406030204" pitchFamily="18" charset="0"/>
                          </a:rPr>
                          <m:t>𝑟</m:t>
                        </m:r>
                      </m:e>
                    </m:d>
                    <m:r>
                      <a:rPr lang="en-US" sz="2800" b="0" i="1" smtClean="0">
                        <a:solidFill>
                          <a:srgbClr val="AD1457"/>
                        </a:solidFill>
                        <a:latin typeface="Cambria Math" panose="02040503050406030204" pitchFamily="18" charset="0"/>
                      </a:rPr>
                      <m:t>= </m:t>
                    </m:r>
                    <m:d>
                      <m:dPr>
                        <m:ctrlPr>
                          <a:rPr lang="en-US" sz="2800" b="0" i="1" smtClean="0">
                            <a:solidFill>
                              <a:srgbClr val="AD1457"/>
                            </a:solidFill>
                            <a:latin typeface="Cambria Math" panose="02040503050406030204" pitchFamily="18" charset="0"/>
                          </a:rPr>
                        </m:ctrlPr>
                      </m:dPr>
                      <m:e>
                        <m:f>
                          <m:fPr>
                            <m:type m:val="noBar"/>
                            <m:ctrlPr>
                              <a:rPr lang="en-US" sz="2800" b="0" i="1" smtClean="0">
                                <a:solidFill>
                                  <a:srgbClr val="AD1457"/>
                                </a:solidFill>
                                <a:latin typeface="Cambria Math" panose="02040503050406030204" pitchFamily="18" charset="0"/>
                              </a:rPr>
                            </m:ctrlPr>
                          </m:fPr>
                          <m:num>
                            <m:r>
                              <a:rPr lang="en-US" sz="2800" b="0" i="1" smtClean="0">
                                <a:solidFill>
                                  <a:srgbClr val="AD1457"/>
                                </a:solidFill>
                                <a:latin typeface="Cambria Math" panose="02040503050406030204" pitchFamily="18" charset="0"/>
                              </a:rPr>
                              <m:t>𝑛</m:t>
                            </m:r>
                          </m:num>
                          <m:den>
                            <m:r>
                              <a:rPr lang="en-IN" sz="2800" b="0" i="1" smtClean="0">
                                <a:solidFill>
                                  <a:srgbClr val="AD1457"/>
                                </a:solidFill>
                                <a:latin typeface="Cambria Math" panose="02040503050406030204" pitchFamily="18" charset="0"/>
                              </a:rPr>
                              <m:t>𝑟</m:t>
                            </m:r>
                          </m:den>
                        </m:f>
                      </m:e>
                    </m:d>
                    <m:r>
                      <a:rPr lang="en-US" sz="2800" b="0" i="1" smtClean="0">
                        <a:solidFill>
                          <a:srgbClr val="AD1457"/>
                        </a:solidFill>
                        <a:latin typeface="Cambria Math" panose="02040503050406030204" pitchFamily="18" charset="0"/>
                      </a:rPr>
                      <m:t>=</m:t>
                    </m:r>
                    <m:f>
                      <m:fPr>
                        <m:ctrlPr>
                          <a:rPr lang="en-US" sz="2800" b="0" i="1" smtClean="0">
                            <a:solidFill>
                              <a:srgbClr val="AD1457"/>
                            </a:solidFill>
                            <a:latin typeface="Cambria Math" panose="02040503050406030204" pitchFamily="18" charset="0"/>
                          </a:rPr>
                        </m:ctrlPr>
                      </m:fPr>
                      <m:num>
                        <m:r>
                          <a:rPr lang="en-US" sz="2800" b="0" i="1" smtClean="0">
                            <a:solidFill>
                              <a:srgbClr val="AD1457"/>
                            </a:solidFill>
                            <a:latin typeface="Cambria Math" panose="02040503050406030204" pitchFamily="18" charset="0"/>
                          </a:rPr>
                          <m:t>𝑛</m:t>
                        </m:r>
                        <m:r>
                          <a:rPr lang="en-US" sz="2800" b="0" i="1" smtClean="0">
                            <a:solidFill>
                              <a:srgbClr val="AD1457"/>
                            </a:solidFill>
                            <a:latin typeface="Cambria Math" panose="02040503050406030204" pitchFamily="18" charset="0"/>
                          </a:rPr>
                          <m:t>!</m:t>
                        </m:r>
                      </m:num>
                      <m:den>
                        <m:r>
                          <a:rPr lang="en-IN" sz="2800" b="0" i="1" smtClean="0">
                            <a:solidFill>
                              <a:srgbClr val="AD1457"/>
                            </a:solidFill>
                            <a:latin typeface="Cambria Math" panose="02040503050406030204" pitchFamily="18" charset="0"/>
                          </a:rPr>
                          <m:t>𝑟</m:t>
                        </m:r>
                        <m:r>
                          <a:rPr lang="en-US" sz="2800" b="0" i="1" smtClean="0">
                            <a:solidFill>
                              <a:srgbClr val="AD1457"/>
                            </a:solidFill>
                            <a:latin typeface="Cambria Math" panose="02040503050406030204" pitchFamily="18" charset="0"/>
                          </a:rPr>
                          <m:t>!</m:t>
                        </m:r>
                        <m:d>
                          <m:dPr>
                            <m:ctrlPr>
                              <a:rPr lang="en-US" sz="2800" b="0" i="1" smtClean="0">
                                <a:solidFill>
                                  <a:srgbClr val="AD1457"/>
                                </a:solidFill>
                                <a:latin typeface="Cambria Math" panose="02040503050406030204" pitchFamily="18" charset="0"/>
                              </a:rPr>
                            </m:ctrlPr>
                          </m:dPr>
                          <m:e>
                            <m:r>
                              <a:rPr lang="en-US" sz="2800" b="0" i="1" smtClean="0">
                                <a:solidFill>
                                  <a:srgbClr val="AD1457"/>
                                </a:solidFill>
                                <a:latin typeface="Cambria Math" panose="02040503050406030204" pitchFamily="18" charset="0"/>
                              </a:rPr>
                              <m:t>𝑛</m:t>
                            </m:r>
                            <m:r>
                              <a:rPr lang="en-US" sz="2800" b="0" i="1" smtClean="0">
                                <a:solidFill>
                                  <a:srgbClr val="AD1457"/>
                                </a:solidFill>
                                <a:latin typeface="Cambria Math" panose="02040503050406030204" pitchFamily="18" charset="0"/>
                              </a:rPr>
                              <m:t>−</m:t>
                            </m:r>
                            <m:r>
                              <a:rPr lang="en-IN" sz="2800" b="0" i="1" smtClean="0">
                                <a:solidFill>
                                  <a:srgbClr val="AD1457"/>
                                </a:solidFill>
                                <a:latin typeface="Cambria Math" panose="02040503050406030204" pitchFamily="18" charset="0"/>
                              </a:rPr>
                              <m:t>𝑟</m:t>
                            </m:r>
                          </m:e>
                        </m:d>
                        <m:r>
                          <a:rPr lang="en-US" sz="2800" b="0" i="1" smtClean="0">
                            <a:solidFill>
                              <a:srgbClr val="AD1457"/>
                            </a:solidFill>
                            <a:latin typeface="Cambria Math" panose="02040503050406030204" pitchFamily="18" charset="0"/>
                          </a:rPr>
                          <m:t>!</m:t>
                        </m:r>
                      </m:den>
                    </m:f>
                  </m:oMath>
                </a14:m>
                <a:r>
                  <a:rPr lang="en-US" sz="2800" dirty="0">
                    <a:solidFill>
                      <a:srgbClr val="AD1457"/>
                    </a:solidFill>
                  </a:rPr>
                  <a:t> </a:t>
                </a:r>
              </a:p>
            </p:txBody>
          </p:sp>
        </mc:Choice>
        <mc:Fallback xmlns="">
          <p:sp>
            <p:nvSpPr>
              <p:cNvPr id="22" name="Pentagon 21"/>
              <p:cNvSpPr>
                <a:spLocks noRot="1" noChangeAspect="1" noMove="1" noResize="1" noEditPoints="1" noAdjustHandles="1" noChangeArrowheads="1" noChangeShapeType="1" noTextEdit="1"/>
              </p:cNvSpPr>
              <p:nvPr/>
            </p:nvSpPr>
            <p:spPr>
              <a:xfrm>
                <a:off x="1642334" y="4027327"/>
                <a:ext cx="4389120" cy="822960"/>
              </a:xfrm>
              <a:prstGeom prst="homePlate">
                <a:avLst/>
              </a:prstGeom>
              <a:blipFill rotWithShape="0">
                <a:blip r:embed="rId3"/>
                <a:stretch>
                  <a:fillRect/>
                </a:stretch>
              </a:blipFill>
              <a:ln>
                <a:solidFill>
                  <a:schemeClr val="accent5"/>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6031454" y="4029119"/>
                <a:ext cx="4480560" cy="8229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800" b="0" i="1" smtClean="0">
                        <a:solidFill>
                          <a:srgbClr val="AD1457"/>
                        </a:solidFill>
                        <a:latin typeface="Cambria Math" panose="02040503050406030204" pitchFamily="18" charset="0"/>
                      </a:rPr>
                      <m:t>𝐶</m:t>
                    </m:r>
                    <m:d>
                      <m:dPr>
                        <m:ctrlPr>
                          <a:rPr lang="en-US" sz="2800" b="0" i="1" smtClean="0">
                            <a:solidFill>
                              <a:srgbClr val="AD1457"/>
                            </a:solidFill>
                            <a:latin typeface="Cambria Math" panose="02040503050406030204" pitchFamily="18" charset="0"/>
                          </a:rPr>
                        </m:ctrlPr>
                      </m:dPr>
                      <m:e>
                        <m:r>
                          <a:rPr lang="en-US" sz="2800" b="0" i="1" smtClean="0">
                            <a:solidFill>
                              <a:srgbClr val="AD1457"/>
                            </a:solidFill>
                            <a:latin typeface="Cambria Math" panose="02040503050406030204" pitchFamily="18" charset="0"/>
                          </a:rPr>
                          <m:t>4, 2</m:t>
                        </m:r>
                      </m:e>
                    </m:d>
                    <m:r>
                      <a:rPr lang="en-US" sz="2800" b="0" i="1" smtClean="0">
                        <a:solidFill>
                          <a:srgbClr val="AD1457"/>
                        </a:solidFill>
                        <a:latin typeface="Cambria Math" panose="02040503050406030204" pitchFamily="18" charset="0"/>
                      </a:rPr>
                      <m:t>= </m:t>
                    </m:r>
                    <m:d>
                      <m:dPr>
                        <m:ctrlPr>
                          <a:rPr lang="en-US" sz="2800" b="0" i="1" smtClean="0">
                            <a:solidFill>
                              <a:srgbClr val="AD1457"/>
                            </a:solidFill>
                            <a:latin typeface="Cambria Math" panose="02040503050406030204" pitchFamily="18" charset="0"/>
                          </a:rPr>
                        </m:ctrlPr>
                      </m:dPr>
                      <m:e>
                        <m:f>
                          <m:fPr>
                            <m:type m:val="noBar"/>
                            <m:ctrlPr>
                              <a:rPr lang="en-US" sz="2800" b="0" i="1" smtClean="0">
                                <a:solidFill>
                                  <a:srgbClr val="AD1457"/>
                                </a:solidFill>
                                <a:latin typeface="Cambria Math" panose="02040503050406030204" pitchFamily="18" charset="0"/>
                              </a:rPr>
                            </m:ctrlPr>
                          </m:fPr>
                          <m:num>
                            <m:r>
                              <a:rPr lang="en-US" sz="2800" b="0" i="1" smtClean="0">
                                <a:solidFill>
                                  <a:srgbClr val="AD1457"/>
                                </a:solidFill>
                                <a:latin typeface="Cambria Math" panose="02040503050406030204" pitchFamily="18" charset="0"/>
                              </a:rPr>
                              <m:t>4</m:t>
                            </m:r>
                          </m:num>
                          <m:den>
                            <m:r>
                              <a:rPr lang="en-US" sz="2800" b="0" i="1" smtClean="0">
                                <a:solidFill>
                                  <a:srgbClr val="AD1457"/>
                                </a:solidFill>
                                <a:latin typeface="Cambria Math" panose="02040503050406030204" pitchFamily="18" charset="0"/>
                              </a:rPr>
                              <m:t>2</m:t>
                            </m:r>
                          </m:den>
                        </m:f>
                      </m:e>
                    </m:d>
                    <m:r>
                      <a:rPr lang="en-US" sz="2800" b="0" i="1" smtClean="0">
                        <a:solidFill>
                          <a:srgbClr val="AD1457"/>
                        </a:solidFill>
                        <a:latin typeface="Cambria Math" panose="02040503050406030204" pitchFamily="18" charset="0"/>
                      </a:rPr>
                      <m:t>=</m:t>
                    </m:r>
                    <m:f>
                      <m:fPr>
                        <m:ctrlPr>
                          <a:rPr lang="en-US" sz="2800" b="0" i="1" smtClean="0">
                            <a:solidFill>
                              <a:srgbClr val="AD1457"/>
                            </a:solidFill>
                            <a:latin typeface="Cambria Math" panose="02040503050406030204" pitchFamily="18" charset="0"/>
                          </a:rPr>
                        </m:ctrlPr>
                      </m:fPr>
                      <m:num>
                        <m:r>
                          <a:rPr lang="en-US" sz="2800" b="0" i="1" smtClean="0">
                            <a:solidFill>
                              <a:srgbClr val="AD1457"/>
                            </a:solidFill>
                            <a:latin typeface="Cambria Math" panose="02040503050406030204" pitchFamily="18" charset="0"/>
                          </a:rPr>
                          <m:t>4!</m:t>
                        </m:r>
                      </m:num>
                      <m:den>
                        <m:r>
                          <a:rPr lang="en-US" sz="2800" b="0" i="1" smtClean="0">
                            <a:solidFill>
                              <a:srgbClr val="AD1457"/>
                            </a:solidFill>
                            <a:latin typeface="Cambria Math" panose="02040503050406030204" pitchFamily="18" charset="0"/>
                          </a:rPr>
                          <m:t>2!</m:t>
                        </m:r>
                        <m:d>
                          <m:dPr>
                            <m:ctrlPr>
                              <a:rPr lang="en-US" sz="2800" b="0" i="1" smtClean="0">
                                <a:solidFill>
                                  <a:srgbClr val="AD1457"/>
                                </a:solidFill>
                                <a:latin typeface="Cambria Math" panose="02040503050406030204" pitchFamily="18" charset="0"/>
                              </a:rPr>
                            </m:ctrlPr>
                          </m:dPr>
                          <m:e>
                            <m:r>
                              <a:rPr lang="en-US" sz="2800" b="0" i="1" smtClean="0">
                                <a:solidFill>
                                  <a:srgbClr val="AD1457"/>
                                </a:solidFill>
                                <a:latin typeface="Cambria Math" panose="02040503050406030204" pitchFamily="18" charset="0"/>
                              </a:rPr>
                              <m:t>4−2</m:t>
                            </m:r>
                          </m:e>
                        </m:d>
                        <m:r>
                          <a:rPr lang="en-US" sz="2800" b="0" i="1" smtClean="0">
                            <a:solidFill>
                              <a:srgbClr val="AD1457"/>
                            </a:solidFill>
                            <a:latin typeface="Cambria Math" panose="02040503050406030204" pitchFamily="18" charset="0"/>
                          </a:rPr>
                          <m:t>!</m:t>
                        </m:r>
                      </m:den>
                    </m:f>
                    <m:r>
                      <a:rPr lang="en-US" sz="2800" b="0" i="1" smtClean="0">
                        <a:solidFill>
                          <a:srgbClr val="AD1457"/>
                        </a:solidFill>
                        <a:latin typeface="Cambria Math" panose="02040503050406030204" pitchFamily="18" charset="0"/>
                      </a:rPr>
                      <m:t>=6</m:t>
                    </m:r>
                  </m:oMath>
                </a14:m>
                <a:r>
                  <a:rPr lang="en-US" sz="2800" dirty="0">
                    <a:solidFill>
                      <a:srgbClr val="AD1457"/>
                    </a:solidFill>
                  </a:rPr>
                  <a:t> </a:t>
                </a:r>
              </a:p>
            </p:txBody>
          </p:sp>
        </mc:Choice>
        <mc:Fallback xmlns="">
          <p:sp>
            <p:nvSpPr>
              <p:cNvPr id="23" name="Rectangle 22"/>
              <p:cNvSpPr>
                <a:spLocks noRot="1" noChangeAspect="1" noMove="1" noResize="1" noEditPoints="1" noAdjustHandles="1" noChangeArrowheads="1" noChangeShapeType="1" noTextEdit="1"/>
              </p:cNvSpPr>
              <p:nvPr/>
            </p:nvSpPr>
            <p:spPr>
              <a:xfrm>
                <a:off x="6031454" y="4029119"/>
                <a:ext cx="4480560" cy="822960"/>
              </a:xfrm>
              <a:prstGeom prst="rect">
                <a:avLst/>
              </a:prstGeom>
              <a:blipFill>
                <a:blip r:embed="rId4"/>
                <a:stretch>
                  <a:fillRect/>
                </a:stretch>
              </a:blipFill>
              <a:ln>
                <a:solidFill>
                  <a:schemeClr val="accent5"/>
                </a:solidFill>
              </a:ln>
            </p:spPr>
            <p:txBody>
              <a:bodyPr/>
              <a:lstStyle/>
              <a:p>
                <a:r>
                  <a:rPr lang="en-US">
                    <a:noFill/>
                  </a:rPr>
                  <a:t> </a:t>
                </a:r>
              </a:p>
            </p:txBody>
          </p:sp>
        </mc:Fallback>
      </mc:AlternateContent>
      <p:sp>
        <p:nvSpPr>
          <p:cNvPr id="24" name="Rectangular Callout 23"/>
          <p:cNvSpPr/>
          <p:nvPr/>
        </p:nvSpPr>
        <p:spPr>
          <a:xfrm>
            <a:off x="2442755" y="5308253"/>
            <a:ext cx="2508068" cy="365760"/>
          </a:xfrm>
          <a:prstGeom prst="wedgeRectCallout">
            <a:avLst>
              <a:gd name="adj1" fmla="val -23693"/>
              <a:gd name="adj2" fmla="val -172830"/>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Tree>
    <p:extLst>
      <p:ext uri="{BB962C8B-B14F-4D97-AF65-F5344CB8AC3E}">
        <p14:creationId xmlns:p14="http://schemas.microsoft.com/office/powerpoint/2010/main" val="393294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fade">
                                      <p:cBhvr>
                                        <p:cTn id="17" dur="500"/>
                                        <p:tgtEl>
                                          <p:spTgt spid="3">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1000"/>
                                        <p:tgtEl>
                                          <p:spTgt spid="15"/>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5">
                                            <p:txEl>
                                              <p:pRg st="1" end="1"/>
                                            </p:txEl>
                                          </p:spTgt>
                                        </p:tgtEl>
                                        <p:attrNameLst>
                                          <p:attrName>style.visibility</p:attrName>
                                        </p:attrNameLst>
                                      </p:cBhvr>
                                      <p:to>
                                        <p:strVal val="visible"/>
                                      </p:to>
                                    </p:set>
                                    <p:animEffect transition="in" filter="fade">
                                      <p:cBhvr>
                                        <p:cTn id="26" dur="500"/>
                                        <p:tgtEl>
                                          <p:spTgt spid="15">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1000"/>
                                        <p:tgtEl>
                                          <p:spTgt spid="1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1000"/>
                                        <p:tgtEl>
                                          <p:spTgt spid="1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1000"/>
                                        <p:tgtEl>
                                          <p:spTgt spid="18"/>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1000"/>
                                        <p:tgtEl>
                                          <p:spTgt spid="1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1000"/>
                                        <p:tgtEl>
                                          <p:spTgt spid="20"/>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10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left)">
                                      <p:cBhvr>
                                        <p:cTn id="51" dur="10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wipe(down)">
                                      <p:cBhvr>
                                        <p:cTn id="61"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Coefficient  </a:t>
            </a:r>
          </a:p>
        </p:txBody>
      </p:sp>
      <p:sp>
        <p:nvSpPr>
          <p:cNvPr id="3" name="Content Placeholder 2"/>
          <p:cNvSpPr>
            <a:spLocks noGrp="1"/>
          </p:cNvSpPr>
          <p:nvPr>
            <p:ph idx="1"/>
          </p:nvPr>
        </p:nvSpPr>
        <p:spPr/>
        <p:txBody>
          <a:bodyPr/>
          <a:lstStyle/>
          <a:p>
            <a:r>
              <a:rPr lang="en-US" dirty="0"/>
              <a:t>The definition of binomial coefficient is given as:</a:t>
            </a:r>
          </a:p>
          <a:p>
            <a:endParaRPr lang="en-US" dirty="0"/>
          </a:p>
        </p:txBody>
      </p:sp>
      <mc:AlternateContent xmlns:mc="http://schemas.openxmlformats.org/markup-compatibility/2006" xmlns:a14="http://schemas.microsoft.com/office/drawing/2010/main">
        <mc:Choice Requires="a14">
          <p:sp>
            <p:nvSpPr>
              <p:cNvPr id="4" name="Rectangle 3"/>
              <p:cNvSpPr/>
              <p:nvPr/>
            </p:nvSpPr>
            <p:spPr>
              <a:xfrm>
                <a:off x="3124200" y="1480458"/>
                <a:ext cx="5943600" cy="17571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400" b="1" i="1" smtClean="0">
                              <a:solidFill>
                                <a:srgbClr val="AD1457"/>
                              </a:solidFill>
                              <a:latin typeface="Cambria Math" panose="02040503050406030204" pitchFamily="18" charset="0"/>
                            </a:rPr>
                          </m:ctrlPr>
                        </m:dPr>
                        <m:e>
                          <m:f>
                            <m:fPr>
                              <m:type m:val="noBar"/>
                              <m:ctrlPr>
                                <a:rPr lang="en-US" sz="2400" b="1" i="1">
                                  <a:solidFill>
                                    <a:srgbClr val="AD1457"/>
                                  </a:solidFill>
                                  <a:latin typeface="Cambria Math" panose="02040503050406030204" pitchFamily="18" charset="0"/>
                                </a:rPr>
                              </m:ctrlPr>
                            </m:fPr>
                            <m:num>
                              <m:r>
                                <a:rPr lang="en-US" sz="2400" b="1" i="1">
                                  <a:solidFill>
                                    <a:srgbClr val="AD1457"/>
                                  </a:solidFill>
                                  <a:latin typeface="Cambria Math" panose="02040503050406030204" pitchFamily="18" charset="0"/>
                                </a:rPr>
                                <m:t>𝒏</m:t>
                              </m:r>
                            </m:num>
                            <m:den>
                              <m:r>
                                <a:rPr lang="en-IN" sz="2400" b="1" i="1" smtClean="0">
                                  <a:solidFill>
                                    <a:srgbClr val="AD1457"/>
                                  </a:solidFill>
                                  <a:latin typeface="Cambria Math" panose="02040503050406030204" pitchFamily="18" charset="0"/>
                                </a:rPr>
                                <m:t>𝒓</m:t>
                              </m:r>
                            </m:den>
                          </m:f>
                        </m:e>
                      </m:d>
                      <m:r>
                        <a:rPr lang="en-US" sz="2400" b="1" i="0">
                          <a:solidFill>
                            <a:srgbClr val="AD1457"/>
                          </a:solidFill>
                          <a:latin typeface="Cambria Math" panose="02040503050406030204" pitchFamily="18" charset="0"/>
                        </a:rPr>
                        <m:t>=</m:t>
                      </m:r>
                      <m:d>
                        <m:dPr>
                          <m:begChr m:val="{"/>
                          <m:endChr m:val=""/>
                          <m:ctrlPr>
                            <a:rPr lang="en-US" sz="2400" b="1" i="1">
                              <a:solidFill>
                                <a:srgbClr val="AD1457"/>
                              </a:solidFill>
                              <a:latin typeface="Cambria Math" panose="02040503050406030204" pitchFamily="18" charset="0"/>
                            </a:rPr>
                          </m:ctrlPr>
                        </m:dPr>
                        <m:e>
                          <m:eqArr>
                            <m:eqArrPr>
                              <m:ctrlPr>
                                <a:rPr lang="en-US" sz="2400" b="1" i="1">
                                  <a:solidFill>
                                    <a:srgbClr val="AD1457"/>
                                  </a:solidFill>
                                  <a:latin typeface="Cambria Math" panose="02040503050406030204" pitchFamily="18" charset="0"/>
                                </a:rPr>
                              </m:ctrlPr>
                            </m:eqArrPr>
                            <m:e>
                              <m:r>
                                <a:rPr lang="en-US" sz="2400" b="1" i="0">
                                  <a:solidFill>
                                    <a:srgbClr val="AD1457"/>
                                  </a:solidFill>
                                  <a:latin typeface="Cambria Math" panose="02040503050406030204" pitchFamily="18" charset="0"/>
                                </a:rPr>
                                <m:t>&amp;</m:t>
                              </m:r>
                              <m:r>
                                <a:rPr lang="en-US" sz="2400" b="1" i="0">
                                  <a:solidFill>
                                    <a:srgbClr val="AD1457"/>
                                  </a:solidFill>
                                  <a:latin typeface="Cambria Math" panose="02040503050406030204" pitchFamily="18" charset="0"/>
                                </a:rPr>
                                <m:t>𝟏</m:t>
                              </m:r>
                              <m:r>
                                <a:rPr lang="en-US" sz="2400" b="1" i="0">
                                  <a:solidFill>
                                    <a:srgbClr val="AD1457"/>
                                  </a:solidFill>
                                  <a:latin typeface="Cambria Math" panose="02040503050406030204" pitchFamily="18" charset="0"/>
                                </a:rPr>
                                <m:t>                        </m:t>
                              </m:r>
                              <m:r>
                                <a:rPr lang="en-US" sz="2400" b="1" i="1">
                                  <a:solidFill>
                                    <a:srgbClr val="AD1457"/>
                                  </a:solidFill>
                                  <a:latin typeface="Cambria Math" panose="02040503050406030204" pitchFamily="18" charset="0"/>
                                </a:rPr>
                                <m:t>𝒊𝒇</m:t>
                              </m:r>
                              <m:r>
                                <a:rPr lang="en-US" sz="2400" b="1" i="0">
                                  <a:solidFill>
                                    <a:srgbClr val="AD1457"/>
                                  </a:solidFill>
                                  <a:latin typeface="Cambria Math" panose="02040503050406030204" pitchFamily="18" charset="0"/>
                                </a:rPr>
                                <m:t> </m:t>
                              </m:r>
                              <m:r>
                                <a:rPr lang="en-IN" sz="2400" b="1" i="0" smtClean="0">
                                  <a:solidFill>
                                    <a:srgbClr val="AD1457"/>
                                  </a:solidFill>
                                  <a:latin typeface="Cambria Math" panose="02040503050406030204" pitchFamily="18" charset="0"/>
                                </a:rPr>
                                <m:t>𝐫</m:t>
                              </m:r>
                              <m:r>
                                <a:rPr lang="en-US" sz="2400" b="1" i="0">
                                  <a:solidFill>
                                    <a:srgbClr val="AD1457"/>
                                  </a:solidFill>
                                  <a:latin typeface="Cambria Math" panose="02040503050406030204" pitchFamily="18" charset="0"/>
                                </a:rPr>
                                <m:t>=</m:t>
                              </m:r>
                              <m:r>
                                <a:rPr lang="en-US" sz="2400" b="1" i="0">
                                  <a:solidFill>
                                    <a:srgbClr val="AD1457"/>
                                  </a:solidFill>
                                  <a:latin typeface="Cambria Math" panose="02040503050406030204" pitchFamily="18" charset="0"/>
                                </a:rPr>
                                <m:t>𝟎</m:t>
                              </m:r>
                              <m:r>
                                <a:rPr lang="en-US" sz="2400" b="1" i="0">
                                  <a:solidFill>
                                    <a:srgbClr val="AD1457"/>
                                  </a:solidFill>
                                  <a:latin typeface="Cambria Math" panose="02040503050406030204" pitchFamily="18" charset="0"/>
                                </a:rPr>
                                <m:t> </m:t>
                              </m:r>
                              <m:r>
                                <a:rPr lang="en-US" sz="2400" b="1" i="1">
                                  <a:solidFill>
                                    <a:srgbClr val="AD1457"/>
                                  </a:solidFill>
                                  <a:latin typeface="Cambria Math" panose="02040503050406030204" pitchFamily="18" charset="0"/>
                                </a:rPr>
                                <m:t>𝒐𝒓</m:t>
                              </m:r>
                              <m:r>
                                <a:rPr lang="en-US" sz="2400" b="1" i="0">
                                  <a:solidFill>
                                    <a:srgbClr val="AD1457"/>
                                  </a:solidFill>
                                  <a:latin typeface="Cambria Math" panose="02040503050406030204" pitchFamily="18" charset="0"/>
                                </a:rPr>
                                <m:t> </m:t>
                              </m:r>
                              <m:r>
                                <a:rPr lang="en-IN" sz="2400" b="1" i="0" smtClean="0">
                                  <a:solidFill>
                                    <a:srgbClr val="AD1457"/>
                                  </a:solidFill>
                                  <a:latin typeface="Cambria Math" panose="02040503050406030204" pitchFamily="18" charset="0"/>
                                </a:rPr>
                                <m:t>𝐫</m:t>
                              </m:r>
                              <m:r>
                                <a:rPr lang="en-US" sz="2400" b="1" i="0">
                                  <a:solidFill>
                                    <a:srgbClr val="AD1457"/>
                                  </a:solidFill>
                                  <a:latin typeface="Cambria Math" panose="02040503050406030204" pitchFamily="18" charset="0"/>
                                </a:rPr>
                                <m:t>=</m:t>
                              </m:r>
                              <m:r>
                                <a:rPr lang="en-US" sz="2400" b="1" i="1">
                                  <a:solidFill>
                                    <a:srgbClr val="AD1457"/>
                                  </a:solidFill>
                                  <a:latin typeface="Cambria Math" panose="02040503050406030204" pitchFamily="18" charset="0"/>
                                </a:rPr>
                                <m:t>𝒏</m:t>
                              </m:r>
                            </m:e>
                            <m:e>
                              <m:r>
                                <a:rPr lang="en-US" sz="2400" b="1" i="0">
                                  <a:solidFill>
                                    <a:srgbClr val="AD1457"/>
                                  </a:solidFill>
                                  <a:latin typeface="Cambria Math" panose="02040503050406030204" pitchFamily="18" charset="0"/>
                                </a:rPr>
                                <m:t>&amp;</m:t>
                              </m:r>
                              <m:d>
                                <m:dPr>
                                  <m:ctrlPr>
                                    <a:rPr lang="en-US" sz="2400" b="1" i="1">
                                      <a:solidFill>
                                        <a:srgbClr val="AD1457"/>
                                      </a:solidFill>
                                      <a:latin typeface="Cambria Math" panose="02040503050406030204" pitchFamily="18" charset="0"/>
                                    </a:rPr>
                                  </m:ctrlPr>
                                </m:dPr>
                                <m:e>
                                  <m:f>
                                    <m:fPr>
                                      <m:type m:val="noBar"/>
                                      <m:ctrlPr>
                                        <a:rPr lang="en-US" sz="2400" b="1" i="1">
                                          <a:solidFill>
                                            <a:srgbClr val="AD1457"/>
                                          </a:solidFill>
                                          <a:latin typeface="Cambria Math" panose="02040503050406030204" pitchFamily="18" charset="0"/>
                                        </a:rPr>
                                      </m:ctrlPr>
                                    </m:fPr>
                                    <m:num>
                                      <m:r>
                                        <a:rPr lang="en-US" sz="2400" b="1" i="1">
                                          <a:solidFill>
                                            <a:srgbClr val="AD1457"/>
                                          </a:solidFill>
                                          <a:latin typeface="Cambria Math" panose="02040503050406030204" pitchFamily="18" charset="0"/>
                                        </a:rPr>
                                        <m:t>𝒏</m:t>
                                      </m:r>
                                      <m:r>
                                        <a:rPr lang="en-US" sz="2400" b="1" i="0">
                                          <a:solidFill>
                                            <a:srgbClr val="AD1457"/>
                                          </a:solidFill>
                                          <a:latin typeface="Cambria Math" panose="02040503050406030204" pitchFamily="18" charset="0"/>
                                        </a:rPr>
                                        <m:t>−</m:t>
                                      </m:r>
                                      <m:r>
                                        <a:rPr lang="en-US" sz="2400" b="1" i="0">
                                          <a:solidFill>
                                            <a:srgbClr val="AD1457"/>
                                          </a:solidFill>
                                          <a:latin typeface="Cambria Math" panose="02040503050406030204" pitchFamily="18" charset="0"/>
                                        </a:rPr>
                                        <m:t>𝟏</m:t>
                                      </m:r>
                                    </m:num>
                                    <m:den>
                                      <m:r>
                                        <a:rPr lang="en-IN" sz="2400" b="1" i="0" smtClean="0">
                                          <a:solidFill>
                                            <a:srgbClr val="AD1457"/>
                                          </a:solidFill>
                                          <a:latin typeface="Cambria Math" panose="02040503050406030204" pitchFamily="18" charset="0"/>
                                        </a:rPr>
                                        <m:t>𝐫</m:t>
                                      </m:r>
                                      <m:r>
                                        <a:rPr lang="en-US" sz="2400" b="1" i="0">
                                          <a:solidFill>
                                            <a:srgbClr val="AD1457"/>
                                          </a:solidFill>
                                          <a:latin typeface="Cambria Math" panose="02040503050406030204" pitchFamily="18" charset="0"/>
                                        </a:rPr>
                                        <m:t>−</m:t>
                                      </m:r>
                                      <m:r>
                                        <a:rPr lang="en-US" sz="2400" b="1" i="0">
                                          <a:solidFill>
                                            <a:srgbClr val="AD1457"/>
                                          </a:solidFill>
                                          <a:latin typeface="Cambria Math" panose="02040503050406030204" pitchFamily="18" charset="0"/>
                                        </a:rPr>
                                        <m:t>𝟏</m:t>
                                      </m:r>
                                    </m:den>
                                  </m:f>
                                </m:e>
                              </m:d>
                              <m:r>
                                <a:rPr lang="en-US" sz="2400" b="1" i="0">
                                  <a:solidFill>
                                    <a:srgbClr val="AD1457"/>
                                  </a:solidFill>
                                  <a:latin typeface="Cambria Math" panose="02040503050406030204" pitchFamily="18" charset="0"/>
                                </a:rPr>
                                <m:t>+</m:t>
                              </m:r>
                              <m:d>
                                <m:dPr>
                                  <m:ctrlPr>
                                    <a:rPr lang="en-US" sz="2400" b="1" i="1">
                                      <a:solidFill>
                                        <a:srgbClr val="AD1457"/>
                                      </a:solidFill>
                                      <a:latin typeface="Cambria Math" panose="02040503050406030204" pitchFamily="18" charset="0"/>
                                    </a:rPr>
                                  </m:ctrlPr>
                                </m:dPr>
                                <m:e>
                                  <m:f>
                                    <m:fPr>
                                      <m:type m:val="noBar"/>
                                      <m:ctrlPr>
                                        <a:rPr lang="en-US" sz="2400" b="1" i="1">
                                          <a:solidFill>
                                            <a:srgbClr val="AD1457"/>
                                          </a:solidFill>
                                          <a:latin typeface="Cambria Math" panose="02040503050406030204" pitchFamily="18" charset="0"/>
                                        </a:rPr>
                                      </m:ctrlPr>
                                    </m:fPr>
                                    <m:num>
                                      <m:r>
                                        <a:rPr lang="en-US" sz="2400" b="1" i="1">
                                          <a:solidFill>
                                            <a:srgbClr val="AD1457"/>
                                          </a:solidFill>
                                          <a:latin typeface="Cambria Math" panose="02040503050406030204" pitchFamily="18" charset="0"/>
                                        </a:rPr>
                                        <m:t>𝒏</m:t>
                                      </m:r>
                                      <m:r>
                                        <a:rPr lang="en-US" sz="2400" b="1" i="0">
                                          <a:solidFill>
                                            <a:srgbClr val="AD1457"/>
                                          </a:solidFill>
                                          <a:latin typeface="Cambria Math" panose="02040503050406030204" pitchFamily="18" charset="0"/>
                                        </a:rPr>
                                        <m:t>−</m:t>
                                      </m:r>
                                      <m:r>
                                        <a:rPr lang="en-US" sz="2400" b="1" i="0">
                                          <a:solidFill>
                                            <a:srgbClr val="AD1457"/>
                                          </a:solidFill>
                                          <a:latin typeface="Cambria Math" panose="02040503050406030204" pitchFamily="18" charset="0"/>
                                        </a:rPr>
                                        <m:t>𝟏</m:t>
                                      </m:r>
                                    </m:num>
                                    <m:den>
                                      <m:r>
                                        <a:rPr lang="en-IN" sz="2400" b="1" i="1" smtClean="0">
                                          <a:solidFill>
                                            <a:srgbClr val="AD1457"/>
                                          </a:solidFill>
                                          <a:latin typeface="Cambria Math" panose="02040503050406030204" pitchFamily="18" charset="0"/>
                                        </a:rPr>
                                        <m:t>𝒓</m:t>
                                      </m:r>
                                    </m:den>
                                  </m:f>
                                </m:e>
                              </m:d>
                              <m:r>
                                <a:rPr lang="en-US" sz="2400" b="1" i="0">
                                  <a:solidFill>
                                    <a:srgbClr val="AD1457"/>
                                  </a:solidFill>
                                  <a:latin typeface="Cambria Math" panose="02040503050406030204" pitchFamily="18" charset="0"/>
                                </a:rPr>
                                <m:t> </m:t>
                              </m:r>
                              <m:r>
                                <a:rPr lang="en-US" sz="2400" b="1" i="1">
                                  <a:solidFill>
                                    <a:srgbClr val="AD1457"/>
                                  </a:solidFill>
                                  <a:latin typeface="Cambria Math" panose="02040503050406030204" pitchFamily="18" charset="0"/>
                                </a:rPr>
                                <m:t>𝒊𝒇</m:t>
                              </m:r>
                              <m:r>
                                <a:rPr lang="en-US" sz="2400" b="1" i="0">
                                  <a:solidFill>
                                    <a:srgbClr val="AD1457"/>
                                  </a:solidFill>
                                  <a:latin typeface="Cambria Math" panose="02040503050406030204" pitchFamily="18" charset="0"/>
                                </a:rPr>
                                <m:t> </m:t>
                              </m:r>
                              <m:r>
                                <a:rPr lang="en-US" sz="2400" b="1" i="0">
                                  <a:solidFill>
                                    <a:srgbClr val="AD1457"/>
                                  </a:solidFill>
                                  <a:latin typeface="Cambria Math" panose="02040503050406030204" pitchFamily="18" charset="0"/>
                                </a:rPr>
                                <m:t>𝟎</m:t>
                              </m:r>
                              <m:r>
                                <a:rPr lang="en-US" sz="2400" b="1" i="0">
                                  <a:solidFill>
                                    <a:srgbClr val="AD1457"/>
                                  </a:solidFill>
                                  <a:latin typeface="Cambria Math" panose="02040503050406030204" pitchFamily="18" charset="0"/>
                                </a:rPr>
                                <m:t>&lt;</m:t>
                              </m:r>
                              <m:r>
                                <a:rPr lang="en-IN" sz="2400" b="1" i="0" smtClean="0">
                                  <a:solidFill>
                                    <a:srgbClr val="AD1457"/>
                                  </a:solidFill>
                                  <a:latin typeface="Cambria Math" panose="02040503050406030204" pitchFamily="18" charset="0"/>
                                </a:rPr>
                                <m:t>𝐫</m:t>
                              </m:r>
                              <m:r>
                                <a:rPr lang="en-US" sz="2400" b="1" i="0">
                                  <a:solidFill>
                                    <a:srgbClr val="AD1457"/>
                                  </a:solidFill>
                                  <a:latin typeface="Cambria Math" panose="02040503050406030204" pitchFamily="18" charset="0"/>
                                </a:rPr>
                                <m:t>&lt;</m:t>
                              </m:r>
                              <m:r>
                                <a:rPr lang="en-US" sz="2400" b="1" i="1">
                                  <a:solidFill>
                                    <a:srgbClr val="AD1457"/>
                                  </a:solidFill>
                                  <a:latin typeface="Cambria Math" panose="02040503050406030204" pitchFamily="18" charset="0"/>
                                </a:rPr>
                                <m:t>𝒏</m:t>
                              </m:r>
                            </m:e>
                            <m:e>
                              <m:r>
                                <a:rPr lang="en-US" sz="2400" b="1" i="0">
                                  <a:solidFill>
                                    <a:srgbClr val="AD1457"/>
                                  </a:solidFill>
                                  <a:latin typeface="Cambria Math" panose="02040503050406030204" pitchFamily="18" charset="0"/>
                                </a:rPr>
                                <m:t>&amp;</m:t>
                              </m:r>
                              <m:r>
                                <a:rPr lang="en-US" sz="2400" b="1" i="0">
                                  <a:solidFill>
                                    <a:srgbClr val="AD1457"/>
                                  </a:solidFill>
                                  <a:latin typeface="Cambria Math" panose="02040503050406030204" pitchFamily="18" charset="0"/>
                                </a:rPr>
                                <m:t>𝟎</m:t>
                              </m:r>
                              <m:r>
                                <a:rPr lang="en-US" sz="2400" b="1" i="0">
                                  <a:solidFill>
                                    <a:srgbClr val="AD1457"/>
                                  </a:solidFill>
                                  <a:latin typeface="Cambria Math" panose="02040503050406030204" pitchFamily="18" charset="0"/>
                                </a:rPr>
                                <m:t>                                   </m:t>
                              </m:r>
                              <m:r>
                                <a:rPr lang="en-US" sz="2400" b="1" i="1">
                                  <a:solidFill>
                                    <a:srgbClr val="AD1457"/>
                                  </a:solidFill>
                                  <a:latin typeface="Cambria Math" panose="02040503050406030204" pitchFamily="18" charset="0"/>
                                </a:rPr>
                                <m:t>𝑶𝒕𝒉𝒆𝒓𝒘𝒊𝒔𝒆</m:t>
                              </m:r>
                            </m:e>
                          </m:eqArr>
                        </m:e>
                      </m:d>
                    </m:oMath>
                  </m:oMathPara>
                </a14:m>
                <a:endParaRPr lang="en-US" sz="2400" b="1" dirty="0">
                  <a:solidFill>
                    <a:srgbClr val="AD1457"/>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3124200" y="1480458"/>
                <a:ext cx="5943600" cy="1757148"/>
              </a:xfrm>
              <a:prstGeom prst="rect">
                <a:avLst/>
              </a:prstGeom>
              <a:blipFill rotWithShape="0">
                <a:blip r:embed="rId2"/>
                <a:stretch>
                  <a:fillRect/>
                </a:stretch>
              </a:blipFill>
            </p:spPr>
            <p:txBody>
              <a:bodyPr/>
              <a:lstStyle/>
              <a:p>
                <a:r>
                  <a:rPr lang="en-IN">
                    <a:noFill/>
                  </a:rPr>
                  <a:t> </a:t>
                </a:r>
              </a:p>
            </p:txBody>
          </p:sp>
        </mc:Fallback>
      </mc:AlternateContent>
      <p:sp>
        <p:nvSpPr>
          <p:cNvPr id="5" name="Content Placeholder 4"/>
          <p:cNvSpPr txBox="1">
            <a:spLocks/>
          </p:cNvSpPr>
          <p:nvPr/>
        </p:nvSpPr>
        <p:spPr>
          <a:xfrm>
            <a:off x="2628900" y="3996893"/>
            <a:ext cx="7040880" cy="1503104"/>
          </a:xfrm>
          <a:prstGeom prst="rect">
            <a:avLst/>
          </a:prstGeom>
          <a:solidFill>
            <a:schemeClr val="accent1">
              <a:lumMod val="75000"/>
            </a:schemeClr>
          </a:solidFill>
          <a:ln>
            <a:noFill/>
          </a:ln>
        </p:spPr>
        <p:style>
          <a:lnRef idx="0">
            <a:scrgbClr r="0" g="0" b="0"/>
          </a:lnRef>
          <a:fillRef idx="1001">
            <a:schemeClr val="lt2"/>
          </a:fillRef>
          <a:effectRef idx="0">
            <a:scrgbClr r="0" g="0" b="0"/>
          </a:effectRef>
          <a:fontRef idx="major"/>
        </p:style>
        <p:txBody>
          <a:bodyPr vert="horz" wrap="square" lIns="91440" tIns="45720" rIns="91440" bIns="45720" rtlCol="0">
            <a:spAutoFit/>
          </a:bodyPr>
          <a:lstStyle>
            <a:lvl1pPr marL="342900" indent="-342900" algn="just"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j-lt"/>
                <a:ea typeface="+mj-ea"/>
                <a:cs typeface="+mj-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j-lt"/>
                <a:ea typeface="+mj-ea"/>
                <a:cs typeface="+mj-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j-lt"/>
                <a:ea typeface="+mj-ea"/>
                <a:cs typeface="+mj-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j-lt"/>
                <a:ea typeface="+mj-ea"/>
                <a:cs typeface="+mj-cs"/>
              </a:defRPr>
            </a:lvl9pPr>
          </a:lstStyle>
          <a:p>
            <a:pPr marL="0" indent="0">
              <a:buFont typeface="Wingdings" panose="05000000000000000000" pitchFamily="2" charset="2"/>
              <a:buNone/>
            </a:pPr>
            <a:r>
              <a:rPr lang="pt-BR" b="1" dirty="0">
                <a:solidFill>
                  <a:schemeClr val="bg1"/>
                </a:solidFill>
                <a:latin typeface="Consolas" pitchFamily="49" charset="0"/>
                <a:cs typeface="Consolas" pitchFamily="49" charset="0"/>
              </a:rPr>
              <a:t>function C(n, r)</a:t>
            </a:r>
          </a:p>
          <a:p>
            <a:pPr marL="0" indent="0">
              <a:buNone/>
            </a:pPr>
            <a:r>
              <a:rPr lang="pt-BR" b="1" dirty="0">
                <a:solidFill>
                  <a:schemeClr val="bg1"/>
                </a:solidFill>
                <a:latin typeface="Consolas" pitchFamily="49" charset="0"/>
                <a:cs typeface="Consolas" pitchFamily="49" charset="0"/>
              </a:rPr>
              <a:t>	</a:t>
            </a:r>
            <a:r>
              <a:rPr lang="en-US" b="1" dirty="0">
                <a:solidFill>
                  <a:schemeClr val="bg1"/>
                </a:solidFill>
                <a:latin typeface="Consolas" pitchFamily="49" charset="0"/>
                <a:cs typeface="Consolas" pitchFamily="49" charset="0"/>
              </a:rPr>
              <a:t>if r=0 or r=n then return 1</a:t>
            </a:r>
          </a:p>
          <a:p>
            <a:pPr marL="0" indent="0">
              <a:buNone/>
            </a:pPr>
            <a:r>
              <a:rPr lang="en-US" b="1" dirty="0">
                <a:solidFill>
                  <a:schemeClr val="bg1"/>
                </a:solidFill>
                <a:latin typeface="Consolas" pitchFamily="49" charset="0"/>
                <a:cs typeface="Consolas" pitchFamily="49" charset="0"/>
              </a:rPr>
              <a:t>	else return C(n-1, r-1) + C(n-1, r)</a:t>
            </a:r>
            <a:endParaRPr lang="pt-BR" b="1"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145566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xmlns="" id="{D9EBF344-4A7B-4C4A-AF6D-6441BD040AB3}"/>
              </a:ext>
            </a:extLst>
          </p:cNvPr>
          <p:cNvCxnSpPr>
            <a:cxnSpLocks/>
          </p:cNvCxnSpPr>
          <p:nvPr/>
        </p:nvCxnSpPr>
        <p:spPr>
          <a:xfrm>
            <a:off x="1191446" y="-17287"/>
            <a:ext cx="0" cy="5486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xmlns="" id="{4BD1E24D-7739-4C4F-8234-2614FB54ADBC}"/>
              </a:ext>
            </a:extLst>
          </p:cNvPr>
          <p:cNvSpPr/>
          <p:nvPr/>
        </p:nvSpPr>
        <p:spPr>
          <a:xfrm>
            <a:off x="954165" y="534989"/>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xmlns=""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xmlns="" id="{F34260FD-CAA3-43A0-977C-7E4B57013872}"/>
              </a:ext>
            </a:extLst>
          </p:cNvPr>
          <p:cNvCxnSpPr>
            <a:cxnSpLocks/>
            <a:stCxn id="6" idx="4"/>
          </p:cNvCxnSpPr>
          <p:nvPr/>
        </p:nvCxnSpPr>
        <p:spPr>
          <a:xfrm>
            <a:off x="1191446" y="1009551"/>
            <a:ext cx="0" cy="5029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BDA2F9A4-6988-4274-8384-12496EC9D59D}"/>
              </a:ext>
            </a:extLst>
          </p:cNvPr>
          <p:cNvSpPr txBox="1"/>
          <p:nvPr/>
        </p:nvSpPr>
        <p:spPr>
          <a:xfrm>
            <a:off x="1512751" y="530001"/>
            <a:ext cx="8767718" cy="5539978"/>
          </a:xfrm>
          <a:prstGeom prst="rect">
            <a:avLst/>
          </a:prstGeom>
          <a:noFill/>
        </p:spPr>
        <p:txBody>
          <a:bodyPr wrap="square" rtlCol="0">
            <a:spAutoFit/>
          </a:bodyPr>
          <a:lstStyle/>
          <a:p>
            <a:r>
              <a:rPr lang="en-US" sz="2400" b="1" dirty="0">
                <a:solidFill>
                  <a:srgbClr val="AD1457"/>
                </a:solidFill>
              </a:rPr>
              <a:t>Outline</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Introduction</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The Principle of optimality</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Problem Solving using Dynamic Programming – Calculating the Binomial Coefficient</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Making Change Problem</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Knapsack Problem</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Assembly Line-Scheduling</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All Points Shortest Path</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Matrix Chain Multiplication</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Longest Common Subsequence</a:t>
            </a:r>
          </a:p>
        </p:txBody>
      </p:sp>
    </p:spTree>
    <p:extLst>
      <p:ext uri="{BB962C8B-B14F-4D97-AF65-F5344CB8AC3E}">
        <p14:creationId xmlns:p14="http://schemas.microsoft.com/office/powerpoint/2010/main" val="272453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fade">
                                      <p:cBhvr>
                                        <p:cTn id="27" dur="500"/>
                                        <p:tgtEl>
                                          <p:spTgt spid="9">
                                            <p:txEl>
                                              <p:pRg st="1" end="1"/>
                                            </p:txEl>
                                          </p:spTgt>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fade">
                                      <p:cBhvr>
                                        <p:cTn id="31" dur="500"/>
                                        <p:tgtEl>
                                          <p:spTgt spid="9">
                                            <p:txEl>
                                              <p:pRg st="2" end="2"/>
                                            </p:txEl>
                                          </p:spTgt>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500"/>
                                        <p:tgtEl>
                                          <p:spTgt spid="9">
                                            <p:txEl>
                                              <p:pRg st="3" end="3"/>
                                            </p:txEl>
                                          </p:spTgt>
                                        </p:tgtEl>
                                      </p:cBhvr>
                                    </p:animEffec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animEffect transition="in" filter="fade">
                                      <p:cBhvr>
                                        <p:cTn id="39" dur="500"/>
                                        <p:tgtEl>
                                          <p:spTgt spid="9">
                                            <p:txEl>
                                              <p:pRg st="4" end="4"/>
                                            </p:txEl>
                                          </p:spTgt>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9">
                                            <p:txEl>
                                              <p:pRg st="5" end="5"/>
                                            </p:txEl>
                                          </p:spTgt>
                                        </p:tgtEl>
                                        <p:attrNameLst>
                                          <p:attrName>style.visibility</p:attrName>
                                        </p:attrNameLst>
                                      </p:cBhvr>
                                      <p:to>
                                        <p:strVal val="visible"/>
                                      </p:to>
                                    </p:set>
                                    <p:animEffect transition="in" filter="fade">
                                      <p:cBhvr>
                                        <p:cTn id="43" dur="500"/>
                                        <p:tgtEl>
                                          <p:spTgt spid="9">
                                            <p:txEl>
                                              <p:pRg st="5" end="5"/>
                                            </p:txEl>
                                          </p:spTgt>
                                        </p:tgtEl>
                                      </p:cBhvr>
                                    </p:animEffec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9">
                                            <p:txEl>
                                              <p:pRg st="6" end="6"/>
                                            </p:txEl>
                                          </p:spTgt>
                                        </p:tgtEl>
                                        <p:attrNameLst>
                                          <p:attrName>style.visibility</p:attrName>
                                        </p:attrNameLst>
                                      </p:cBhvr>
                                      <p:to>
                                        <p:strVal val="visible"/>
                                      </p:to>
                                    </p:set>
                                    <p:animEffect transition="in" filter="fade">
                                      <p:cBhvr>
                                        <p:cTn id="47" dur="500"/>
                                        <p:tgtEl>
                                          <p:spTgt spid="9">
                                            <p:txEl>
                                              <p:pRg st="6" end="6"/>
                                            </p:txEl>
                                          </p:spTgt>
                                        </p:tgtEl>
                                      </p:cBhvr>
                                    </p:animEffect>
                                  </p:childTnLst>
                                </p:cTn>
                              </p:par>
                            </p:childTnLst>
                          </p:cTn>
                        </p:par>
                        <p:par>
                          <p:cTn id="48" fill="hold">
                            <p:stCondLst>
                              <p:cond delay="4500"/>
                            </p:stCondLst>
                            <p:childTnLst>
                              <p:par>
                                <p:cTn id="49" presetID="10" presetClass="entr" presetSubtype="0" fill="hold" nodeType="afterEffect">
                                  <p:stCondLst>
                                    <p:cond delay="0"/>
                                  </p:stCondLst>
                                  <p:childTnLst>
                                    <p:set>
                                      <p:cBhvr>
                                        <p:cTn id="50" dur="1" fill="hold">
                                          <p:stCondLst>
                                            <p:cond delay="0"/>
                                          </p:stCondLst>
                                        </p:cTn>
                                        <p:tgtEl>
                                          <p:spTgt spid="9">
                                            <p:txEl>
                                              <p:pRg st="7" end="7"/>
                                            </p:txEl>
                                          </p:spTgt>
                                        </p:tgtEl>
                                        <p:attrNameLst>
                                          <p:attrName>style.visibility</p:attrName>
                                        </p:attrNameLst>
                                      </p:cBhvr>
                                      <p:to>
                                        <p:strVal val="visible"/>
                                      </p:to>
                                    </p:set>
                                    <p:animEffect transition="in" filter="fade">
                                      <p:cBhvr>
                                        <p:cTn id="51" dur="500"/>
                                        <p:tgtEl>
                                          <p:spTgt spid="9">
                                            <p:txEl>
                                              <p:pRg st="7" end="7"/>
                                            </p:txEl>
                                          </p:spTgt>
                                        </p:tgtEl>
                                      </p:cBhvr>
                                    </p:animEffect>
                                  </p:childTnLst>
                                </p:cTn>
                              </p:par>
                            </p:childTnLst>
                          </p:cTn>
                        </p:par>
                        <p:par>
                          <p:cTn id="52" fill="hold">
                            <p:stCondLst>
                              <p:cond delay="5000"/>
                            </p:stCondLst>
                            <p:childTnLst>
                              <p:par>
                                <p:cTn id="53" presetID="10" presetClass="entr" presetSubtype="0" fill="hold" nodeType="afterEffect">
                                  <p:stCondLst>
                                    <p:cond delay="0"/>
                                  </p:stCondLst>
                                  <p:childTnLst>
                                    <p:set>
                                      <p:cBhvr>
                                        <p:cTn id="54" dur="1" fill="hold">
                                          <p:stCondLst>
                                            <p:cond delay="0"/>
                                          </p:stCondLst>
                                        </p:cTn>
                                        <p:tgtEl>
                                          <p:spTgt spid="9">
                                            <p:txEl>
                                              <p:pRg st="8" end="8"/>
                                            </p:txEl>
                                          </p:spTgt>
                                        </p:tgtEl>
                                        <p:attrNameLst>
                                          <p:attrName>style.visibility</p:attrName>
                                        </p:attrNameLst>
                                      </p:cBhvr>
                                      <p:to>
                                        <p:strVal val="visible"/>
                                      </p:to>
                                    </p:set>
                                    <p:animEffect transition="in" filter="fade">
                                      <p:cBhvr>
                                        <p:cTn id="55" dur="500"/>
                                        <p:tgtEl>
                                          <p:spTgt spid="9">
                                            <p:txEl>
                                              <p:pRg st="8" end="8"/>
                                            </p:txEl>
                                          </p:spTgt>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9">
                                            <p:txEl>
                                              <p:pRg st="9" end="9"/>
                                            </p:txEl>
                                          </p:spTgt>
                                        </p:tgtEl>
                                        <p:attrNameLst>
                                          <p:attrName>style.visibility</p:attrName>
                                        </p:attrNameLst>
                                      </p:cBhvr>
                                      <p:to>
                                        <p:strVal val="visible"/>
                                      </p:to>
                                    </p:set>
                                    <p:animEffect transition="in" filter="fade">
                                      <p:cBhvr>
                                        <p:cTn id="59"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Recursion tree for C(5,2)</a:t>
            </a:r>
          </a:p>
        </p:txBody>
      </p:sp>
      <p:pic>
        <p:nvPicPr>
          <p:cNvPr id="6146" name="Picture 2" descr="Binomial Coefficients - ppt download"/>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2080" b="7864"/>
          <a:stretch/>
        </p:blipFill>
        <p:spPr bwMode="auto">
          <a:xfrm>
            <a:off x="5252716" y="749837"/>
            <a:ext cx="6906839" cy="362897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0253" y="958231"/>
            <a:ext cx="6096000" cy="4247317"/>
          </a:xfrm>
          <a:prstGeom prst="rect">
            <a:avLst/>
          </a:prstGeom>
        </p:spPr>
        <p:txBody>
          <a:bodyPr>
            <a:spAutoFit/>
          </a:bodyPr>
          <a:lstStyle/>
          <a:p>
            <a:r>
              <a:rPr lang="en-IN" dirty="0"/>
              <a:t>1) </a:t>
            </a:r>
            <a:r>
              <a:rPr lang="en-IN" b="1" dirty="0"/>
              <a:t>Optimal Substructure </a:t>
            </a:r>
          </a:p>
          <a:p>
            <a:r>
              <a:rPr lang="en-IN" dirty="0"/>
              <a:t>The value of C(n, r) can be recursively calculated using the following standard formula for Binomial Coefficients.</a:t>
            </a:r>
          </a:p>
          <a:p>
            <a:endParaRPr lang="en-IN" dirty="0"/>
          </a:p>
          <a:p>
            <a:endParaRPr lang="en-IN" dirty="0"/>
          </a:p>
          <a:p>
            <a:r>
              <a:rPr lang="pt-BR" dirty="0"/>
              <a:t> C(n, r) = C(n-1, r-1) + C(n-1, r)</a:t>
            </a:r>
          </a:p>
          <a:p>
            <a:r>
              <a:rPr lang="pt-BR" dirty="0"/>
              <a:t> C(n, 0) = C(n, n) = 1</a:t>
            </a:r>
          </a:p>
          <a:p>
            <a:endParaRPr lang="pt-BR" dirty="0"/>
          </a:p>
          <a:p>
            <a:r>
              <a:rPr lang="en-IN" dirty="0"/>
              <a:t>2) </a:t>
            </a:r>
            <a:r>
              <a:rPr lang="en-IN" b="1" dirty="0"/>
              <a:t>Overlapping Sub-problems </a:t>
            </a:r>
          </a:p>
          <a:p>
            <a:r>
              <a:rPr lang="en-IN" dirty="0"/>
              <a:t>It should be noted that the above function computes the same sub-problems again and again. See the following recursion tree for n = 5 an r = 2. </a:t>
            </a:r>
          </a:p>
          <a:p>
            <a:r>
              <a:rPr lang="en-IN" dirty="0"/>
              <a:t>The function C(3, 1) is called two times. For large values of n, there will be many common sub-problems. </a:t>
            </a:r>
            <a:endParaRPr lang="pt-BR" dirty="0"/>
          </a:p>
          <a:p>
            <a:endParaRPr lang="en-IN" dirty="0"/>
          </a:p>
        </p:txBody>
      </p:sp>
    </p:spTree>
    <p:extLst>
      <p:ext uri="{BB962C8B-B14F-4D97-AF65-F5344CB8AC3E}">
        <p14:creationId xmlns:p14="http://schemas.microsoft.com/office/powerpoint/2010/main" val="1774355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Coefficient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89470370"/>
              </p:ext>
            </p:extLst>
          </p:nvPr>
        </p:nvGraphicFramePr>
        <p:xfrm>
          <a:off x="2185857" y="829488"/>
          <a:ext cx="7467597" cy="4389120"/>
        </p:xfrm>
        <a:graphic>
          <a:graphicData uri="http://schemas.openxmlformats.org/drawingml/2006/table">
            <a:tbl>
              <a:tblPr firstRow="1" bandRow="1">
                <a:tableStyleId>{5C22544A-7EE6-4342-B048-85BDC9FD1C3A}</a:tableStyleId>
              </a:tblPr>
              <a:tblGrid>
                <a:gridCol w="829733">
                  <a:extLst>
                    <a:ext uri="{9D8B030D-6E8A-4147-A177-3AD203B41FA5}">
                      <a16:colId xmlns:a16="http://schemas.microsoft.com/office/drawing/2014/main" xmlns="" val="1881567836"/>
                    </a:ext>
                  </a:extLst>
                </a:gridCol>
                <a:gridCol w="829733">
                  <a:extLst>
                    <a:ext uri="{9D8B030D-6E8A-4147-A177-3AD203B41FA5}">
                      <a16:colId xmlns:a16="http://schemas.microsoft.com/office/drawing/2014/main" xmlns="" val="728414176"/>
                    </a:ext>
                  </a:extLst>
                </a:gridCol>
                <a:gridCol w="829733">
                  <a:extLst>
                    <a:ext uri="{9D8B030D-6E8A-4147-A177-3AD203B41FA5}">
                      <a16:colId xmlns:a16="http://schemas.microsoft.com/office/drawing/2014/main" xmlns="" val="1893645811"/>
                    </a:ext>
                  </a:extLst>
                </a:gridCol>
                <a:gridCol w="829733">
                  <a:extLst>
                    <a:ext uri="{9D8B030D-6E8A-4147-A177-3AD203B41FA5}">
                      <a16:colId xmlns:a16="http://schemas.microsoft.com/office/drawing/2014/main" xmlns="" val="329207486"/>
                    </a:ext>
                  </a:extLst>
                </a:gridCol>
                <a:gridCol w="829733">
                  <a:extLst>
                    <a:ext uri="{9D8B030D-6E8A-4147-A177-3AD203B41FA5}">
                      <a16:colId xmlns:a16="http://schemas.microsoft.com/office/drawing/2014/main" xmlns="" val="47506232"/>
                    </a:ext>
                  </a:extLst>
                </a:gridCol>
                <a:gridCol w="829733">
                  <a:extLst>
                    <a:ext uri="{9D8B030D-6E8A-4147-A177-3AD203B41FA5}">
                      <a16:colId xmlns:a16="http://schemas.microsoft.com/office/drawing/2014/main" xmlns="" val="1649283705"/>
                    </a:ext>
                  </a:extLst>
                </a:gridCol>
                <a:gridCol w="829733">
                  <a:extLst>
                    <a:ext uri="{9D8B030D-6E8A-4147-A177-3AD203B41FA5}">
                      <a16:colId xmlns:a16="http://schemas.microsoft.com/office/drawing/2014/main" xmlns="" val="718640958"/>
                    </a:ext>
                  </a:extLst>
                </a:gridCol>
                <a:gridCol w="829733">
                  <a:extLst>
                    <a:ext uri="{9D8B030D-6E8A-4147-A177-3AD203B41FA5}">
                      <a16:colId xmlns:a16="http://schemas.microsoft.com/office/drawing/2014/main" xmlns="" val="205601540"/>
                    </a:ext>
                  </a:extLst>
                </a:gridCol>
                <a:gridCol w="829733">
                  <a:extLst>
                    <a:ext uri="{9D8B030D-6E8A-4147-A177-3AD203B41FA5}">
                      <a16:colId xmlns:a16="http://schemas.microsoft.com/office/drawing/2014/main" xmlns="" val="3562826060"/>
                    </a:ext>
                  </a:extLst>
                </a:gridCol>
              </a:tblGrid>
              <a:tr h="548640">
                <a:tc>
                  <a:txBody>
                    <a:bodyPr/>
                    <a:lstStyle/>
                    <a:p>
                      <a:pPr algn="ctr"/>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0</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1</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2</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3</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4</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5</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r</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xmlns="" val="3473635220"/>
                  </a:ext>
                </a:extLst>
              </a:tr>
              <a:tr h="548640">
                <a:tc>
                  <a:txBody>
                    <a:bodyPr/>
                    <a:lstStyle/>
                    <a:p>
                      <a:pPr algn="ctr"/>
                      <a:r>
                        <a:rPr lang="en-US" sz="2400" b="1" dirty="0">
                          <a:solidFill>
                            <a:srgbClr val="AD1457"/>
                          </a:solidFill>
                        </a:rPr>
                        <a:t>0</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1</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xmlns="" val="124186556"/>
                  </a:ext>
                </a:extLst>
              </a:tr>
              <a:tr h="548640">
                <a:tc>
                  <a:txBody>
                    <a:bodyPr/>
                    <a:lstStyle/>
                    <a:p>
                      <a:pPr algn="ctr"/>
                      <a:r>
                        <a:rPr lang="en-US" sz="2400" b="1" dirty="0">
                          <a:solidFill>
                            <a:srgbClr val="AD1457"/>
                          </a:solidFill>
                        </a:rPr>
                        <a:t>1</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1</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1</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xmlns="" val="3251394972"/>
                  </a:ext>
                </a:extLst>
              </a:tr>
              <a:tr h="548640">
                <a:tc>
                  <a:txBody>
                    <a:bodyPr/>
                    <a:lstStyle/>
                    <a:p>
                      <a:pPr algn="ctr"/>
                      <a:r>
                        <a:rPr lang="en-US" sz="2400" b="1" dirty="0">
                          <a:solidFill>
                            <a:srgbClr val="AD1457"/>
                          </a:solidFill>
                        </a:rPr>
                        <a:t>2</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1</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2</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1</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xmlns="" val="4206523799"/>
                  </a:ext>
                </a:extLst>
              </a:tr>
              <a:tr h="548640">
                <a:tc>
                  <a:txBody>
                    <a:bodyPr/>
                    <a:lstStyle/>
                    <a:p>
                      <a:pPr algn="ctr"/>
                      <a:r>
                        <a:rPr lang="en-US" sz="2400" b="1" dirty="0">
                          <a:solidFill>
                            <a:srgbClr val="AD1457"/>
                          </a:solidFill>
                        </a:rPr>
                        <a:t>3</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1</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3</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3</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1</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xmlns="" val="4134698624"/>
                  </a:ext>
                </a:extLst>
              </a:tr>
              <a:tr h="548640">
                <a:tc>
                  <a:txBody>
                    <a:bodyPr/>
                    <a:lstStyle/>
                    <a:p>
                      <a:pPr algn="ctr"/>
                      <a:r>
                        <a:rPr lang="en-US" sz="2400" b="1" dirty="0">
                          <a:solidFill>
                            <a:srgbClr val="AD1457"/>
                          </a:solidFill>
                        </a:rPr>
                        <a:t>4</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1</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4</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6</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4</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2400" b="1" dirty="0">
                          <a:solidFill>
                            <a:srgbClr val="AD1457"/>
                          </a:solidFill>
                        </a:rPr>
                        <a:t>1</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pPr algn="ctr"/>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xmlns="" val="1783789053"/>
                  </a:ext>
                </a:extLst>
              </a:tr>
              <a:tr h="548640">
                <a:tc>
                  <a:txBody>
                    <a:bodyPr/>
                    <a:lstStyle/>
                    <a:p>
                      <a:pPr algn="ctr"/>
                      <a:r>
                        <a:rPr lang="en-US" sz="2400" b="1" dirty="0">
                          <a:solidFill>
                            <a:srgbClr val="AD1457"/>
                          </a:solidFill>
                        </a:rPr>
                        <a:t>..</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sz="2400" b="1">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sz="2400" b="1"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xmlns="" val="2075942244"/>
                  </a:ext>
                </a:extLst>
              </a:tr>
              <a:tr h="548640">
                <a:tc>
                  <a:txBody>
                    <a:bodyPr/>
                    <a:lstStyle/>
                    <a:p>
                      <a:pPr algn="ctr"/>
                      <a:r>
                        <a:rPr lang="en-US" sz="2400" b="1" dirty="0">
                          <a:solidFill>
                            <a:srgbClr val="AD1457"/>
                          </a:solidFill>
                        </a:rPr>
                        <a:t>n</a:t>
                      </a: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tc>
                  <a:txBody>
                    <a:bodyPr/>
                    <a:lstStyle/>
                    <a:p>
                      <a:endParaRPr lang="en-US" sz="2400" dirty="0">
                        <a:solidFill>
                          <a:srgbClr val="AD1457"/>
                        </a:solidFill>
                      </a:endParaRPr>
                    </a:p>
                  </a:txBody>
                  <a:tcPr anchor="ctr" anchorCtr="1">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xmlns="" val="3484139361"/>
                  </a:ext>
                </a:extLst>
              </a:tr>
            </a:tbl>
          </a:graphicData>
        </a:graphic>
      </p:graphicFrame>
      <p:sp>
        <p:nvSpPr>
          <p:cNvPr id="5" name="TextBox 4"/>
          <p:cNvSpPr txBox="1"/>
          <p:nvPr/>
        </p:nvSpPr>
        <p:spPr>
          <a:xfrm>
            <a:off x="3161707" y="1467964"/>
            <a:ext cx="533400" cy="369332"/>
          </a:xfrm>
          <a:prstGeom prst="rect">
            <a:avLst/>
          </a:prstGeom>
          <a:solidFill>
            <a:schemeClr val="bg1"/>
          </a:solidFill>
        </p:spPr>
        <p:txBody>
          <a:bodyPr wrap="square" rtlCol="0">
            <a:spAutoFit/>
          </a:bodyPr>
          <a:lstStyle/>
          <a:p>
            <a:endParaRPr lang="en-US" dirty="0"/>
          </a:p>
        </p:txBody>
      </p:sp>
      <p:sp>
        <p:nvSpPr>
          <p:cNvPr id="6" name="TextBox 5"/>
          <p:cNvSpPr txBox="1"/>
          <p:nvPr/>
        </p:nvSpPr>
        <p:spPr>
          <a:xfrm>
            <a:off x="3161707" y="1999784"/>
            <a:ext cx="533400" cy="369332"/>
          </a:xfrm>
          <a:prstGeom prst="rect">
            <a:avLst/>
          </a:prstGeom>
          <a:solidFill>
            <a:schemeClr val="bg1"/>
          </a:solidFill>
        </p:spPr>
        <p:txBody>
          <a:bodyPr wrap="square" rtlCol="0">
            <a:spAutoFit/>
          </a:bodyPr>
          <a:lstStyle/>
          <a:p>
            <a:endParaRPr lang="en-US" dirty="0"/>
          </a:p>
        </p:txBody>
      </p:sp>
      <p:sp>
        <p:nvSpPr>
          <p:cNvPr id="7" name="TextBox 6"/>
          <p:cNvSpPr txBox="1"/>
          <p:nvPr/>
        </p:nvSpPr>
        <p:spPr>
          <a:xfrm>
            <a:off x="3161707" y="2593756"/>
            <a:ext cx="533400" cy="369332"/>
          </a:xfrm>
          <a:prstGeom prst="rect">
            <a:avLst/>
          </a:prstGeom>
          <a:solidFill>
            <a:schemeClr val="bg1"/>
          </a:solidFill>
        </p:spPr>
        <p:txBody>
          <a:bodyPr wrap="square" rtlCol="0">
            <a:spAutoFit/>
          </a:bodyPr>
          <a:lstStyle/>
          <a:p>
            <a:endParaRPr lang="en-US" dirty="0"/>
          </a:p>
        </p:txBody>
      </p:sp>
      <p:sp>
        <p:nvSpPr>
          <p:cNvPr id="8" name="TextBox 7"/>
          <p:cNvSpPr txBox="1"/>
          <p:nvPr/>
        </p:nvSpPr>
        <p:spPr>
          <a:xfrm>
            <a:off x="3161707" y="3113702"/>
            <a:ext cx="533400" cy="369332"/>
          </a:xfrm>
          <a:prstGeom prst="rect">
            <a:avLst/>
          </a:prstGeom>
          <a:solidFill>
            <a:schemeClr val="bg1"/>
          </a:solidFill>
        </p:spPr>
        <p:txBody>
          <a:bodyPr wrap="square" rtlCol="0">
            <a:spAutoFit/>
          </a:bodyPr>
          <a:lstStyle/>
          <a:p>
            <a:endParaRPr lang="en-US" dirty="0"/>
          </a:p>
        </p:txBody>
      </p:sp>
      <p:sp>
        <p:nvSpPr>
          <p:cNvPr id="9" name="TextBox 8"/>
          <p:cNvSpPr txBox="1"/>
          <p:nvPr/>
        </p:nvSpPr>
        <p:spPr>
          <a:xfrm>
            <a:off x="3161707" y="3648888"/>
            <a:ext cx="533400" cy="369332"/>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4014655" y="2048688"/>
            <a:ext cx="533400" cy="369332"/>
          </a:xfrm>
          <a:prstGeom prst="rect">
            <a:avLst/>
          </a:prstGeom>
          <a:solidFill>
            <a:schemeClr val="bg1"/>
          </a:solidFill>
        </p:spPr>
        <p:txBody>
          <a:bodyPr wrap="square" rtlCol="0">
            <a:spAutoFit/>
          </a:bodyPr>
          <a:lstStyle/>
          <a:p>
            <a:endParaRPr lang="en-US" dirty="0"/>
          </a:p>
        </p:txBody>
      </p:sp>
      <p:sp>
        <p:nvSpPr>
          <p:cNvPr id="11" name="TextBox 10"/>
          <p:cNvSpPr txBox="1"/>
          <p:nvPr/>
        </p:nvSpPr>
        <p:spPr>
          <a:xfrm>
            <a:off x="4867603" y="2577470"/>
            <a:ext cx="533400" cy="369332"/>
          </a:xfrm>
          <a:prstGeom prst="rect">
            <a:avLst/>
          </a:prstGeom>
          <a:solidFill>
            <a:schemeClr val="bg1"/>
          </a:solidFill>
        </p:spPr>
        <p:txBody>
          <a:bodyPr wrap="square" rtlCol="0">
            <a:spAutoFit/>
          </a:bodyPr>
          <a:lstStyle/>
          <a:p>
            <a:endParaRPr lang="en-US" dirty="0"/>
          </a:p>
        </p:txBody>
      </p:sp>
      <p:sp>
        <p:nvSpPr>
          <p:cNvPr id="12" name="TextBox 11"/>
          <p:cNvSpPr txBox="1"/>
          <p:nvPr/>
        </p:nvSpPr>
        <p:spPr>
          <a:xfrm>
            <a:off x="4852855" y="3111166"/>
            <a:ext cx="533400" cy="369332"/>
          </a:xfrm>
          <a:prstGeom prst="rect">
            <a:avLst/>
          </a:prstGeom>
          <a:solidFill>
            <a:schemeClr val="bg1"/>
          </a:solidFill>
        </p:spPr>
        <p:txBody>
          <a:bodyPr wrap="square" rtlCol="0">
            <a:spAutoFit/>
          </a:bodyPr>
          <a:lstStyle/>
          <a:p>
            <a:endParaRPr lang="en-US" dirty="0"/>
          </a:p>
        </p:txBody>
      </p:sp>
      <p:sp>
        <p:nvSpPr>
          <p:cNvPr id="13" name="TextBox 12"/>
          <p:cNvSpPr txBox="1"/>
          <p:nvPr/>
        </p:nvSpPr>
        <p:spPr>
          <a:xfrm>
            <a:off x="5562006" y="3111166"/>
            <a:ext cx="533400" cy="369332"/>
          </a:xfrm>
          <a:prstGeom prst="rect">
            <a:avLst/>
          </a:prstGeom>
          <a:solidFill>
            <a:schemeClr val="bg1"/>
          </a:solidFill>
        </p:spPr>
        <p:txBody>
          <a:bodyPr wrap="square" rtlCol="0">
            <a:spAutoFit/>
          </a:bodyPr>
          <a:lstStyle/>
          <a:p>
            <a:endParaRPr lang="en-US" dirty="0"/>
          </a:p>
        </p:txBody>
      </p:sp>
      <p:sp>
        <p:nvSpPr>
          <p:cNvPr id="14" name="TextBox 13"/>
          <p:cNvSpPr txBox="1"/>
          <p:nvPr/>
        </p:nvSpPr>
        <p:spPr>
          <a:xfrm>
            <a:off x="6453055" y="3668750"/>
            <a:ext cx="533400" cy="369332"/>
          </a:xfrm>
          <a:prstGeom prst="rect">
            <a:avLst/>
          </a:prstGeom>
          <a:solidFill>
            <a:schemeClr val="bg1"/>
          </a:solidFill>
        </p:spPr>
        <p:txBody>
          <a:bodyPr wrap="square" rtlCol="0">
            <a:spAutoFit/>
          </a:bodyPr>
          <a:lstStyle/>
          <a:p>
            <a:endParaRPr lang="en-US" dirty="0"/>
          </a:p>
        </p:txBody>
      </p:sp>
      <p:sp>
        <p:nvSpPr>
          <p:cNvPr id="15" name="Rectangle 14"/>
          <p:cNvSpPr/>
          <p:nvPr/>
        </p:nvSpPr>
        <p:spPr>
          <a:xfrm>
            <a:off x="2412863" y="4819184"/>
            <a:ext cx="335280" cy="304267"/>
          </a:xfrm>
          <a:prstGeom prst="rect">
            <a:avLst/>
          </a:prstGeom>
          <a:noFill/>
          <a:ln w="381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057503" y="954592"/>
            <a:ext cx="335280" cy="304267"/>
          </a:xfrm>
          <a:prstGeom prst="rect">
            <a:avLst/>
          </a:prstGeom>
          <a:noFill/>
          <a:ln w="3810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3512531" y="2099252"/>
            <a:ext cx="654524" cy="254236"/>
            <a:chOff x="5029200" y="2934564"/>
            <a:chExt cx="899160" cy="365760"/>
          </a:xfrm>
        </p:grpSpPr>
        <p:cxnSp>
          <p:nvCxnSpPr>
            <p:cNvPr id="19" name="Straight Arrow Connector 18"/>
            <p:cNvCxnSpPr>
              <a:endCxn id="20" idx="2"/>
            </p:cNvCxnSpPr>
            <p:nvPr/>
          </p:nvCxnSpPr>
          <p:spPr>
            <a:xfrm>
              <a:off x="502920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295900" y="2934564"/>
              <a:ext cx="365760" cy="365760"/>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3200" dirty="0">
                  <a:solidFill>
                    <a:schemeClr val="tx1"/>
                  </a:solidFill>
                </a:rPr>
                <a:t>+</a:t>
              </a:r>
            </a:p>
          </p:txBody>
        </p:sp>
        <p:cxnSp>
          <p:nvCxnSpPr>
            <p:cNvPr id="21" name="Straight Arrow Connector 20"/>
            <p:cNvCxnSpPr>
              <a:endCxn id="20" idx="6"/>
            </p:cNvCxnSpPr>
            <p:nvPr/>
          </p:nvCxnSpPr>
          <p:spPr>
            <a:xfrm flipH="1">
              <a:off x="566166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p:cNvCxnSpPr>
            <a:stCxn id="20" idx="4"/>
          </p:cNvCxnSpPr>
          <p:nvPr/>
        </p:nvCxnSpPr>
        <p:spPr>
          <a:xfrm>
            <a:off x="3839793" y="2353488"/>
            <a:ext cx="327262" cy="381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32541" y="2577470"/>
            <a:ext cx="533400" cy="369332"/>
          </a:xfrm>
          <a:prstGeom prst="rect">
            <a:avLst/>
          </a:prstGeom>
          <a:solidFill>
            <a:schemeClr val="bg1"/>
          </a:solidFill>
        </p:spPr>
        <p:txBody>
          <a:bodyPr wrap="square" rtlCol="0">
            <a:spAutoFit/>
          </a:bodyPr>
          <a:lstStyle/>
          <a:p>
            <a:endParaRPr lang="en-US" dirty="0"/>
          </a:p>
        </p:txBody>
      </p:sp>
      <p:grpSp>
        <p:nvGrpSpPr>
          <p:cNvPr id="24" name="Group 23"/>
          <p:cNvGrpSpPr/>
          <p:nvPr/>
        </p:nvGrpSpPr>
        <p:grpSpPr>
          <a:xfrm>
            <a:off x="3518445" y="2648938"/>
            <a:ext cx="654524" cy="254236"/>
            <a:chOff x="5029200" y="2934564"/>
            <a:chExt cx="899160" cy="365760"/>
          </a:xfrm>
        </p:grpSpPr>
        <p:cxnSp>
          <p:nvCxnSpPr>
            <p:cNvPr id="25" name="Straight Arrow Connector 24"/>
            <p:cNvCxnSpPr>
              <a:endCxn id="26" idx="2"/>
            </p:cNvCxnSpPr>
            <p:nvPr/>
          </p:nvCxnSpPr>
          <p:spPr>
            <a:xfrm>
              <a:off x="502920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5295900" y="2934564"/>
              <a:ext cx="365760" cy="365760"/>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3200" dirty="0">
                  <a:solidFill>
                    <a:schemeClr val="tx1"/>
                  </a:solidFill>
                </a:rPr>
                <a:t>+</a:t>
              </a:r>
            </a:p>
          </p:txBody>
        </p:sp>
        <p:cxnSp>
          <p:nvCxnSpPr>
            <p:cNvPr id="27" name="Straight Arrow Connector 26"/>
            <p:cNvCxnSpPr>
              <a:endCxn id="26" idx="6"/>
            </p:cNvCxnSpPr>
            <p:nvPr/>
          </p:nvCxnSpPr>
          <p:spPr>
            <a:xfrm flipH="1">
              <a:off x="566166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p:cNvCxnSpPr>
            <a:stCxn id="26" idx="4"/>
          </p:cNvCxnSpPr>
          <p:nvPr/>
        </p:nvCxnSpPr>
        <p:spPr>
          <a:xfrm>
            <a:off x="3845707" y="2903174"/>
            <a:ext cx="327262" cy="381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938455" y="3127156"/>
            <a:ext cx="533400" cy="369332"/>
          </a:xfrm>
          <a:prstGeom prst="rect">
            <a:avLst/>
          </a:prstGeom>
          <a:solidFill>
            <a:schemeClr val="bg1"/>
          </a:solidFill>
        </p:spPr>
        <p:txBody>
          <a:bodyPr wrap="square" rtlCol="0">
            <a:spAutoFit/>
          </a:bodyPr>
          <a:lstStyle/>
          <a:p>
            <a:endParaRPr lang="en-US" dirty="0"/>
          </a:p>
        </p:txBody>
      </p:sp>
      <p:grpSp>
        <p:nvGrpSpPr>
          <p:cNvPr id="30" name="Group 29"/>
          <p:cNvGrpSpPr/>
          <p:nvPr/>
        </p:nvGrpSpPr>
        <p:grpSpPr>
          <a:xfrm>
            <a:off x="3508551" y="3170080"/>
            <a:ext cx="654524" cy="254236"/>
            <a:chOff x="5029200" y="2934564"/>
            <a:chExt cx="899160" cy="365760"/>
          </a:xfrm>
        </p:grpSpPr>
        <p:cxnSp>
          <p:nvCxnSpPr>
            <p:cNvPr id="31" name="Straight Arrow Connector 30"/>
            <p:cNvCxnSpPr>
              <a:endCxn id="32" idx="2"/>
            </p:cNvCxnSpPr>
            <p:nvPr/>
          </p:nvCxnSpPr>
          <p:spPr>
            <a:xfrm>
              <a:off x="502920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5295900" y="2934564"/>
              <a:ext cx="365760" cy="365760"/>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3200" dirty="0">
                  <a:solidFill>
                    <a:schemeClr val="tx1"/>
                  </a:solidFill>
                </a:rPr>
                <a:t>+</a:t>
              </a:r>
            </a:p>
          </p:txBody>
        </p:sp>
        <p:cxnSp>
          <p:nvCxnSpPr>
            <p:cNvPr id="33" name="Straight Arrow Connector 32"/>
            <p:cNvCxnSpPr>
              <a:endCxn id="32" idx="6"/>
            </p:cNvCxnSpPr>
            <p:nvPr/>
          </p:nvCxnSpPr>
          <p:spPr>
            <a:xfrm flipH="1">
              <a:off x="566166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p:cNvCxnSpPr>
            <a:stCxn id="32" idx="4"/>
          </p:cNvCxnSpPr>
          <p:nvPr/>
        </p:nvCxnSpPr>
        <p:spPr>
          <a:xfrm>
            <a:off x="3835813" y="3424316"/>
            <a:ext cx="327262" cy="381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928561" y="3648298"/>
            <a:ext cx="533400" cy="369332"/>
          </a:xfrm>
          <a:prstGeom prst="rect">
            <a:avLst/>
          </a:prstGeom>
          <a:solidFill>
            <a:schemeClr val="bg1"/>
          </a:solidFill>
        </p:spPr>
        <p:txBody>
          <a:bodyPr wrap="square" rtlCol="0">
            <a:spAutoFit/>
          </a:bodyPr>
          <a:lstStyle/>
          <a:p>
            <a:endParaRPr lang="en-US" dirty="0"/>
          </a:p>
        </p:txBody>
      </p:sp>
      <p:grpSp>
        <p:nvGrpSpPr>
          <p:cNvPr id="36" name="Group 35"/>
          <p:cNvGrpSpPr/>
          <p:nvPr/>
        </p:nvGrpSpPr>
        <p:grpSpPr>
          <a:xfrm>
            <a:off x="4356645" y="2623032"/>
            <a:ext cx="654524" cy="254236"/>
            <a:chOff x="5029200" y="2934564"/>
            <a:chExt cx="899160" cy="365760"/>
          </a:xfrm>
        </p:grpSpPr>
        <p:cxnSp>
          <p:nvCxnSpPr>
            <p:cNvPr id="37" name="Straight Arrow Connector 36"/>
            <p:cNvCxnSpPr>
              <a:endCxn id="38" idx="2"/>
            </p:cNvCxnSpPr>
            <p:nvPr/>
          </p:nvCxnSpPr>
          <p:spPr>
            <a:xfrm>
              <a:off x="502920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295900" y="2934564"/>
              <a:ext cx="365760" cy="365760"/>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3200" dirty="0">
                  <a:solidFill>
                    <a:schemeClr val="tx1"/>
                  </a:solidFill>
                </a:rPr>
                <a:t>+</a:t>
              </a:r>
            </a:p>
          </p:txBody>
        </p:sp>
        <p:cxnSp>
          <p:nvCxnSpPr>
            <p:cNvPr id="39" name="Straight Arrow Connector 38"/>
            <p:cNvCxnSpPr>
              <a:endCxn id="38" idx="6"/>
            </p:cNvCxnSpPr>
            <p:nvPr/>
          </p:nvCxnSpPr>
          <p:spPr>
            <a:xfrm flipH="1">
              <a:off x="566166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Straight Arrow Connector 39"/>
          <p:cNvCxnSpPr>
            <a:stCxn id="38" idx="4"/>
          </p:cNvCxnSpPr>
          <p:nvPr/>
        </p:nvCxnSpPr>
        <p:spPr>
          <a:xfrm>
            <a:off x="4683907" y="2877268"/>
            <a:ext cx="327262" cy="381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356645" y="3178040"/>
            <a:ext cx="654524" cy="254236"/>
            <a:chOff x="5029200" y="2934564"/>
            <a:chExt cx="899160" cy="365760"/>
          </a:xfrm>
        </p:grpSpPr>
        <p:cxnSp>
          <p:nvCxnSpPr>
            <p:cNvPr id="42" name="Straight Arrow Connector 41"/>
            <p:cNvCxnSpPr>
              <a:endCxn id="43" idx="2"/>
            </p:cNvCxnSpPr>
            <p:nvPr/>
          </p:nvCxnSpPr>
          <p:spPr>
            <a:xfrm>
              <a:off x="502920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5295900" y="2934564"/>
              <a:ext cx="365760" cy="365760"/>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3200" dirty="0">
                  <a:solidFill>
                    <a:schemeClr val="tx1"/>
                  </a:solidFill>
                </a:rPr>
                <a:t>+</a:t>
              </a:r>
            </a:p>
          </p:txBody>
        </p:sp>
        <p:cxnSp>
          <p:nvCxnSpPr>
            <p:cNvPr id="44" name="Straight Arrow Connector 43"/>
            <p:cNvCxnSpPr>
              <a:endCxn id="43" idx="6"/>
            </p:cNvCxnSpPr>
            <p:nvPr/>
          </p:nvCxnSpPr>
          <p:spPr>
            <a:xfrm flipH="1">
              <a:off x="566166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Straight Arrow Connector 44"/>
          <p:cNvCxnSpPr>
            <a:stCxn id="43" idx="4"/>
          </p:cNvCxnSpPr>
          <p:nvPr/>
        </p:nvCxnSpPr>
        <p:spPr>
          <a:xfrm>
            <a:off x="4683907" y="3432276"/>
            <a:ext cx="327262" cy="381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776655" y="3656258"/>
            <a:ext cx="533400" cy="369332"/>
          </a:xfrm>
          <a:prstGeom prst="rect">
            <a:avLst/>
          </a:prstGeom>
          <a:solidFill>
            <a:schemeClr val="bg1"/>
          </a:solidFill>
        </p:spPr>
        <p:txBody>
          <a:bodyPr wrap="square" rtlCol="0">
            <a:spAutoFit/>
          </a:bodyPr>
          <a:lstStyle/>
          <a:p>
            <a:endParaRPr lang="en-US" dirty="0"/>
          </a:p>
        </p:txBody>
      </p:sp>
      <p:grpSp>
        <p:nvGrpSpPr>
          <p:cNvPr id="47" name="Group 46"/>
          <p:cNvGrpSpPr/>
          <p:nvPr/>
        </p:nvGrpSpPr>
        <p:grpSpPr>
          <a:xfrm>
            <a:off x="5181197" y="3199648"/>
            <a:ext cx="654524" cy="254236"/>
            <a:chOff x="5029200" y="2934564"/>
            <a:chExt cx="899160" cy="365760"/>
          </a:xfrm>
        </p:grpSpPr>
        <p:cxnSp>
          <p:nvCxnSpPr>
            <p:cNvPr id="48" name="Straight Arrow Connector 47"/>
            <p:cNvCxnSpPr>
              <a:endCxn id="49" idx="2"/>
            </p:cNvCxnSpPr>
            <p:nvPr/>
          </p:nvCxnSpPr>
          <p:spPr>
            <a:xfrm>
              <a:off x="502920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5295900" y="2934564"/>
              <a:ext cx="365760" cy="365760"/>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3200" dirty="0">
                  <a:solidFill>
                    <a:schemeClr val="tx1"/>
                  </a:solidFill>
                </a:rPr>
                <a:t>+</a:t>
              </a:r>
            </a:p>
          </p:txBody>
        </p:sp>
        <p:cxnSp>
          <p:nvCxnSpPr>
            <p:cNvPr id="50" name="Straight Arrow Connector 49"/>
            <p:cNvCxnSpPr>
              <a:endCxn id="49" idx="6"/>
            </p:cNvCxnSpPr>
            <p:nvPr/>
          </p:nvCxnSpPr>
          <p:spPr>
            <a:xfrm flipH="1">
              <a:off x="5661660" y="3117444"/>
              <a:ext cx="2667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1" name="Straight Arrow Connector 50"/>
          <p:cNvCxnSpPr>
            <a:stCxn id="49" idx="4"/>
          </p:cNvCxnSpPr>
          <p:nvPr/>
        </p:nvCxnSpPr>
        <p:spPr>
          <a:xfrm>
            <a:off x="5508459" y="3453884"/>
            <a:ext cx="327262" cy="381000"/>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601207" y="3677866"/>
            <a:ext cx="533400" cy="369332"/>
          </a:xfrm>
          <a:prstGeom prst="rect">
            <a:avLst/>
          </a:prstGeom>
          <a:solidFill>
            <a:schemeClr val="bg1"/>
          </a:solidFill>
        </p:spPr>
        <p:txBody>
          <a:bodyPr wrap="square" rtlCol="0">
            <a:spAutoFit/>
          </a:bodyPr>
          <a:lstStyle/>
          <a:p>
            <a:endParaRPr lang="en-US" dirty="0"/>
          </a:p>
        </p:txBody>
      </p:sp>
      <p:sp>
        <p:nvSpPr>
          <p:cNvPr id="53" name="Content Placeholder 4"/>
          <p:cNvSpPr txBox="1">
            <a:spLocks/>
          </p:cNvSpPr>
          <p:nvPr/>
        </p:nvSpPr>
        <p:spPr>
          <a:xfrm>
            <a:off x="2393766" y="5316582"/>
            <a:ext cx="7040880" cy="1200329"/>
          </a:xfrm>
          <a:prstGeom prst="rect">
            <a:avLst/>
          </a:prstGeom>
          <a:solidFill>
            <a:schemeClr val="accent1">
              <a:lumMod val="75000"/>
            </a:schemeClr>
          </a:solidFill>
          <a:ln>
            <a:noFill/>
          </a:ln>
        </p:spPr>
        <p:style>
          <a:lnRef idx="0">
            <a:scrgbClr r="0" g="0" b="0"/>
          </a:lnRef>
          <a:fillRef idx="1001">
            <a:schemeClr val="lt2"/>
          </a:fillRef>
          <a:effectRef idx="0">
            <a:scrgbClr r="0" g="0" b="0"/>
          </a:effectRef>
          <a:fontRef idx="major"/>
        </p:style>
        <p:txBody>
          <a:bodyPr vert="horz" wrap="square" lIns="91440" tIns="45720" rIns="91440" bIns="45720" rtlCol="0">
            <a:spAutoFit/>
          </a:bodyPr>
          <a:lstStyle>
            <a:lvl1pPr marL="342900" indent="-342900" algn="just" defTabSz="914400" rtl="0" eaLnBrk="1" latinLnBrk="0" hangingPunct="1">
              <a:lnSpc>
                <a:spcPct val="114000"/>
              </a:lnSpc>
              <a:spcBef>
                <a:spcPct val="20000"/>
              </a:spcBef>
              <a:buClrTx/>
              <a:buFont typeface="Wingdings" panose="05000000000000000000" pitchFamily="2" charset="2"/>
              <a:buChar char="§"/>
              <a:defRPr sz="2400" kern="1200">
                <a:solidFill>
                  <a:schemeClr val="tx1"/>
                </a:solidFill>
                <a:latin typeface="+mj-lt"/>
                <a:ea typeface="Times New Roman" panose="02020603050405020304" pitchFamily="18" charset="0"/>
                <a:cs typeface="Times New Roman" panose="02020603050405020304" pitchFamily="18" charset="0"/>
              </a:defRPr>
            </a:lvl1pPr>
            <a:lvl2pPr marL="742950" indent="-285750" algn="just" defTabSz="914400" rtl="0" eaLnBrk="1" latinLnBrk="0" hangingPunct="1">
              <a:lnSpc>
                <a:spcPct val="114000"/>
              </a:lnSpc>
              <a:spcBef>
                <a:spcPct val="20000"/>
              </a:spcBef>
              <a:buClrTx/>
              <a:buFont typeface="Arial" panose="020B0604020202020204" pitchFamily="34" charset="0"/>
              <a:buChar char="•"/>
              <a:defRPr sz="2000" kern="1200">
                <a:solidFill>
                  <a:schemeClr val="tx1"/>
                </a:solidFill>
                <a:latin typeface="+mj-lt"/>
                <a:ea typeface="Times New Roman" panose="02020603050405020304" pitchFamily="18" charset="0"/>
                <a:cs typeface="Times New Roman" panose="02020603050405020304" pitchFamily="18" charset="0"/>
              </a:defRPr>
            </a:lvl2pPr>
            <a:lvl3pPr marL="1143000" indent="-228600" algn="just" defTabSz="914400" rtl="0" eaLnBrk="1" latinLnBrk="0" hangingPunct="1">
              <a:lnSpc>
                <a:spcPct val="114000"/>
              </a:lnSpc>
              <a:spcBef>
                <a:spcPct val="20000"/>
              </a:spcBef>
              <a:buClrTx/>
              <a:buFont typeface="Arial" pitchFamily="34" charset="0"/>
              <a:buChar char="•"/>
              <a:defRPr sz="1800" kern="1200">
                <a:solidFill>
                  <a:schemeClr val="tx1"/>
                </a:solidFill>
                <a:latin typeface="+mj-lt"/>
                <a:ea typeface="Times New Roman" panose="02020603050405020304" pitchFamily="18" charset="0"/>
                <a:cs typeface="Times New Roman" panose="02020603050405020304" pitchFamily="18" charset="0"/>
              </a:defRPr>
            </a:lvl3pPr>
            <a:lvl4pPr marL="16002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4pPr>
            <a:lvl5pPr marL="2057400" indent="-228600" algn="just" defTabSz="914400" rtl="0" eaLnBrk="1" latinLnBrk="0" hangingPunct="1">
              <a:lnSpc>
                <a:spcPct val="114000"/>
              </a:lnSpc>
              <a:spcBef>
                <a:spcPct val="20000"/>
              </a:spcBef>
              <a:buClrTx/>
              <a:buFont typeface="Arial" pitchFamily="34" charset="0"/>
              <a:buChar char="»"/>
              <a:defRPr sz="1600" kern="1200">
                <a:solidFill>
                  <a:schemeClr val="tx1"/>
                </a:solidFill>
                <a:latin typeface="+mj-lt"/>
                <a:ea typeface="Times New Roman" panose="02020603050405020304" pitchFamily="18" charset="0"/>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j-lt"/>
                <a:ea typeface="+mj-ea"/>
                <a:cs typeface="+mj-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j-lt"/>
                <a:ea typeface="+mj-ea"/>
                <a:cs typeface="+mj-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j-lt"/>
                <a:ea typeface="+mj-ea"/>
                <a:cs typeface="+mj-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j-lt"/>
                <a:ea typeface="+mj-ea"/>
                <a:cs typeface="+mj-cs"/>
              </a:defRPr>
            </a:lvl9pPr>
          </a:lstStyle>
          <a:p>
            <a:pPr marL="0" indent="0">
              <a:lnSpc>
                <a:spcPct val="100000"/>
              </a:lnSpc>
              <a:spcBef>
                <a:spcPts val="0"/>
              </a:spcBef>
              <a:buFont typeface="Wingdings" panose="05000000000000000000" pitchFamily="2" charset="2"/>
              <a:buNone/>
            </a:pPr>
            <a:r>
              <a:rPr lang="pt-BR" b="1" dirty="0">
                <a:solidFill>
                  <a:schemeClr val="bg1"/>
                </a:solidFill>
                <a:latin typeface="Consolas" pitchFamily="49" charset="0"/>
                <a:cs typeface="Consolas" pitchFamily="49" charset="0"/>
              </a:rPr>
              <a:t>function C(n, r)</a:t>
            </a:r>
          </a:p>
          <a:p>
            <a:pPr marL="0" indent="0">
              <a:lnSpc>
                <a:spcPct val="100000"/>
              </a:lnSpc>
              <a:spcBef>
                <a:spcPts val="0"/>
              </a:spcBef>
              <a:buNone/>
            </a:pPr>
            <a:r>
              <a:rPr lang="pt-BR" b="1" dirty="0">
                <a:solidFill>
                  <a:schemeClr val="bg1"/>
                </a:solidFill>
                <a:latin typeface="Consolas" pitchFamily="49" charset="0"/>
                <a:cs typeface="Consolas" pitchFamily="49" charset="0"/>
              </a:rPr>
              <a:t>	</a:t>
            </a:r>
            <a:r>
              <a:rPr lang="en-US" b="1" dirty="0">
                <a:solidFill>
                  <a:schemeClr val="bg1"/>
                </a:solidFill>
                <a:latin typeface="Consolas" pitchFamily="49" charset="0"/>
                <a:cs typeface="Consolas" pitchFamily="49" charset="0"/>
              </a:rPr>
              <a:t>if r=0 or r=n then return 1</a:t>
            </a:r>
          </a:p>
          <a:p>
            <a:pPr marL="0" indent="0">
              <a:lnSpc>
                <a:spcPct val="100000"/>
              </a:lnSpc>
              <a:spcBef>
                <a:spcPts val="0"/>
              </a:spcBef>
              <a:buNone/>
            </a:pPr>
            <a:r>
              <a:rPr lang="en-US" b="1" dirty="0">
                <a:solidFill>
                  <a:schemeClr val="bg1"/>
                </a:solidFill>
                <a:latin typeface="Consolas" pitchFamily="49" charset="0"/>
                <a:cs typeface="Consolas" pitchFamily="49" charset="0"/>
              </a:rPr>
              <a:t>	else return C(n-1, r-1) + C(n-1, r)</a:t>
            </a:r>
            <a:endParaRPr lang="pt-BR" b="1" dirty="0">
              <a:solidFill>
                <a:schemeClr val="bg1"/>
              </a:solidFill>
              <a:latin typeface="Consolas" pitchFamily="49" charset="0"/>
              <a:cs typeface="Consolas" pitchFamily="49" charset="0"/>
            </a:endParaRPr>
          </a:p>
        </p:txBody>
      </p:sp>
      <p:grpSp>
        <p:nvGrpSpPr>
          <p:cNvPr id="56" name="Group 55"/>
          <p:cNvGrpSpPr/>
          <p:nvPr/>
        </p:nvGrpSpPr>
        <p:grpSpPr>
          <a:xfrm>
            <a:off x="7184570" y="1907177"/>
            <a:ext cx="2416629" cy="2195335"/>
            <a:chOff x="7184570" y="1907177"/>
            <a:chExt cx="2416629" cy="2195335"/>
          </a:xfrm>
        </p:grpSpPr>
        <p:sp>
          <p:nvSpPr>
            <p:cNvPr id="54" name="TextBox 53"/>
            <p:cNvSpPr txBox="1"/>
            <p:nvPr/>
          </p:nvSpPr>
          <p:spPr>
            <a:xfrm>
              <a:off x="7189680" y="1907177"/>
              <a:ext cx="2411519" cy="2195335"/>
            </a:xfrm>
            <a:prstGeom prst="rtTriangle">
              <a:avLst/>
            </a:prstGeom>
            <a:solidFill>
              <a:schemeClr val="accent2">
                <a:lumMod val="40000"/>
                <a:lumOff val="60000"/>
              </a:schemeClr>
            </a:solidFill>
          </p:spPr>
          <p:txBody>
            <a:bodyPr wrap="square" rtlCol="0">
              <a:spAutoFit/>
            </a:bodyPr>
            <a:lstStyle/>
            <a:p>
              <a:endParaRPr lang="en-US" sz="2000" dirty="0">
                <a:solidFill>
                  <a:srgbClr val="AD1457"/>
                </a:solidFill>
                <a:latin typeface="AR BLANCA" panose="02000000000000000000" pitchFamily="2" charset="0"/>
              </a:endParaRPr>
            </a:p>
          </p:txBody>
        </p:sp>
        <p:sp>
          <p:nvSpPr>
            <p:cNvPr id="55" name="TextBox 54"/>
            <p:cNvSpPr txBox="1"/>
            <p:nvPr/>
          </p:nvSpPr>
          <p:spPr>
            <a:xfrm>
              <a:off x="7184570" y="3082833"/>
              <a:ext cx="1280160" cy="640080"/>
            </a:xfrm>
            <a:prstGeom prst="rect">
              <a:avLst/>
            </a:prstGeom>
            <a:noFill/>
          </p:spPr>
          <p:txBody>
            <a:bodyPr wrap="square" rtlCol="0">
              <a:spAutoFit/>
            </a:bodyPr>
            <a:lstStyle/>
            <a:p>
              <a:pPr algn="ctr"/>
              <a:r>
                <a:rPr lang="en-US" b="1" dirty="0">
                  <a:solidFill>
                    <a:srgbClr val="AD1457"/>
                  </a:solidFill>
                </a:rPr>
                <a:t>PASCAL’s TRIANGLE</a:t>
              </a:r>
              <a:endParaRPr lang="en-US" b="1" dirty="0"/>
            </a:p>
          </p:txBody>
        </p:sp>
      </p:grpSp>
    </p:spTree>
    <p:extLst>
      <p:ext uri="{BB962C8B-B14F-4D97-AF65-F5344CB8AC3E}">
        <p14:creationId xmlns:p14="http://schemas.microsoft.com/office/powerpoint/2010/main" val="205190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up)">
                                      <p:cBhvr>
                                        <p:cTn id="51" dur="500"/>
                                        <p:tgtEl>
                                          <p:spTgt spid="22"/>
                                        </p:tgtEl>
                                      </p:cBhvr>
                                    </p:animEffect>
                                  </p:childTnLst>
                                </p:cTn>
                              </p:par>
                            </p:childTnLst>
                          </p:cTn>
                        </p:par>
                        <p:par>
                          <p:cTn id="52" fill="hold">
                            <p:stCondLst>
                              <p:cond delay="1000"/>
                            </p:stCondLst>
                            <p:childTnLst>
                              <p:par>
                                <p:cTn id="53" presetID="1" presetClass="exit"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p:stCondLst>
                              <p:cond delay="500"/>
                            </p:stCondLst>
                            <p:childTnLst>
                              <p:par>
                                <p:cTn id="61" presetID="22" presetClass="entr" presetSubtype="1"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up)">
                                      <p:cBhvr>
                                        <p:cTn id="63" dur="500"/>
                                        <p:tgtEl>
                                          <p:spTgt spid="28"/>
                                        </p:tgtEl>
                                      </p:cBhvr>
                                    </p:animEffect>
                                  </p:childTnLst>
                                </p:cTn>
                              </p:par>
                            </p:childTnLst>
                          </p:cTn>
                        </p:par>
                        <p:par>
                          <p:cTn id="64" fill="hold">
                            <p:stCondLst>
                              <p:cond delay="1000"/>
                            </p:stCondLst>
                            <p:childTnLst>
                              <p:par>
                                <p:cTn id="65" presetID="1" presetClass="exit"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500"/>
                                        <p:tgtEl>
                                          <p:spTgt spid="30"/>
                                        </p:tgtEl>
                                      </p:cBhvr>
                                    </p:animEffect>
                                  </p:childTnLst>
                                </p:cTn>
                              </p:par>
                            </p:childTnLst>
                          </p:cTn>
                        </p:par>
                        <p:par>
                          <p:cTn id="72" fill="hold">
                            <p:stCondLst>
                              <p:cond delay="500"/>
                            </p:stCondLst>
                            <p:childTnLst>
                              <p:par>
                                <p:cTn id="73" presetID="22" presetClass="entr" presetSubtype="1" fill="hold" nodeType="after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wipe(up)">
                                      <p:cBhvr>
                                        <p:cTn id="75" dur="500"/>
                                        <p:tgtEl>
                                          <p:spTgt spid="34"/>
                                        </p:tgtEl>
                                      </p:cBhvr>
                                    </p:animEffect>
                                  </p:childTnLst>
                                </p:cTn>
                              </p:par>
                            </p:childTnLst>
                          </p:cTn>
                        </p:par>
                        <p:par>
                          <p:cTn id="76" fill="hold">
                            <p:stCondLst>
                              <p:cond delay="1000"/>
                            </p:stCondLst>
                            <p:childTnLst>
                              <p:par>
                                <p:cTn id="77" presetID="1" presetClass="exit" presetSubtype="0" fill="hold" grpId="0" nodeType="afterEffect">
                                  <p:stCondLst>
                                    <p:cond delay="0"/>
                                  </p:stCondLst>
                                  <p:childTnLst>
                                    <p:set>
                                      <p:cBhvr>
                                        <p:cTn id="78" dur="1" fill="hold">
                                          <p:stCondLst>
                                            <p:cond delay="0"/>
                                          </p:stCondLst>
                                        </p:cTn>
                                        <p:tgtEl>
                                          <p:spTgt spid="35"/>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500"/>
                                        <p:tgtEl>
                                          <p:spTgt spid="36"/>
                                        </p:tgtEl>
                                      </p:cBhvr>
                                    </p:animEffect>
                                  </p:childTnLst>
                                </p:cTn>
                              </p:par>
                            </p:childTnLst>
                          </p:cTn>
                        </p:par>
                        <p:par>
                          <p:cTn id="84" fill="hold">
                            <p:stCondLst>
                              <p:cond delay="500"/>
                            </p:stCondLst>
                            <p:childTnLst>
                              <p:par>
                                <p:cTn id="85" presetID="22" presetClass="entr" presetSubtype="1" fill="hold" nodeType="after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wipe(up)">
                                      <p:cBhvr>
                                        <p:cTn id="87" dur="500"/>
                                        <p:tgtEl>
                                          <p:spTgt spid="40"/>
                                        </p:tgtEl>
                                      </p:cBhvr>
                                    </p:animEffect>
                                  </p:childTnLst>
                                </p:cTn>
                              </p:par>
                            </p:childTnLst>
                          </p:cTn>
                        </p:par>
                        <p:par>
                          <p:cTn id="88" fill="hold">
                            <p:stCondLst>
                              <p:cond delay="1000"/>
                            </p:stCondLst>
                            <p:childTnLst>
                              <p:par>
                                <p:cTn id="89" presetID="1" presetClass="exit" presetSubtype="0" fill="hold" grpId="0" nodeType="afterEffect">
                                  <p:stCondLst>
                                    <p:cond delay="0"/>
                                  </p:stCondLst>
                                  <p:childTnLst>
                                    <p:set>
                                      <p:cBhvr>
                                        <p:cTn id="90" dur="1" fill="hold">
                                          <p:stCondLst>
                                            <p:cond delay="0"/>
                                          </p:stCondLst>
                                        </p:cTn>
                                        <p:tgtEl>
                                          <p:spTgt spid="12"/>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500"/>
                                        <p:tgtEl>
                                          <p:spTgt spid="41"/>
                                        </p:tgtEl>
                                      </p:cBhvr>
                                    </p:animEffect>
                                  </p:childTnLst>
                                </p:cTn>
                              </p:par>
                            </p:childTnLst>
                          </p:cTn>
                        </p:par>
                        <p:par>
                          <p:cTn id="96" fill="hold">
                            <p:stCondLst>
                              <p:cond delay="500"/>
                            </p:stCondLst>
                            <p:childTnLst>
                              <p:par>
                                <p:cTn id="97" presetID="22" presetClass="entr" presetSubtype="1" fill="hold" nodeType="after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wipe(up)">
                                      <p:cBhvr>
                                        <p:cTn id="99" dur="500"/>
                                        <p:tgtEl>
                                          <p:spTgt spid="45"/>
                                        </p:tgtEl>
                                      </p:cBhvr>
                                    </p:animEffect>
                                  </p:childTnLst>
                                </p:cTn>
                              </p:par>
                            </p:childTnLst>
                          </p:cTn>
                        </p:par>
                        <p:par>
                          <p:cTn id="100" fill="hold">
                            <p:stCondLst>
                              <p:cond delay="1000"/>
                            </p:stCondLst>
                            <p:childTnLst>
                              <p:par>
                                <p:cTn id="101" presetID="1" presetClass="exit" presetSubtype="0" fill="hold" grpId="0" nodeType="afterEffect">
                                  <p:stCondLst>
                                    <p:cond delay="0"/>
                                  </p:stCondLst>
                                  <p:childTnLst>
                                    <p:set>
                                      <p:cBhvr>
                                        <p:cTn id="102" dur="1" fill="hold">
                                          <p:stCondLst>
                                            <p:cond delay="0"/>
                                          </p:stCondLst>
                                        </p:cTn>
                                        <p:tgtEl>
                                          <p:spTgt spid="4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fade">
                                      <p:cBhvr>
                                        <p:cTn id="107" dur="500"/>
                                        <p:tgtEl>
                                          <p:spTgt spid="47"/>
                                        </p:tgtEl>
                                      </p:cBhvr>
                                    </p:animEffect>
                                  </p:childTnLst>
                                </p:cTn>
                              </p:par>
                            </p:childTnLst>
                          </p:cTn>
                        </p:par>
                        <p:par>
                          <p:cTn id="108" fill="hold">
                            <p:stCondLst>
                              <p:cond delay="500"/>
                            </p:stCondLst>
                            <p:childTnLst>
                              <p:par>
                                <p:cTn id="109" presetID="22" presetClass="entr" presetSubtype="1" fill="hold" nodeType="afterEffect">
                                  <p:stCondLst>
                                    <p:cond delay="0"/>
                                  </p:stCondLst>
                                  <p:childTnLst>
                                    <p:set>
                                      <p:cBhvr>
                                        <p:cTn id="110" dur="1" fill="hold">
                                          <p:stCondLst>
                                            <p:cond delay="0"/>
                                          </p:stCondLst>
                                        </p:cTn>
                                        <p:tgtEl>
                                          <p:spTgt spid="51"/>
                                        </p:tgtEl>
                                        <p:attrNameLst>
                                          <p:attrName>style.visibility</p:attrName>
                                        </p:attrNameLst>
                                      </p:cBhvr>
                                      <p:to>
                                        <p:strVal val="visible"/>
                                      </p:to>
                                    </p:set>
                                    <p:animEffect transition="in" filter="wipe(up)">
                                      <p:cBhvr>
                                        <p:cTn id="111" dur="500"/>
                                        <p:tgtEl>
                                          <p:spTgt spid="51"/>
                                        </p:tgtEl>
                                      </p:cBhvr>
                                    </p:animEffect>
                                  </p:childTnLst>
                                </p:cTn>
                              </p:par>
                            </p:childTnLst>
                          </p:cTn>
                        </p:par>
                        <p:par>
                          <p:cTn id="112" fill="hold">
                            <p:stCondLst>
                              <p:cond delay="1000"/>
                            </p:stCondLst>
                            <p:childTnLst>
                              <p:par>
                                <p:cTn id="113" presetID="1" presetClass="exit" presetSubtype="0" fill="hold" grpId="0" nodeType="afterEffect">
                                  <p:stCondLst>
                                    <p:cond delay="0"/>
                                  </p:stCondLst>
                                  <p:childTnLst>
                                    <p:set>
                                      <p:cBhvr>
                                        <p:cTn id="114" dur="1" fill="hold">
                                          <p:stCondLst>
                                            <p:cond delay="0"/>
                                          </p:stCondLst>
                                        </p:cTn>
                                        <p:tgtEl>
                                          <p:spTgt spid="52"/>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56"/>
                                        </p:tgtEl>
                                        <p:attrNameLst>
                                          <p:attrName>style.visibility</p:attrName>
                                        </p:attrNameLst>
                                      </p:cBhvr>
                                      <p:to>
                                        <p:strVal val="visible"/>
                                      </p:to>
                                    </p:set>
                                    <p:animEffect transition="in" filter="wipe(down)">
                                      <p:cBhvr>
                                        <p:cTn id="119" dur="1000"/>
                                        <p:tgtEl>
                                          <p:spTgt spid="56"/>
                                        </p:tgtEl>
                                      </p:cBhvr>
                                    </p:animEffect>
                                  </p:childTnLst>
                                </p:cTn>
                              </p:par>
                              <p:par>
                                <p:cTn id="120" presetID="1" presetClass="exit" presetSubtype="0" fill="hold" nodeType="withEffect">
                                  <p:stCondLst>
                                    <p:cond delay="0"/>
                                  </p:stCondLst>
                                  <p:childTnLst>
                                    <p:set>
                                      <p:cBhvr>
                                        <p:cTn id="121" dur="1" fill="hold">
                                          <p:stCondLst>
                                            <p:cond delay="0"/>
                                          </p:stCondLst>
                                        </p:cTn>
                                        <p:tgtEl>
                                          <p:spTgt spid="18"/>
                                        </p:tgtEl>
                                        <p:attrNameLst>
                                          <p:attrName>style.visibility</p:attrName>
                                        </p:attrNameLst>
                                      </p:cBhvr>
                                      <p:to>
                                        <p:strVal val="hidden"/>
                                      </p:to>
                                    </p:set>
                                  </p:childTnLst>
                                </p:cTn>
                              </p:par>
                              <p:par>
                                <p:cTn id="122" presetID="1" presetClass="exit" presetSubtype="0" fill="hold" nodeType="withEffect">
                                  <p:stCondLst>
                                    <p:cond delay="0"/>
                                  </p:stCondLst>
                                  <p:childTnLst>
                                    <p:set>
                                      <p:cBhvr>
                                        <p:cTn id="123" dur="1" fill="hold">
                                          <p:stCondLst>
                                            <p:cond delay="0"/>
                                          </p:stCondLst>
                                        </p:cTn>
                                        <p:tgtEl>
                                          <p:spTgt spid="22"/>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0"/>
                                          </p:stCondLst>
                                        </p:cTn>
                                        <p:tgtEl>
                                          <p:spTgt spid="24"/>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28"/>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30"/>
                                        </p:tgtEl>
                                        <p:attrNameLst>
                                          <p:attrName>style.visibility</p:attrName>
                                        </p:attrNameLst>
                                      </p:cBhvr>
                                      <p:to>
                                        <p:strVal val="hidden"/>
                                      </p:to>
                                    </p:set>
                                  </p:childTnLst>
                                </p:cTn>
                              </p:par>
                              <p:par>
                                <p:cTn id="130" presetID="1" presetClass="exit" presetSubtype="0" fill="hold" nodeType="withEffect">
                                  <p:stCondLst>
                                    <p:cond delay="0"/>
                                  </p:stCondLst>
                                  <p:childTnLst>
                                    <p:set>
                                      <p:cBhvr>
                                        <p:cTn id="131" dur="1" fill="hold">
                                          <p:stCondLst>
                                            <p:cond delay="0"/>
                                          </p:stCondLst>
                                        </p:cTn>
                                        <p:tgtEl>
                                          <p:spTgt spid="34"/>
                                        </p:tgtEl>
                                        <p:attrNameLst>
                                          <p:attrName>style.visibility</p:attrName>
                                        </p:attrNameLst>
                                      </p:cBhvr>
                                      <p:to>
                                        <p:strVal val="hidden"/>
                                      </p:to>
                                    </p:set>
                                  </p:childTnLst>
                                </p:cTn>
                              </p:par>
                              <p:par>
                                <p:cTn id="132" presetID="1" presetClass="exit" presetSubtype="0" fill="hold" nodeType="withEffect">
                                  <p:stCondLst>
                                    <p:cond delay="0"/>
                                  </p:stCondLst>
                                  <p:childTnLst>
                                    <p:set>
                                      <p:cBhvr>
                                        <p:cTn id="133" dur="1" fill="hold">
                                          <p:stCondLst>
                                            <p:cond delay="0"/>
                                          </p:stCondLst>
                                        </p:cTn>
                                        <p:tgtEl>
                                          <p:spTgt spid="36"/>
                                        </p:tgtEl>
                                        <p:attrNameLst>
                                          <p:attrName>style.visibility</p:attrName>
                                        </p:attrNameLst>
                                      </p:cBhvr>
                                      <p:to>
                                        <p:strVal val="hidden"/>
                                      </p:to>
                                    </p:set>
                                  </p:childTnLst>
                                </p:cTn>
                              </p:par>
                              <p:par>
                                <p:cTn id="134" presetID="1" presetClass="exit" presetSubtype="0" fill="hold" nodeType="withEffect">
                                  <p:stCondLst>
                                    <p:cond delay="0"/>
                                  </p:stCondLst>
                                  <p:childTnLst>
                                    <p:set>
                                      <p:cBhvr>
                                        <p:cTn id="135" dur="1" fill="hold">
                                          <p:stCondLst>
                                            <p:cond delay="0"/>
                                          </p:stCondLst>
                                        </p:cTn>
                                        <p:tgtEl>
                                          <p:spTgt spid="40"/>
                                        </p:tgtEl>
                                        <p:attrNameLst>
                                          <p:attrName>style.visibility</p:attrName>
                                        </p:attrNameLst>
                                      </p:cBhvr>
                                      <p:to>
                                        <p:strVal val="hidden"/>
                                      </p:to>
                                    </p:set>
                                  </p:childTnLst>
                                </p:cTn>
                              </p:par>
                              <p:par>
                                <p:cTn id="136" presetID="1" presetClass="exit" presetSubtype="0" fill="hold" nodeType="withEffect">
                                  <p:stCondLst>
                                    <p:cond delay="0"/>
                                  </p:stCondLst>
                                  <p:childTnLst>
                                    <p:set>
                                      <p:cBhvr>
                                        <p:cTn id="137" dur="1" fill="hold">
                                          <p:stCondLst>
                                            <p:cond delay="0"/>
                                          </p:stCondLst>
                                        </p:cTn>
                                        <p:tgtEl>
                                          <p:spTgt spid="41"/>
                                        </p:tgtEl>
                                        <p:attrNameLst>
                                          <p:attrName>style.visibility</p:attrName>
                                        </p:attrNameLst>
                                      </p:cBhvr>
                                      <p:to>
                                        <p:strVal val="hidden"/>
                                      </p:to>
                                    </p:set>
                                  </p:childTnLst>
                                </p:cTn>
                              </p:par>
                              <p:par>
                                <p:cTn id="138" presetID="1" presetClass="exit" presetSubtype="0" fill="hold" nodeType="withEffect">
                                  <p:stCondLst>
                                    <p:cond delay="0"/>
                                  </p:stCondLst>
                                  <p:childTnLst>
                                    <p:set>
                                      <p:cBhvr>
                                        <p:cTn id="139" dur="1" fill="hold">
                                          <p:stCondLst>
                                            <p:cond delay="0"/>
                                          </p:stCondLst>
                                        </p:cTn>
                                        <p:tgtEl>
                                          <p:spTgt spid="45"/>
                                        </p:tgtEl>
                                        <p:attrNameLst>
                                          <p:attrName>style.visibility</p:attrName>
                                        </p:attrNameLst>
                                      </p:cBhvr>
                                      <p:to>
                                        <p:strVal val="hidden"/>
                                      </p:to>
                                    </p:set>
                                  </p:childTnLst>
                                </p:cTn>
                              </p:par>
                              <p:par>
                                <p:cTn id="140" presetID="1" presetClass="exit" presetSubtype="0" fill="hold" nodeType="withEffect">
                                  <p:stCondLst>
                                    <p:cond delay="0"/>
                                  </p:stCondLst>
                                  <p:childTnLst>
                                    <p:set>
                                      <p:cBhvr>
                                        <p:cTn id="141" dur="1" fill="hold">
                                          <p:stCondLst>
                                            <p:cond delay="0"/>
                                          </p:stCondLst>
                                        </p:cTn>
                                        <p:tgtEl>
                                          <p:spTgt spid="47"/>
                                        </p:tgtEl>
                                        <p:attrNameLst>
                                          <p:attrName>style.visibility</p:attrName>
                                        </p:attrNameLst>
                                      </p:cBhvr>
                                      <p:to>
                                        <p:strVal val="hidden"/>
                                      </p:to>
                                    </p:set>
                                  </p:childTnLst>
                                </p:cTn>
                              </p:par>
                              <p:par>
                                <p:cTn id="142" presetID="1" presetClass="exit" presetSubtype="0" fill="hold" nodeType="withEffect">
                                  <p:stCondLst>
                                    <p:cond delay="0"/>
                                  </p:stCondLst>
                                  <p:childTnLst>
                                    <p:set>
                                      <p:cBhvr>
                                        <p:cTn id="143"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23" grpId="0" animBg="1"/>
      <p:bldP spid="29" grpId="0" animBg="1"/>
      <p:bldP spid="35" grpId="0" animBg="1"/>
      <p:bldP spid="46" grpId="0" animBg="1"/>
      <p:bldP spid="52" grpId="0" animBg="1"/>
      <p:bldP spid="5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Time complexity(without </a:t>
            </a:r>
            <a:r>
              <a:rPr lang="en-IN" dirty="0" err="1"/>
              <a:t>Memoization</a:t>
            </a:r>
            <a:r>
              <a:rPr lang="en-IN" dirty="0"/>
              <a:t>)</a:t>
            </a:r>
          </a:p>
        </p:txBody>
      </p:sp>
      <p:sp>
        <p:nvSpPr>
          <p:cNvPr id="4" name="TextBox 3"/>
          <p:cNvSpPr txBox="1"/>
          <p:nvPr/>
        </p:nvSpPr>
        <p:spPr>
          <a:xfrm>
            <a:off x="296214" y="811368"/>
            <a:ext cx="6426558" cy="3477875"/>
          </a:xfrm>
          <a:prstGeom prst="rect">
            <a:avLst/>
          </a:prstGeom>
          <a:noFill/>
        </p:spPr>
        <p:txBody>
          <a:bodyPr wrap="square" rtlCol="0">
            <a:spAutoFit/>
          </a:bodyPr>
          <a:lstStyle/>
          <a:p>
            <a:r>
              <a:rPr lang="en-IN" sz="2000" b="1" dirty="0" err="1">
                <a:solidFill>
                  <a:srgbClr val="C00000"/>
                </a:solidFill>
              </a:rPr>
              <a:t>int</a:t>
            </a:r>
            <a:r>
              <a:rPr lang="en-IN" sz="2000" b="1" dirty="0">
                <a:solidFill>
                  <a:srgbClr val="C00000"/>
                </a:solidFill>
              </a:rPr>
              <a:t> </a:t>
            </a:r>
            <a:r>
              <a:rPr lang="en-IN" sz="2000" b="1" dirty="0" err="1">
                <a:solidFill>
                  <a:srgbClr val="C00000"/>
                </a:solidFill>
              </a:rPr>
              <a:t>binomialCoeff</a:t>
            </a:r>
            <a:r>
              <a:rPr lang="en-IN" sz="2000" b="1" dirty="0">
                <a:solidFill>
                  <a:srgbClr val="C00000"/>
                </a:solidFill>
              </a:rPr>
              <a:t>(</a:t>
            </a:r>
            <a:r>
              <a:rPr lang="en-IN" sz="2000" b="1" dirty="0" err="1">
                <a:solidFill>
                  <a:srgbClr val="C00000"/>
                </a:solidFill>
              </a:rPr>
              <a:t>int</a:t>
            </a:r>
            <a:r>
              <a:rPr lang="en-IN" sz="2000" b="1" dirty="0">
                <a:solidFill>
                  <a:srgbClr val="C00000"/>
                </a:solidFill>
              </a:rPr>
              <a:t> n, </a:t>
            </a:r>
            <a:r>
              <a:rPr lang="en-IN" sz="2000" b="1" dirty="0" err="1">
                <a:solidFill>
                  <a:srgbClr val="C00000"/>
                </a:solidFill>
              </a:rPr>
              <a:t>int</a:t>
            </a:r>
            <a:r>
              <a:rPr lang="en-IN" sz="2000" b="1" dirty="0">
                <a:solidFill>
                  <a:srgbClr val="C00000"/>
                </a:solidFill>
              </a:rPr>
              <a:t> r)</a:t>
            </a:r>
          </a:p>
          <a:p>
            <a:r>
              <a:rPr lang="en-IN" sz="2000" dirty="0"/>
              <a:t>{</a:t>
            </a:r>
          </a:p>
          <a:p>
            <a:r>
              <a:rPr lang="en-IN" sz="2000" dirty="0"/>
              <a:t>    // Base Cases</a:t>
            </a:r>
          </a:p>
          <a:p>
            <a:r>
              <a:rPr lang="en-IN" sz="2000" dirty="0"/>
              <a:t>      if (r &gt; n)</a:t>
            </a:r>
          </a:p>
          <a:p>
            <a:r>
              <a:rPr lang="en-IN" sz="2000" dirty="0"/>
              <a:t>                return 0;</a:t>
            </a:r>
          </a:p>
          <a:p>
            <a:r>
              <a:rPr lang="en-IN" sz="2000" dirty="0"/>
              <a:t>      if (r == 0 || r == n)</a:t>
            </a:r>
          </a:p>
          <a:p>
            <a:r>
              <a:rPr lang="en-IN" sz="2000" dirty="0"/>
              <a:t>                return 1;</a:t>
            </a:r>
          </a:p>
          <a:p>
            <a:r>
              <a:rPr lang="en-IN" sz="2000" dirty="0"/>
              <a:t> </a:t>
            </a:r>
          </a:p>
          <a:p>
            <a:r>
              <a:rPr lang="en-IN" sz="2000" dirty="0"/>
              <a:t>    // Recur</a:t>
            </a:r>
          </a:p>
          <a:p>
            <a:r>
              <a:rPr lang="en-IN" sz="2000" dirty="0"/>
              <a:t>       return   </a:t>
            </a:r>
            <a:r>
              <a:rPr lang="en-IN" sz="2000" dirty="0" err="1">
                <a:solidFill>
                  <a:srgbClr val="C00000"/>
                </a:solidFill>
              </a:rPr>
              <a:t>binomialCoeff</a:t>
            </a:r>
            <a:r>
              <a:rPr lang="en-IN" sz="2000" dirty="0">
                <a:solidFill>
                  <a:srgbClr val="C00000"/>
                </a:solidFill>
              </a:rPr>
              <a:t>(n - 1, r - 1)</a:t>
            </a:r>
            <a:r>
              <a:rPr lang="en-IN" sz="2000" dirty="0"/>
              <a:t> + </a:t>
            </a:r>
            <a:r>
              <a:rPr lang="en-IN" sz="2000" dirty="0" err="1">
                <a:solidFill>
                  <a:srgbClr val="C00000"/>
                </a:solidFill>
              </a:rPr>
              <a:t>binomialCoeff</a:t>
            </a:r>
            <a:r>
              <a:rPr lang="en-IN" sz="2000" dirty="0">
                <a:solidFill>
                  <a:srgbClr val="C00000"/>
                </a:solidFill>
              </a:rPr>
              <a:t>(n - 1, r)</a:t>
            </a:r>
            <a:r>
              <a:rPr lang="en-IN" sz="2000" dirty="0"/>
              <a:t>;</a:t>
            </a:r>
          </a:p>
          <a:p>
            <a:r>
              <a:rPr lang="en-IN" sz="2000" dirty="0"/>
              <a:t>}</a:t>
            </a:r>
          </a:p>
        </p:txBody>
      </p:sp>
      <p:sp>
        <p:nvSpPr>
          <p:cNvPr id="5" name="TextBox 4"/>
          <p:cNvSpPr txBox="1"/>
          <p:nvPr/>
        </p:nvSpPr>
        <p:spPr>
          <a:xfrm flipH="1">
            <a:off x="562751" y="5020073"/>
            <a:ext cx="7166450" cy="830997"/>
          </a:xfrm>
          <a:prstGeom prst="rect">
            <a:avLst/>
          </a:prstGeom>
          <a:noFill/>
        </p:spPr>
        <p:txBody>
          <a:bodyPr wrap="square" rtlCol="0">
            <a:spAutoFit/>
          </a:bodyPr>
          <a:lstStyle/>
          <a:p>
            <a:r>
              <a:rPr lang="en-IN" dirty="0"/>
              <a:t>Time complexity: </a:t>
            </a:r>
            <a:r>
              <a:rPr lang="en-IN" b="1" dirty="0">
                <a:solidFill>
                  <a:srgbClr val="C00000"/>
                </a:solidFill>
              </a:rPr>
              <a:t>O(n</a:t>
            </a:r>
            <a:r>
              <a:rPr lang="en-IN" b="1" baseline="30000" dirty="0">
                <a:solidFill>
                  <a:srgbClr val="C00000"/>
                </a:solidFill>
              </a:rPr>
              <a:t>r</a:t>
            </a:r>
            <a:r>
              <a:rPr lang="en-IN" b="1" dirty="0">
                <a:solidFill>
                  <a:srgbClr val="C00000"/>
                </a:solidFill>
              </a:rPr>
              <a:t>)</a:t>
            </a:r>
          </a:p>
          <a:p>
            <a:r>
              <a:rPr lang="en-IN" dirty="0"/>
              <a:t>Space complexity: </a:t>
            </a:r>
            <a:r>
              <a:rPr lang="en-IN" b="1" dirty="0">
                <a:solidFill>
                  <a:srgbClr val="C00000"/>
                </a:solidFill>
              </a:rPr>
              <a:t>O(n</a:t>
            </a:r>
            <a:r>
              <a:rPr lang="en-IN" b="1" baseline="30000" dirty="0">
                <a:solidFill>
                  <a:srgbClr val="C00000"/>
                </a:solidFill>
              </a:rPr>
              <a:t>r</a:t>
            </a:r>
            <a:r>
              <a:rPr lang="en-IN" b="1" dirty="0">
                <a:solidFill>
                  <a:srgbClr val="C00000"/>
                </a:solidFill>
              </a:rPr>
              <a:t>)</a:t>
            </a:r>
            <a:endParaRPr lang="en-IN" b="1" baseline="30000" dirty="0">
              <a:solidFill>
                <a:srgbClr val="C00000"/>
              </a:solidFill>
            </a:endParaRPr>
          </a:p>
          <a:p>
            <a:endParaRPr lang="en-IN" b="1" baseline="30000" dirty="0">
              <a:solidFill>
                <a:srgbClr val="C00000"/>
              </a:solidFill>
            </a:endParaRPr>
          </a:p>
        </p:txBody>
      </p:sp>
      <p:sp>
        <p:nvSpPr>
          <p:cNvPr id="3" name="Rectangle 1">
            <a:extLst>
              <a:ext uri="{FF2B5EF4-FFF2-40B4-BE49-F238E27FC236}">
                <a16:creationId xmlns:a16="http://schemas.microsoft.com/office/drawing/2014/main" xmlns="" id="{F13A1D68-EF9F-44AD-9B22-F6B2B9502466}"/>
              </a:ext>
            </a:extLst>
          </p:cNvPr>
          <p:cNvSpPr>
            <a:spLocks noChangeArrowheads="1"/>
          </p:cNvSpPr>
          <p:nvPr/>
        </p:nvSpPr>
        <p:spPr bwMode="auto">
          <a:xfrm>
            <a:off x="8735629" y="711201"/>
            <a:ext cx="3373514"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int</a:t>
            </a:r>
            <a:r>
              <a:rPr kumimoji="0" lang="en-US" altLang="en-US" sz="1050" b="0" i="0" u="none" strike="noStrike" cap="none" normalizeH="0" baseline="0" dirty="0">
                <a:ln>
                  <a:noFill/>
                </a:ln>
                <a:solidFill>
                  <a:schemeClr val="tx1"/>
                </a:solidFill>
                <a:effectLst/>
              </a:rPr>
              <a:t> </a:t>
            </a:r>
            <a:r>
              <a:rPr kumimoji="0" lang="en-US" altLang="en-US" sz="1200" b="0" i="0" u="none" strike="noStrike" cap="none" normalizeH="0" baseline="0" dirty="0" err="1">
                <a:ln>
                  <a:noFill/>
                </a:ln>
                <a:solidFill>
                  <a:schemeClr val="tx1"/>
                </a:solidFill>
                <a:effectLst/>
                <a:latin typeface="Arial Unicode MS"/>
              </a:rPr>
              <a:t>binomialCoeff</a:t>
            </a:r>
            <a:r>
              <a:rPr kumimoji="0" lang="en-US" altLang="en-US" sz="1200" b="0" i="0" u="none" strike="noStrike" cap="none" normalizeH="0" baseline="0" dirty="0">
                <a:ln>
                  <a:noFill/>
                </a:ln>
                <a:solidFill>
                  <a:schemeClr val="tx1"/>
                </a:solidFill>
                <a:effectLst/>
                <a:latin typeface="Arial Unicode MS"/>
              </a:rPr>
              <a:t>(int</a:t>
            </a:r>
            <a:r>
              <a:rPr kumimoji="0" lang="en-US" altLang="en-US" sz="1050" b="0" i="0" u="none" strike="noStrike" cap="none" normalizeH="0" baseline="0" dirty="0">
                <a:ln>
                  <a:noFill/>
                </a:ln>
                <a:solidFill>
                  <a:schemeClr val="tx1"/>
                </a:solidFill>
                <a:effectLst/>
              </a:rPr>
              <a:t> </a:t>
            </a:r>
            <a:r>
              <a:rPr kumimoji="0" lang="en-US" altLang="en-US" sz="1200" b="0" i="0" u="none" strike="noStrike" cap="none" normalizeH="0" baseline="0" dirty="0">
                <a:ln>
                  <a:noFill/>
                </a:ln>
                <a:solidFill>
                  <a:schemeClr val="tx1"/>
                </a:solidFill>
                <a:effectLst/>
                <a:latin typeface="Arial Unicode MS"/>
              </a:rPr>
              <a:t>n, int</a:t>
            </a:r>
            <a:r>
              <a:rPr kumimoji="0" lang="en-US" altLang="en-US" sz="1050" b="0" i="0" u="none" strike="noStrike" cap="none" normalizeH="0" baseline="0" dirty="0">
                <a:ln>
                  <a:noFill/>
                </a:ln>
                <a:solidFill>
                  <a:schemeClr val="tx1"/>
                </a:solidFill>
                <a:effectLst/>
              </a:rPr>
              <a:t> </a:t>
            </a:r>
            <a:r>
              <a:rPr lang="en-US" altLang="en-US" sz="1200" dirty="0">
                <a:latin typeface="Arial Unicode MS"/>
              </a:rPr>
              <a:t>r</a:t>
            </a:r>
            <a:r>
              <a:rPr kumimoji="0" lang="en-US" altLang="en-US" sz="1200" b="0" i="0" u="none" strike="noStrike" cap="none" normalizeH="0" baseline="0" dirty="0">
                <a:ln>
                  <a:noFill/>
                </a:ln>
                <a:solidFill>
                  <a:schemeClr val="tx1"/>
                </a:solidFill>
                <a:effectLst/>
                <a:latin typeface="Arial Unicode MS"/>
              </a:rPr>
              <a:t>)</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    int</a:t>
            </a:r>
            <a:r>
              <a:rPr kumimoji="0" lang="en-US" altLang="en-US" sz="1050" b="0" i="0" u="none" strike="noStrike" cap="none" normalizeH="0" baseline="0" dirty="0">
                <a:ln>
                  <a:noFill/>
                </a:ln>
                <a:solidFill>
                  <a:schemeClr val="tx1"/>
                </a:solidFill>
                <a:effectLst/>
              </a:rPr>
              <a:t> </a:t>
            </a:r>
            <a:r>
              <a:rPr kumimoji="0" lang="en-US" altLang="en-US" sz="1200" b="0" i="0" u="none" strike="noStrike" cap="none" normalizeH="0" baseline="0" dirty="0">
                <a:ln>
                  <a:noFill/>
                </a:ln>
                <a:solidFill>
                  <a:schemeClr val="tx1"/>
                </a:solidFill>
                <a:effectLst/>
                <a:latin typeface="Arial Unicode MS"/>
              </a:rPr>
              <a:t>C[n + 1][r + 1];</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    int</a:t>
            </a:r>
            <a:r>
              <a:rPr kumimoji="0" lang="en-US" altLang="en-US" sz="1050" b="0" i="0" u="none" strike="noStrike" cap="none" normalizeH="0" baseline="0" dirty="0">
                <a:ln>
                  <a:noFill/>
                </a:ln>
                <a:solidFill>
                  <a:schemeClr val="tx1"/>
                </a:solidFill>
                <a:effectLst/>
              </a:rPr>
              <a:t> </a:t>
            </a:r>
            <a:r>
              <a:rPr kumimoji="0" lang="en-US" altLang="en-US" sz="1200" b="0" i="0" u="none" strike="noStrike" cap="none" normalizeH="0" baseline="0" dirty="0" err="1">
                <a:ln>
                  <a:noFill/>
                </a:ln>
                <a:solidFill>
                  <a:schemeClr val="tx1"/>
                </a:solidFill>
                <a:effectLst/>
                <a:latin typeface="Arial Unicode MS"/>
              </a:rPr>
              <a:t>i</a:t>
            </a:r>
            <a:r>
              <a:rPr kumimoji="0" lang="en-US" altLang="en-US" sz="1200" b="0" i="0" u="none" strike="noStrike" cap="none" normalizeH="0" baseline="0" dirty="0">
                <a:ln>
                  <a:noFill/>
                </a:ln>
                <a:solidFill>
                  <a:schemeClr val="tx1"/>
                </a:solidFill>
                <a:effectLst/>
                <a:latin typeface="Arial Unicode MS"/>
              </a:rPr>
              <a:t>, j;</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    // Calculate value of Binomial Coefficient</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    // in bottom up manner</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    for</a:t>
            </a:r>
            <a:r>
              <a:rPr kumimoji="0" lang="en-US" altLang="en-US" sz="1050" b="0" i="0" u="none" strike="noStrike" cap="none" normalizeH="0" baseline="0" dirty="0">
                <a:ln>
                  <a:noFill/>
                </a:ln>
                <a:solidFill>
                  <a:schemeClr val="tx1"/>
                </a:solidFill>
                <a:effectLst/>
              </a:rPr>
              <a:t> </a:t>
            </a:r>
            <a:r>
              <a:rPr kumimoji="0" lang="en-US" altLang="en-US" sz="1200" b="0" i="0" u="none" strike="noStrike" cap="none" normalizeH="0" baseline="0" dirty="0">
                <a:ln>
                  <a:noFill/>
                </a:ln>
                <a:solidFill>
                  <a:schemeClr val="tx1"/>
                </a:solidFill>
                <a:effectLst/>
                <a:latin typeface="Arial Unicode MS"/>
              </a:rPr>
              <a:t>(</a:t>
            </a:r>
            <a:r>
              <a:rPr kumimoji="0" lang="en-US" altLang="en-US" sz="1200" b="0" i="0" u="none" strike="noStrike" cap="none" normalizeH="0" baseline="0" dirty="0" err="1">
                <a:ln>
                  <a:noFill/>
                </a:ln>
                <a:solidFill>
                  <a:schemeClr val="tx1"/>
                </a:solidFill>
                <a:effectLst/>
                <a:latin typeface="Arial Unicode MS"/>
              </a:rPr>
              <a:t>i</a:t>
            </a:r>
            <a:r>
              <a:rPr kumimoji="0" lang="en-US" altLang="en-US" sz="1200" b="0" i="0" u="none" strike="noStrike" cap="none" normalizeH="0" baseline="0" dirty="0">
                <a:ln>
                  <a:noFill/>
                </a:ln>
                <a:solidFill>
                  <a:schemeClr val="tx1"/>
                </a:solidFill>
                <a:effectLst/>
                <a:latin typeface="Arial Unicode MS"/>
              </a:rPr>
              <a:t> = 0; </a:t>
            </a:r>
            <a:r>
              <a:rPr kumimoji="0" lang="en-US" altLang="en-US" sz="1200" b="0" i="0" u="none" strike="noStrike" cap="none" normalizeH="0" baseline="0" dirty="0" err="1">
                <a:ln>
                  <a:noFill/>
                </a:ln>
                <a:solidFill>
                  <a:schemeClr val="tx1"/>
                </a:solidFill>
                <a:effectLst/>
                <a:latin typeface="Arial Unicode MS"/>
              </a:rPr>
              <a:t>i</a:t>
            </a:r>
            <a:r>
              <a:rPr kumimoji="0" lang="en-US" altLang="en-US" sz="1200" b="0" i="0" u="none" strike="noStrike" cap="none" normalizeH="0" baseline="0" dirty="0">
                <a:ln>
                  <a:noFill/>
                </a:ln>
                <a:solidFill>
                  <a:schemeClr val="tx1"/>
                </a:solidFill>
                <a:effectLst/>
                <a:latin typeface="Arial Unicode MS"/>
              </a:rPr>
              <a:t> &lt;= n; </a:t>
            </a:r>
            <a:r>
              <a:rPr kumimoji="0" lang="en-US" altLang="en-US" sz="1200" b="0" i="0" u="none" strike="noStrike" cap="none" normalizeH="0" baseline="0" dirty="0" err="1">
                <a:ln>
                  <a:noFill/>
                </a:ln>
                <a:solidFill>
                  <a:schemeClr val="tx1"/>
                </a:solidFill>
                <a:effectLst/>
                <a:latin typeface="Arial Unicode MS"/>
              </a:rPr>
              <a:t>i</a:t>
            </a:r>
            <a:r>
              <a:rPr kumimoji="0" lang="en-US" altLang="en-US" sz="1200" b="0" i="0" u="none" strike="noStrike" cap="none" normalizeH="0" baseline="0" dirty="0">
                <a:ln>
                  <a:noFill/>
                </a:ln>
                <a:solidFill>
                  <a:schemeClr val="tx1"/>
                </a:solidFill>
                <a:effectLst/>
                <a:latin typeface="Arial Unicode MS"/>
              </a:rPr>
              <a:t>++)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        for</a:t>
            </a:r>
            <a:r>
              <a:rPr kumimoji="0" lang="en-US" altLang="en-US" sz="1050" b="0" i="0" u="none" strike="noStrike" cap="none" normalizeH="0" baseline="0" dirty="0">
                <a:ln>
                  <a:noFill/>
                </a:ln>
                <a:solidFill>
                  <a:schemeClr val="tx1"/>
                </a:solidFill>
                <a:effectLst/>
              </a:rPr>
              <a:t> </a:t>
            </a:r>
            <a:r>
              <a:rPr kumimoji="0" lang="en-US" altLang="en-US" sz="1200" b="0" i="0" u="none" strike="noStrike" cap="none" normalizeH="0" baseline="0" dirty="0">
                <a:ln>
                  <a:noFill/>
                </a:ln>
                <a:solidFill>
                  <a:schemeClr val="tx1"/>
                </a:solidFill>
                <a:effectLst/>
                <a:latin typeface="Arial Unicode MS"/>
              </a:rPr>
              <a:t>(j = 0; j &lt;= min(</a:t>
            </a:r>
            <a:r>
              <a:rPr kumimoji="0" lang="en-US" altLang="en-US" sz="1200" b="0" i="0" u="none" strike="noStrike" cap="none" normalizeH="0" baseline="0" dirty="0" err="1">
                <a:ln>
                  <a:noFill/>
                </a:ln>
                <a:solidFill>
                  <a:schemeClr val="tx1"/>
                </a:solidFill>
                <a:effectLst/>
                <a:latin typeface="Arial Unicode MS"/>
              </a:rPr>
              <a:t>i</a:t>
            </a:r>
            <a:r>
              <a:rPr kumimoji="0" lang="en-US" altLang="en-US" sz="1200" b="0" i="0" u="none" strike="noStrike" cap="none" normalizeH="0" baseline="0" dirty="0">
                <a:ln>
                  <a:noFill/>
                </a:ln>
                <a:solidFill>
                  <a:schemeClr val="tx1"/>
                </a:solidFill>
                <a:effectLst/>
                <a:latin typeface="Arial Unicode MS"/>
              </a:rPr>
              <a:t>, r); </a:t>
            </a:r>
            <a:r>
              <a:rPr kumimoji="0" lang="en-US" altLang="en-US" sz="1200" b="0" i="0" u="none" strike="noStrike" cap="none" normalizeH="0" baseline="0" dirty="0" err="1">
                <a:ln>
                  <a:noFill/>
                </a:ln>
                <a:solidFill>
                  <a:schemeClr val="tx1"/>
                </a:solidFill>
                <a:effectLst/>
                <a:latin typeface="Arial Unicode MS"/>
              </a:rPr>
              <a:t>j++</a:t>
            </a:r>
            <a:r>
              <a:rPr kumimoji="0" lang="en-US" altLang="en-US" sz="12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latin typeface="Arial Unicode MS"/>
              </a:rPr>
              <a:t>             </a:t>
            </a:r>
            <a:r>
              <a:rPr kumimoji="0" lang="en-US" altLang="en-US" sz="1200" b="0" i="0" u="none" strike="noStrike" cap="none" normalizeH="0" baseline="0" dirty="0">
                <a:ln>
                  <a:noFill/>
                </a:ln>
                <a:solidFill>
                  <a:schemeClr val="tx1"/>
                </a:solidFill>
                <a:effectLst/>
                <a:latin typeface="Arial Unicode MS"/>
              </a:rPr>
              <a:t>{</a:t>
            </a:r>
            <a:endParaRPr kumimoji="0" lang="en-US" altLang="en-US" sz="1050" b="0" i="0" u="none" strike="noStrike" cap="none" normalizeH="0" baseline="0" dirty="0">
              <a:ln>
                <a:noFill/>
              </a:ln>
              <a:solidFill>
                <a:schemeClr val="tx1"/>
              </a:solidFill>
              <a:effectLst/>
            </a:endParaRPr>
          </a:p>
          <a:p>
            <a:pPr eaLnBrk="0" fontAlgn="base" hangingPunct="0">
              <a:spcBef>
                <a:spcPct val="0"/>
              </a:spcBef>
              <a:spcAft>
                <a:spcPct val="0"/>
              </a:spcAft>
            </a:pPr>
            <a:r>
              <a:rPr kumimoji="0" lang="en-US" altLang="en-US" sz="1200" b="0" i="0" u="none" strike="noStrike" cap="none" normalizeH="0" baseline="0" dirty="0">
                <a:ln>
                  <a:noFill/>
                </a:ln>
                <a:solidFill>
                  <a:schemeClr val="tx1"/>
                </a:solidFill>
                <a:effectLst/>
                <a:latin typeface="Arial Unicode MS"/>
              </a:rPr>
              <a:t>                   if</a:t>
            </a:r>
            <a:r>
              <a:rPr kumimoji="0" lang="en-US" altLang="en-US" sz="1050" b="0" i="0" u="none" strike="noStrike" cap="none" normalizeH="0" baseline="0" dirty="0">
                <a:ln>
                  <a:noFill/>
                </a:ln>
                <a:solidFill>
                  <a:schemeClr val="tx1"/>
                </a:solidFill>
                <a:effectLst/>
              </a:rPr>
              <a:t> </a:t>
            </a:r>
            <a:r>
              <a:rPr kumimoji="0" lang="en-US" altLang="en-US" sz="1200" b="0" i="0" u="none" strike="noStrike" cap="none" normalizeH="0" baseline="0" dirty="0">
                <a:ln>
                  <a:noFill/>
                </a:ln>
                <a:solidFill>
                  <a:schemeClr val="tx1"/>
                </a:solidFill>
                <a:effectLst/>
                <a:latin typeface="Arial Unicode MS"/>
              </a:rPr>
              <a:t>(j == 0 || j == </a:t>
            </a:r>
            <a:r>
              <a:rPr kumimoji="0" lang="en-US" altLang="en-US" sz="1200" b="0" i="0" u="none" strike="noStrike" cap="none" normalizeH="0" baseline="0" dirty="0" err="1">
                <a:ln>
                  <a:noFill/>
                </a:ln>
                <a:solidFill>
                  <a:schemeClr val="tx1"/>
                </a:solidFill>
                <a:effectLst/>
                <a:latin typeface="Arial Unicode MS"/>
              </a:rPr>
              <a:t>i</a:t>
            </a:r>
            <a:r>
              <a:rPr kumimoji="0" lang="en-US" altLang="en-US" sz="1200" b="0" i="0" u="none" strike="noStrike" cap="none" normalizeH="0" baseline="0" dirty="0">
                <a:ln>
                  <a:noFill/>
                </a:ln>
                <a:solidFill>
                  <a:schemeClr val="tx1"/>
                </a:solidFill>
                <a:effectLst/>
                <a:latin typeface="Arial Unicode MS"/>
              </a:rPr>
              <a:t>)</a:t>
            </a:r>
            <a:r>
              <a:rPr kumimoji="0" lang="en-US" altLang="en-US" sz="1050" b="0" i="0" u="none" strike="noStrike" cap="none" normalizeH="0" baseline="0" dirty="0">
                <a:ln>
                  <a:noFill/>
                </a:ln>
                <a:solidFill>
                  <a:schemeClr val="tx1"/>
                </a:solidFill>
                <a:effectLst/>
                <a:latin typeface="Arial Unicode MS"/>
              </a:rPr>
              <a:t> // Base Cases</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                        C[</a:t>
            </a:r>
            <a:r>
              <a:rPr kumimoji="0" lang="en-US" altLang="en-US" sz="1200" b="0" i="0" u="none" strike="noStrike" cap="none" normalizeH="0" baseline="0" dirty="0" err="1">
                <a:ln>
                  <a:noFill/>
                </a:ln>
                <a:solidFill>
                  <a:schemeClr val="tx1"/>
                </a:solidFill>
                <a:effectLst/>
                <a:latin typeface="Arial Unicode MS"/>
              </a:rPr>
              <a:t>i</a:t>
            </a:r>
            <a:r>
              <a:rPr kumimoji="0" lang="en-US" altLang="en-US" sz="1200" b="0" i="0" u="none" strike="noStrike" cap="none" normalizeH="0" baseline="0" dirty="0">
                <a:ln>
                  <a:noFill/>
                </a:ln>
                <a:solidFill>
                  <a:schemeClr val="tx1"/>
                </a:solidFill>
                <a:effectLst/>
                <a:latin typeface="Arial Unicode MS"/>
              </a:rPr>
              <a:t>][j] = 1;</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a:ln>
                  <a:noFill/>
                </a:ln>
                <a:solidFill>
                  <a:schemeClr val="tx1"/>
                </a:solidFill>
                <a:effectLst/>
                <a:latin typeface="Arial Unicode MS"/>
              </a:rPr>
              <a:t>else</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                        C[</a:t>
            </a:r>
            <a:r>
              <a:rPr kumimoji="0" lang="en-US" altLang="en-US" sz="1200" b="0" i="0" u="none" strike="noStrike" cap="none" normalizeH="0" baseline="0" dirty="0" err="1">
                <a:ln>
                  <a:noFill/>
                </a:ln>
                <a:solidFill>
                  <a:schemeClr val="tx1"/>
                </a:solidFill>
                <a:effectLst/>
                <a:latin typeface="Arial Unicode MS"/>
              </a:rPr>
              <a:t>i</a:t>
            </a:r>
            <a:r>
              <a:rPr kumimoji="0" lang="en-US" altLang="en-US" sz="1200" b="0" i="0" u="none" strike="noStrike" cap="none" normalizeH="0" baseline="0" dirty="0">
                <a:ln>
                  <a:noFill/>
                </a:ln>
                <a:solidFill>
                  <a:schemeClr val="tx1"/>
                </a:solidFill>
                <a:effectLst/>
                <a:latin typeface="Arial Unicode MS"/>
              </a:rPr>
              <a:t>][j] = C[</a:t>
            </a:r>
            <a:r>
              <a:rPr kumimoji="0" lang="en-US" altLang="en-US" sz="1200" b="0" i="0" u="none" strike="noStrike" cap="none" normalizeH="0" baseline="0" dirty="0" err="1">
                <a:ln>
                  <a:noFill/>
                </a:ln>
                <a:solidFill>
                  <a:schemeClr val="tx1"/>
                </a:solidFill>
                <a:effectLst/>
                <a:latin typeface="Arial Unicode MS"/>
              </a:rPr>
              <a:t>i</a:t>
            </a:r>
            <a:r>
              <a:rPr kumimoji="0" lang="en-US" altLang="en-US" sz="1200" b="0" i="0" u="none" strike="noStrike" cap="none" normalizeH="0" baseline="0" dirty="0">
                <a:ln>
                  <a:noFill/>
                </a:ln>
                <a:solidFill>
                  <a:schemeClr val="tx1"/>
                </a:solidFill>
                <a:effectLst/>
                <a:latin typeface="Arial Unicode MS"/>
              </a:rPr>
              <a:t> - 1][j - 1] + C[</a:t>
            </a:r>
            <a:r>
              <a:rPr kumimoji="0" lang="en-US" altLang="en-US" sz="1200" b="0" i="0" u="none" strike="noStrike" cap="none" normalizeH="0" baseline="0" dirty="0" err="1">
                <a:ln>
                  <a:noFill/>
                </a:ln>
                <a:solidFill>
                  <a:schemeClr val="tx1"/>
                </a:solidFill>
                <a:effectLst/>
                <a:latin typeface="Arial Unicode MS"/>
              </a:rPr>
              <a:t>i</a:t>
            </a:r>
            <a:r>
              <a:rPr kumimoji="0" lang="en-US" altLang="en-US" sz="1200" b="0" i="0" u="none" strike="noStrike" cap="none" normalizeH="0" baseline="0" dirty="0">
                <a:ln>
                  <a:noFill/>
                </a:ln>
                <a:solidFill>
                  <a:schemeClr val="tx1"/>
                </a:solidFill>
                <a:effectLst/>
                <a:latin typeface="Arial Unicode MS"/>
              </a:rPr>
              <a:t> - 1][j];</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    return</a:t>
            </a:r>
            <a:r>
              <a:rPr kumimoji="0" lang="en-US" altLang="en-US" sz="1050" b="0" i="0" u="none" strike="noStrike" cap="none" normalizeH="0" baseline="0" dirty="0">
                <a:ln>
                  <a:noFill/>
                </a:ln>
                <a:solidFill>
                  <a:schemeClr val="tx1"/>
                </a:solidFill>
                <a:effectLst/>
              </a:rPr>
              <a:t> </a:t>
            </a:r>
            <a:r>
              <a:rPr kumimoji="0" lang="en-US" altLang="en-US" sz="1200" b="0" i="0" u="none" strike="noStrike" cap="none" normalizeH="0" baseline="0" dirty="0">
                <a:ln>
                  <a:noFill/>
                </a:ln>
                <a:solidFill>
                  <a:schemeClr val="tx1"/>
                </a:solidFill>
                <a:effectLst/>
                <a:latin typeface="Arial Unicode MS"/>
              </a:rPr>
              <a:t>C[n][r];</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Unicode MS"/>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6874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92B7D4-6E84-4A42-8880-53BD4D6FDD1D}"/>
              </a:ext>
            </a:extLst>
          </p:cNvPr>
          <p:cNvSpPr>
            <a:spLocks noGrp="1"/>
          </p:cNvSpPr>
          <p:nvPr>
            <p:ph type="title"/>
          </p:nvPr>
        </p:nvSpPr>
        <p:spPr/>
        <p:txBody>
          <a:bodyPr/>
          <a:lstStyle/>
          <a:p>
            <a:r>
              <a:rPr lang="en-IN" dirty="0"/>
              <a:t>Time complexity(with </a:t>
            </a:r>
            <a:r>
              <a:rPr lang="en-IN" dirty="0" err="1"/>
              <a:t>Memoization</a:t>
            </a:r>
            <a:r>
              <a:rPr lang="en-IN" dirty="0"/>
              <a:t>)</a:t>
            </a:r>
          </a:p>
        </p:txBody>
      </p:sp>
      <p:sp>
        <p:nvSpPr>
          <p:cNvPr id="4" name="TextBox 3">
            <a:extLst>
              <a:ext uri="{FF2B5EF4-FFF2-40B4-BE49-F238E27FC236}">
                <a16:creationId xmlns:a16="http://schemas.microsoft.com/office/drawing/2014/main" xmlns="" id="{E113B1D5-6565-4B78-80C6-99B37E1F3531}"/>
              </a:ext>
            </a:extLst>
          </p:cNvPr>
          <p:cNvSpPr txBox="1"/>
          <p:nvPr/>
        </p:nvSpPr>
        <p:spPr>
          <a:xfrm>
            <a:off x="296215" y="811368"/>
            <a:ext cx="7018986" cy="4801314"/>
          </a:xfrm>
          <a:prstGeom prst="rect">
            <a:avLst/>
          </a:prstGeom>
          <a:noFill/>
        </p:spPr>
        <p:txBody>
          <a:bodyPr wrap="square" rtlCol="0">
            <a:spAutoFit/>
          </a:bodyPr>
          <a:lstStyle/>
          <a:p>
            <a:r>
              <a:rPr lang="en-IN" b="1" dirty="0">
                <a:solidFill>
                  <a:srgbClr val="C00000"/>
                </a:solidFill>
              </a:rPr>
              <a:t>int </a:t>
            </a:r>
            <a:r>
              <a:rPr lang="en-IN" b="1" dirty="0" err="1">
                <a:solidFill>
                  <a:srgbClr val="C00000"/>
                </a:solidFill>
              </a:rPr>
              <a:t>binomialCoeffUtil</a:t>
            </a:r>
            <a:r>
              <a:rPr lang="en-IN" b="1" dirty="0">
                <a:solidFill>
                  <a:srgbClr val="C00000"/>
                </a:solidFill>
              </a:rPr>
              <a:t>(int n, int k, int** </a:t>
            </a:r>
            <a:r>
              <a:rPr lang="en-IN" b="1" dirty="0" err="1">
                <a:solidFill>
                  <a:srgbClr val="C00000"/>
                </a:solidFill>
              </a:rPr>
              <a:t>dp</a:t>
            </a:r>
            <a:r>
              <a:rPr lang="en-IN" b="1" dirty="0">
                <a:solidFill>
                  <a:srgbClr val="C00000"/>
                </a:solidFill>
              </a:rPr>
              <a:t>)</a:t>
            </a:r>
          </a:p>
          <a:p>
            <a:r>
              <a:rPr lang="en-IN" dirty="0"/>
              <a:t>{</a:t>
            </a:r>
          </a:p>
          <a:p>
            <a:r>
              <a:rPr lang="en-IN" dirty="0">
                <a:solidFill>
                  <a:schemeClr val="tx2">
                    <a:lumMod val="60000"/>
                    <a:lumOff val="40000"/>
                  </a:schemeClr>
                </a:solidFill>
              </a:rPr>
              <a:t>    // If value in lookup table then return</a:t>
            </a:r>
          </a:p>
          <a:p>
            <a:r>
              <a:rPr lang="en-IN" dirty="0"/>
              <a:t>    if (</a:t>
            </a:r>
            <a:r>
              <a:rPr lang="en-IN" dirty="0" err="1"/>
              <a:t>dp</a:t>
            </a:r>
            <a:r>
              <a:rPr lang="en-IN" dirty="0"/>
              <a:t>[n][r] != -1) //    </a:t>
            </a:r>
          </a:p>
          <a:p>
            <a:r>
              <a:rPr lang="en-IN" dirty="0"/>
              <a:t>           return </a:t>
            </a:r>
            <a:r>
              <a:rPr lang="en-IN" dirty="0" err="1"/>
              <a:t>dp</a:t>
            </a:r>
            <a:r>
              <a:rPr lang="en-IN" dirty="0"/>
              <a:t>[n][r];</a:t>
            </a:r>
          </a:p>
          <a:p>
            <a:r>
              <a:rPr lang="en-IN" dirty="0"/>
              <a:t> </a:t>
            </a:r>
            <a:endParaRPr lang="en-IN" dirty="0">
              <a:solidFill>
                <a:schemeClr val="tx2">
                  <a:lumMod val="60000"/>
                  <a:lumOff val="40000"/>
                </a:schemeClr>
              </a:solidFill>
            </a:endParaRPr>
          </a:p>
          <a:p>
            <a:r>
              <a:rPr lang="en-IN" dirty="0">
                <a:solidFill>
                  <a:schemeClr val="tx2">
                    <a:lumMod val="60000"/>
                    <a:lumOff val="40000"/>
                  </a:schemeClr>
                </a:solidFill>
              </a:rPr>
              <a:t>    // store value in a table before return</a:t>
            </a:r>
          </a:p>
          <a:p>
            <a:r>
              <a:rPr lang="en-IN" dirty="0"/>
              <a:t>    if (r == 0 || r == n) </a:t>
            </a:r>
          </a:p>
          <a:p>
            <a:r>
              <a:rPr lang="en-IN" dirty="0"/>
              <a:t>          {</a:t>
            </a:r>
          </a:p>
          <a:p>
            <a:r>
              <a:rPr lang="en-IN" dirty="0"/>
              <a:t>            </a:t>
            </a:r>
            <a:r>
              <a:rPr lang="en-IN" dirty="0" err="1"/>
              <a:t>dp</a:t>
            </a:r>
            <a:r>
              <a:rPr lang="en-IN" dirty="0"/>
              <a:t>[n][k] = 1;</a:t>
            </a:r>
          </a:p>
          <a:p>
            <a:r>
              <a:rPr lang="en-IN" dirty="0"/>
              <a:t>            return </a:t>
            </a:r>
            <a:r>
              <a:rPr lang="en-IN" dirty="0" err="1"/>
              <a:t>dp</a:t>
            </a:r>
            <a:r>
              <a:rPr lang="en-IN" dirty="0"/>
              <a:t>[n][r];</a:t>
            </a:r>
          </a:p>
          <a:p>
            <a:r>
              <a:rPr lang="en-IN" dirty="0"/>
              <a:t>          }</a:t>
            </a:r>
          </a:p>
          <a:p>
            <a:r>
              <a:rPr lang="en-IN" dirty="0"/>
              <a:t>     </a:t>
            </a:r>
          </a:p>
          <a:p>
            <a:r>
              <a:rPr lang="en-IN" dirty="0"/>
              <a:t>    </a:t>
            </a:r>
            <a:r>
              <a:rPr lang="en-IN" dirty="0">
                <a:solidFill>
                  <a:schemeClr val="tx2">
                    <a:lumMod val="60000"/>
                    <a:lumOff val="40000"/>
                  </a:schemeClr>
                </a:solidFill>
              </a:rPr>
              <a:t>// save value in lookup table before return</a:t>
            </a:r>
          </a:p>
          <a:p>
            <a:r>
              <a:rPr lang="en-IN" dirty="0"/>
              <a:t>    </a:t>
            </a:r>
            <a:r>
              <a:rPr lang="en-IN" dirty="0" err="1"/>
              <a:t>dp</a:t>
            </a:r>
            <a:r>
              <a:rPr lang="en-IN" dirty="0"/>
              <a:t>[n][r] = </a:t>
            </a:r>
            <a:r>
              <a:rPr lang="en-IN" dirty="0" err="1"/>
              <a:t>binomialCoeffUtil</a:t>
            </a:r>
            <a:r>
              <a:rPr lang="en-IN" dirty="0"/>
              <a:t>(n - 1, r - 1, </a:t>
            </a:r>
            <a:r>
              <a:rPr lang="en-IN" dirty="0" err="1"/>
              <a:t>dp</a:t>
            </a:r>
            <a:r>
              <a:rPr lang="en-IN" dirty="0"/>
              <a:t>) + </a:t>
            </a:r>
            <a:r>
              <a:rPr lang="en-IN" dirty="0" err="1"/>
              <a:t>binomialCoeffUtil</a:t>
            </a:r>
            <a:r>
              <a:rPr lang="en-IN" dirty="0"/>
              <a:t>(n - 1, r, </a:t>
            </a:r>
            <a:r>
              <a:rPr lang="en-IN" dirty="0" err="1"/>
              <a:t>dp</a:t>
            </a:r>
            <a:r>
              <a:rPr lang="en-IN" dirty="0"/>
              <a:t>);</a:t>
            </a:r>
          </a:p>
          <a:p>
            <a:r>
              <a:rPr lang="en-IN" dirty="0"/>
              <a:t>    return </a:t>
            </a:r>
            <a:r>
              <a:rPr lang="en-IN" dirty="0" err="1"/>
              <a:t>dp</a:t>
            </a:r>
            <a:r>
              <a:rPr lang="en-IN" dirty="0"/>
              <a:t>[n][r];</a:t>
            </a:r>
          </a:p>
          <a:p>
            <a:r>
              <a:rPr lang="en-IN" dirty="0"/>
              <a:t>}</a:t>
            </a:r>
            <a:endParaRPr lang="en-IN" sz="1600" dirty="0"/>
          </a:p>
        </p:txBody>
      </p:sp>
      <p:sp>
        <p:nvSpPr>
          <p:cNvPr id="6" name="TextBox 5">
            <a:extLst>
              <a:ext uri="{FF2B5EF4-FFF2-40B4-BE49-F238E27FC236}">
                <a16:creationId xmlns:a16="http://schemas.microsoft.com/office/drawing/2014/main" xmlns="" id="{833CA127-2B19-435A-8BE6-58398A64C7E9}"/>
              </a:ext>
            </a:extLst>
          </p:cNvPr>
          <p:cNvSpPr txBox="1"/>
          <p:nvPr/>
        </p:nvSpPr>
        <p:spPr>
          <a:xfrm>
            <a:off x="7590408" y="2782669"/>
            <a:ext cx="4021584" cy="646331"/>
          </a:xfrm>
          <a:prstGeom prst="rect">
            <a:avLst/>
          </a:prstGeom>
          <a:noFill/>
        </p:spPr>
        <p:txBody>
          <a:bodyPr wrap="square">
            <a:spAutoFit/>
          </a:bodyPr>
          <a:lstStyle/>
          <a:p>
            <a:r>
              <a:rPr lang="pt-BR" b="1" dirty="0">
                <a:solidFill>
                  <a:srgbClr val="C00000"/>
                </a:solidFill>
              </a:rPr>
              <a:t>Time Complexity:</a:t>
            </a:r>
            <a:r>
              <a:rPr lang="pt-BR" dirty="0"/>
              <a:t> O(( min(r, n-r)</a:t>
            </a:r>
            <a:r>
              <a:rPr lang="pt-BR" baseline="30000" dirty="0"/>
              <a:t>2</a:t>
            </a:r>
            <a:r>
              <a:rPr lang="pt-BR" dirty="0"/>
              <a:t>) * log(n))</a:t>
            </a:r>
          </a:p>
          <a:p>
            <a:r>
              <a:rPr lang="pt-BR" b="1" dirty="0">
                <a:solidFill>
                  <a:srgbClr val="C00000"/>
                </a:solidFill>
              </a:rPr>
              <a:t>Space Complexity:</a:t>
            </a:r>
            <a:r>
              <a:rPr lang="pt-BR" dirty="0">
                <a:solidFill>
                  <a:srgbClr val="C00000"/>
                </a:solidFill>
              </a:rPr>
              <a:t> </a:t>
            </a:r>
            <a:r>
              <a:rPr lang="pt-BR" dirty="0"/>
              <a:t>O(min(r, n-r))</a:t>
            </a:r>
          </a:p>
        </p:txBody>
      </p:sp>
    </p:spTree>
    <p:extLst>
      <p:ext uri="{BB962C8B-B14F-4D97-AF65-F5344CB8AC3E}">
        <p14:creationId xmlns:p14="http://schemas.microsoft.com/office/powerpoint/2010/main" val="1004220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Generalized Solution using Dynamic Programming</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a:t>Characterize the </a:t>
            </a:r>
            <a:r>
              <a:rPr lang="en-US" dirty="0">
                <a:solidFill>
                  <a:srgbClr val="AD1457"/>
                </a:solidFill>
              </a:rPr>
              <a:t>structure</a:t>
            </a:r>
            <a:r>
              <a:rPr lang="en-US" dirty="0"/>
              <a:t> of an optimal solution. </a:t>
            </a:r>
          </a:p>
          <a:p>
            <a:pPr marL="457200" indent="-457200">
              <a:buFont typeface="+mj-lt"/>
              <a:buAutoNum type="arabicPeriod"/>
            </a:pPr>
            <a:r>
              <a:rPr lang="en-US" dirty="0"/>
              <a:t>Recursively </a:t>
            </a:r>
            <a:r>
              <a:rPr lang="en-US" dirty="0">
                <a:solidFill>
                  <a:srgbClr val="AD1457"/>
                </a:solidFill>
              </a:rPr>
              <a:t>define the value </a:t>
            </a:r>
            <a:r>
              <a:rPr lang="en-US" dirty="0"/>
              <a:t>of an optimal solution. </a:t>
            </a:r>
          </a:p>
          <a:p>
            <a:pPr marL="457200" indent="-457200">
              <a:buFont typeface="+mj-lt"/>
              <a:buAutoNum type="arabicPeriod"/>
            </a:pPr>
            <a:r>
              <a:rPr lang="en-US" dirty="0"/>
              <a:t>Compute the value of an optimal solution in a </a:t>
            </a:r>
            <a:r>
              <a:rPr lang="en-US" dirty="0">
                <a:solidFill>
                  <a:srgbClr val="AD1457"/>
                </a:solidFill>
              </a:rPr>
              <a:t>bottom-up fashion.</a:t>
            </a:r>
          </a:p>
          <a:p>
            <a:pPr marL="457200" indent="-457200">
              <a:buFont typeface="+mj-lt"/>
              <a:buAutoNum type="arabicPeriod"/>
            </a:pPr>
            <a:r>
              <a:rPr lang="en-US" dirty="0"/>
              <a:t>Construct </a:t>
            </a:r>
            <a:r>
              <a:rPr lang="en-US" dirty="0">
                <a:solidFill>
                  <a:srgbClr val="AD1457"/>
                </a:solidFill>
              </a:rPr>
              <a:t>an optimal solution </a:t>
            </a:r>
            <a:r>
              <a:rPr lang="en-US" dirty="0"/>
              <a:t>from the computed information.</a:t>
            </a:r>
          </a:p>
          <a:p>
            <a:pPr marL="457200" indent="-457200">
              <a:buFont typeface="+mj-lt"/>
              <a:buAutoNum type="arabicPeriod"/>
            </a:pPr>
            <a:endParaRPr lang="en-US" dirty="0"/>
          </a:p>
          <a:p>
            <a:endParaRPr lang="en-US" dirty="0"/>
          </a:p>
        </p:txBody>
      </p:sp>
    </p:spTree>
    <p:extLst>
      <p:ext uri="{BB962C8B-B14F-4D97-AF65-F5344CB8AC3E}">
        <p14:creationId xmlns:p14="http://schemas.microsoft.com/office/powerpoint/2010/main" val="9183175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Coin Change Problem</a:t>
            </a:r>
          </a:p>
        </p:txBody>
      </p:sp>
      <p:sp>
        <p:nvSpPr>
          <p:cNvPr id="4" name="TextBox 3">
            <a:extLst>
              <a:ext uri="{FF2B5EF4-FFF2-40B4-BE49-F238E27FC236}">
                <a16:creationId xmlns:a16="http://schemas.microsoft.com/office/drawing/2014/main" xmlns="" id="{F69DB601-7ACD-4184-98C9-22C7751399C5}"/>
              </a:ext>
            </a:extLst>
          </p:cNvPr>
          <p:cNvSpPr txBox="1"/>
          <p:nvPr/>
        </p:nvSpPr>
        <p:spPr>
          <a:xfrm>
            <a:off x="941033" y="4686597"/>
            <a:ext cx="5874365" cy="923330"/>
          </a:xfrm>
          <a:prstGeom prst="rect">
            <a:avLst/>
          </a:prstGeom>
          <a:noFill/>
        </p:spPr>
        <p:txBody>
          <a:bodyPr wrap="none" rtlCol="0">
            <a:spAutoFit/>
          </a:bodyPr>
          <a:lstStyle/>
          <a:p>
            <a:pPr marL="457200" indent="-457200">
              <a:buAutoNum type="alphaLcParenR"/>
            </a:pPr>
            <a:r>
              <a:rPr lang="en-US" dirty="0">
                <a:latin typeface="Arial" panose="020B0604020202020204" pitchFamily="34" charset="0"/>
                <a:cs typeface="Arial" panose="020B0604020202020204" pitchFamily="34" charset="0"/>
              </a:rPr>
              <a:t>Generate a change with minimum coin.</a:t>
            </a:r>
          </a:p>
          <a:p>
            <a:pPr marL="457200" indent="-457200">
              <a:buAutoNum type="alphaLcParenR"/>
            </a:pPr>
            <a:r>
              <a:rPr lang="en-US" dirty="0">
                <a:latin typeface="Arial" panose="020B0604020202020204" pitchFamily="34" charset="0"/>
                <a:cs typeface="Arial" panose="020B0604020202020204" pitchFamily="34" charset="0"/>
              </a:rPr>
              <a:t>How many different ways we can generate change.</a:t>
            </a:r>
          </a:p>
          <a:p>
            <a:endParaRPr lang="en-IN" dirty="0"/>
          </a:p>
        </p:txBody>
      </p:sp>
    </p:spTree>
    <p:extLst>
      <p:ext uri="{BB962C8B-B14F-4D97-AF65-F5344CB8AC3E}">
        <p14:creationId xmlns:p14="http://schemas.microsoft.com/office/powerpoint/2010/main" val="2440669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sz="3600" dirty="0"/>
              <a:t>Make Change Problem1 – Dynamic Programming Solution</a:t>
            </a:r>
            <a:endParaRPr lang="en-US" dirty="0"/>
          </a:p>
        </p:txBody>
      </p:sp>
      <p:sp>
        <p:nvSpPr>
          <p:cNvPr id="3" name="Content Placeholder 2"/>
          <p:cNvSpPr>
            <a:spLocks noGrp="1"/>
          </p:cNvSpPr>
          <p:nvPr>
            <p:ph idx="1"/>
          </p:nvPr>
        </p:nvSpPr>
        <p:spPr/>
        <p:txBody>
          <a:bodyPr/>
          <a:lstStyle/>
          <a:p>
            <a:r>
              <a:rPr lang="en-US" dirty="0"/>
              <a:t>We need to generate a table </a:t>
            </a:r>
            <a:r>
              <a:rPr lang="en-US" dirty="0">
                <a:solidFill>
                  <a:srgbClr val="AD1457"/>
                </a:solidFill>
              </a:rPr>
              <a:t>𝑐[𝑛][𝑁], </a:t>
            </a:r>
            <a:r>
              <a:rPr lang="en-US" dirty="0"/>
              <a:t>where</a:t>
            </a:r>
          </a:p>
          <a:p>
            <a:pPr marL="914400" lvl="1" indent="-457200">
              <a:buFont typeface="+mj-lt"/>
              <a:buAutoNum type="arabicPeriod"/>
            </a:pPr>
            <a:r>
              <a:rPr lang="en-US" dirty="0"/>
              <a:t>𝑛 = number of denominations </a:t>
            </a:r>
          </a:p>
          <a:p>
            <a:pPr marL="914400" lvl="1" indent="-457200">
              <a:buFont typeface="+mj-lt"/>
              <a:buAutoNum type="arabicPeriod"/>
            </a:pPr>
            <a:r>
              <a:rPr lang="en-US" dirty="0"/>
              <a:t>𝑁= amount for which you need to make a change. </a:t>
            </a:r>
          </a:p>
          <a:p>
            <a:endParaRPr lang="en-US" dirty="0"/>
          </a:p>
        </p:txBody>
      </p:sp>
      <mc:AlternateContent xmlns:mc="http://schemas.openxmlformats.org/markup-compatibility/2006" xmlns:a14="http://schemas.microsoft.com/office/drawing/2010/main">
        <mc:Choice Requires="a14">
          <p:sp>
            <p:nvSpPr>
              <p:cNvPr id="4" name="Rectangle 3"/>
              <p:cNvSpPr/>
              <p:nvPr/>
            </p:nvSpPr>
            <p:spPr>
              <a:xfrm>
                <a:off x="1102658" y="2380129"/>
                <a:ext cx="8942295" cy="325418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en-US" sz="2400" dirty="0">
                    <a:solidFill>
                      <a:schemeClr val="tx1"/>
                    </a:solidFill>
                  </a:rPr>
                  <a:t>To generate table 𝒄[𝒊][𝒋] use following steps:</a:t>
                </a:r>
              </a:p>
              <a:p>
                <a:pPr lvl="1">
                  <a:spcBef>
                    <a:spcPts val="600"/>
                  </a:spcBef>
                  <a:spcAft>
                    <a:spcPts val="600"/>
                  </a:spcAft>
                </a:pPr>
                <a:r>
                  <a:rPr lang="en-US" sz="2400" dirty="0">
                    <a:solidFill>
                      <a:srgbClr val="AD1457"/>
                    </a:solidFill>
                  </a:rPr>
                  <a:t>Step-1:  Make </a:t>
                </a:r>
                <a14:m>
                  <m:oMath xmlns:m="http://schemas.openxmlformats.org/officeDocument/2006/math">
                    <m:r>
                      <m:rPr>
                        <m:sty m:val="p"/>
                      </m:rPr>
                      <a:rPr lang="en-US" sz="2400" i="0" dirty="0" smtClean="0">
                        <a:solidFill>
                          <a:srgbClr val="AD1457"/>
                        </a:solidFill>
                        <a:latin typeface="Cambria Math" panose="02040503050406030204" pitchFamily="18" charset="0"/>
                      </a:rPr>
                      <m:t>c</m:t>
                    </m:r>
                    <m:r>
                      <a:rPr lang="en-US" sz="2400" i="0" dirty="0" smtClean="0">
                        <a:solidFill>
                          <a:srgbClr val="AD1457"/>
                        </a:solidFill>
                        <a:latin typeface="Cambria Math" panose="02040503050406030204" pitchFamily="18" charset="0"/>
                      </a:rPr>
                      <m:t>[</m:t>
                    </m:r>
                    <m:r>
                      <m:rPr>
                        <m:sty m:val="p"/>
                      </m:rPr>
                      <a:rPr lang="en-US" sz="2400" i="0" dirty="0" smtClean="0">
                        <a:solidFill>
                          <a:srgbClr val="AD1457"/>
                        </a:solidFill>
                        <a:latin typeface="Cambria Math" panose="02040503050406030204" pitchFamily="18" charset="0"/>
                      </a:rPr>
                      <m:t>i</m:t>
                    </m:r>
                    <m:r>
                      <a:rPr lang="en-US" sz="2400" i="0" dirty="0" smtClean="0">
                        <a:solidFill>
                          <a:srgbClr val="AD1457"/>
                        </a:solidFill>
                        <a:latin typeface="Cambria Math" panose="02040503050406030204" pitchFamily="18" charset="0"/>
                      </a:rPr>
                      <m:t>][0]=0 </m:t>
                    </m:r>
                  </m:oMath>
                </a14:m>
                <a:r>
                  <a:rPr lang="en-US" sz="2400" dirty="0">
                    <a:solidFill>
                      <a:srgbClr val="AD1457"/>
                    </a:solidFill>
                  </a:rPr>
                  <a:t>𝑓𝑜𝑟 </a:t>
                </a:r>
                <a14:m>
                  <m:oMath xmlns:m="http://schemas.openxmlformats.org/officeDocument/2006/math">
                    <m:r>
                      <a:rPr lang="en-US" sz="2400" i="1" dirty="0" smtClean="0">
                        <a:solidFill>
                          <a:srgbClr val="AD1457"/>
                        </a:solidFill>
                        <a:latin typeface="Cambria Math" panose="02040503050406030204" pitchFamily="18" charset="0"/>
                      </a:rPr>
                      <m:t>0&lt;</m:t>
                    </m:r>
                    <m:r>
                      <a:rPr lang="en-US" sz="2400" i="1" dirty="0" smtClean="0">
                        <a:solidFill>
                          <a:srgbClr val="AD1457"/>
                        </a:solidFill>
                        <a:latin typeface="Cambria Math" panose="02040503050406030204" pitchFamily="18" charset="0"/>
                      </a:rPr>
                      <m:t>𝑖</m:t>
                    </m:r>
                    <m:r>
                      <a:rPr lang="en-US" sz="2400" i="1" dirty="0" smtClean="0">
                        <a:solidFill>
                          <a:srgbClr val="AD1457"/>
                        </a:solidFill>
                        <a:latin typeface="Cambria Math" panose="02040503050406030204" pitchFamily="18" charset="0"/>
                      </a:rPr>
                      <m:t>≤</m:t>
                    </m:r>
                    <m:r>
                      <a:rPr lang="en-US" sz="2400" i="1" dirty="0" smtClean="0">
                        <a:solidFill>
                          <a:srgbClr val="AD1457"/>
                        </a:solidFill>
                        <a:latin typeface="Cambria Math" panose="02040503050406030204" pitchFamily="18" charset="0"/>
                      </a:rPr>
                      <m:t>𝑛</m:t>
                    </m:r>
                  </m:oMath>
                </a14:m>
                <a:endParaRPr lang="en-US" sz="2400" dirty="0">
                  <a:solidFill>
                    <a:srgbClr val="AD1457"/>
                  </a:solidFill>
                </a:endParaRPr>
              </a:p>
              <a:p>
                <a:pPr lvl="1">
                  <a:spcBef>
                    <a:spcPts val="600"/>
                  </a:spcBef>
                  <a:spcAft>
                    <a:spcPts val="600"/>
                  </a:spcAft>
                </a:pPr>
                <a:r>
                  <a:rPr lang="en-US" sz="2400" dirty="0">
                    <a:solidFill>
                      <a:srgbClr val="AD1457"/>
                    </a:solidFill>
                  </a:rPr>
                  <a:t>	Repeat step-2 to step-4 for the remaining matrix values </a:t>
                </a:r>
              </a:p>
              <a:p>
                <a:pPr indent="-457200">
                  <a:spcBef>
                    <a:spcPts val="600"/>
                  </a:spcBef>
                  <a:spcAft>
                    <a:spcPts val="600"/>
                  </a:spcAft>
                </a:pPr>
                <a:r>
                  <a:rPr lang="en-US" sz="2400" dirty="0">
                    <a:solidFill>
                      <a:srgbClr val="AD1457"/>
                    </a:solidFill>
                  </a:rPr>
                  <a:t>      Step-2:  If </a:t>
                </a:r>
                <a14:m>
                  <m:oMath xmlns:m="http://schemas.openxmlformats.org/officeDocument/2006/math">
                    <m:r>
                      <a:rPr lang="en-US" sz="2400" b="0" i="1" dirty="0" smtClean="0">
                        <a:solidFill>
                          <a:srgbClr val="AD1457"/>
                        </a:solidFill>
                        <a:latin typeface="Cambria Math" panose="02040503050406030204" pitchFamily="18" charset="0"/>
                      </a:rPr>
                      <m:t>𝑖</m:t>
                    </m:r>
                    <m:r>
                      <a:rPr lang="en-US" sz="2400" b="0" i="1" dirty="0" smtClean="0">
                        <a:solidFill>
                          <a:srgbClr val="AD1457"/>
                        </a:solidFill>
                        <a:latin typeface="Cambria Math" panose="02040503050406030204" pitchFamily="18" charset="0"/>
                      </a:rPr>
                      <m:t>=1 </m:t>
                    </m:r>
                  </m:oMath>
                </a14:m>
                <a:r>
                  <a:rPr lang="en-US" sz="2400" dirty="0">
                    <a:solidFill>
                      <a:srgbClr val="AD1457"/>
                    </a:solidFill>
                  </a:rPr>
                  <a:t>then </a:t>
                </a:r>
                <a14:m>
                  <m:oMath xmlns:m="http://schemas.openxmlformats.org/officeDocument/2006/math">
                    <m:r>
                      <a:rPr lang="en-US" sz="2400" dirty="0">
                        <a:solidFill>
                          <a:schemeClr val="tx1"/>
                        </a:solidFill>
                        <a:latin typeface="Cambria Math" panose="02040503050406030204" pitchFamily="18" charset="0"/>
                      </a:rPr>
                      <m:t>𝑐</m:t>
                    </m:r>
                    <m:r>
                      <a:rPr lang="en-US" sz="2400" dirty="0">
                        <a:solidFill>
                          <a:schemeClr val="tx1"/>
                        </a:solidFill>
                        <a:latin typeface="Cambria Math" panose="02040503050406030204" pitchFamily="18" charset="0"/>
                      </a:rPr>
                      <m:t>[</m:t>
                    </m:r>
                    <m:r>
                      <a:rPr lang="en-US" sz="2400" dirty="0">
                        <a:solidFill>
                          <a:schemeClr val="tx1"/>
                        </a:solidFill>
                        <a:latin typeface="Cambria Math" panose="02040503050406030204" pitchFamily="18" charset="0"/>
                      </a:rPr>
                      <m:t>𝑖</m:t>
                    </m:r>
                    <m:r>
                      <a:rPr lang="en-US" sz="2400" dirty="0">
                        <a:solidFill>
                          <a:schemeClr val="tx1"/>
                        </a:solidFill>
                        <a:latin typeface="Cambria Math" panose="02040503050406030204" pitchFamily="18" charset="0"/>
                      </a:rPr>
                      <m:t>][</m:t>
                    </m:r>
                    <m:r>
                      <a:rPr lang="en-US" sz="2400" dirty="0">
                        <a:solidFill>
                          <a:schemeClr val="tx1"/>
                        </a:solidFill>
                        <a:latin typeface="Cambria Math" panose="02040503050406030204" pitchFamily="18" charset="0"/>
                      </a:rPr>
                      <m:t>𝑗</m:t>
                    </m:r>
                    <m:r>
                      <a:rPr lang="en-US" sz="2400" dirty="0">
                        <a:solidFill>
                          <a:schemeClr val="tx1"/>
                        </a:solidFill>
                        <a:latin typeface="Cambria Math" panose="02040503050406030204" pitchFamily="18" charset="0"/>
                      </a:rPr>
                      <m:t>] = 1+</m:t>
                    </m:r>
                    <m:r>
                      <a:rPr lang="en-US" sz="2400" dirty="0">
                        <a:solidFill>
                          <a:schemeClr val="tx1"/>
                        </a:solidFill>
                        <a:latin typeface="Cambria Math" panose="02040503050406030204" pitchFamily="18" charset="0"/>
                      </a:rPr>
                      <m:t>𝑐</m:t>
                    </m:r>
                    <m:r>
                      <a:rPr lang="en-US" sz="2400" dirty="0">
                        <a:solidFill>
                          <a:schemeClr val="tx1"/>
                        </a:solidFill>
                        <a:latin typeface="Cambria Math" panose="02040503050406030204" pitchFamily="18" charset="0"/>
                      </a:rPr>
                      <m:t>[1][</m:t>
                    </m:r>
                    <m:r>
                      <a:rPr lang="en-US" sz="2400" dirty="0">
                        <a:solidFill>
                          <a:schemeClr val="tx1"/>
                        </a:solidFill>
                        <a:latin typeface="Cambria Math" panose="02040503050406030204" pitchFamily="18" charset="0"/>
                      </a:rPr>
                      <m:t>𝑗</m:t>
                    </m:r>
                    <m:r>
                      <a:rPr lang="en-US" sz="2400"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dirty="0">
                            <a:solidFill>
                              <a:schemeClr val="tx1"/>
                            </a:solidFill>
                            <a:latin typeface="Cambria Math" panose="02040503050406030204" pitchFamily="18" charset="0"/>
                          </a:rPr>
                          <m:t>𝑑</m:t>
                        </m:r>
                      </m:e>
                      <m:sub>
                        <m:r>
                          <a:rPr lang="en-US" sz="2400" dirty="0">
                            <a:solidFill>
                              <a:schemeClr val="tx1"/>
                            </a:solidFill>
                            <a:latin typeface="Cambria Math" panose="02040503050406030204" pitchFamily="18" charset="0"/>
                          </a:rPr>
                          <m:t>1</m:t>
                        </m:r>
                      </m:sub>
                    </m:sSub>
                    <m:r>
                      <a:rPr lang="en-US" sz="2400" dirty="0">
                        <a:solidFill>
                          <a:schemeClr val="tx1"/>
                        </a:solidFill>
                        <a:latin typeface="Cambria Math" panose="02040503050406030204" pitchFamily="18" charset="0"/>
                      </a:rPr>
                      <m:t>]</m:t>
                    </m:r>
                  </m:oMath>
                </a14:m>
                <a:endParaRPr lang="en-US" sz="2400" dirty="0">
                  <a:solidFill>
                    <a:schemeClr val="tx1"/>
                  </a:solidFill>
                </a:endParaRPr>
              </a:p>
              <a:p>
                <a:pPr lvl="1">
                  <a:spcBef>
                    <a:spcPts val="600"/>
                  </a:spcBef>
                  <a:spcAft>
                    <a:spcPts val="600"/>
                  </a:spcAft>
                </a:pPr>
                <a:r>
                  <a:rPr lang="en-US" sz="2400" dirty="0">
                    <a:solidFill>
                      <a:srgbClr val="AD1457"/>
                    </a:solidFill>
                  </a:rPr>
                  <a:t>Step-3:  If </a:t>
                </a:r>
                <a14:m>
                  <m:oMath xmlns:m="http://schemas.openxmlformats.org/officeDocument/2006/math">
                    <m:r>
                      <a:rPr lang="en-US" sz="2400" b="0" i="1" dirty="0" smtClean="0">
                        <a:solidFill>
                          <a:srgbClr val="AD1457"/>
                        </a:solidFill>
                        <a:latin typeface="Cambria Math" panose="02040503050406030204" pitchFamily="18" charset="0"/>
                      </a:rPr>
                      <m:t>𝑗</m:t>
                    </m:r>
                    <m:r>
                      <a:rPr lang="en-US" sz="2400" i="1" dirty="0" smtClean="0">
                        <a:solidFill>
                          <a:srgbClr val="AD1457"/>
                        </a:solidFill>
                        <a:latin typeface="Cambria Math" panose="02040503050406030204" pitchFamily="18" charset="0"/>
                      </a:rPr>
                      <m:t>&lt;</m:t>
                    </m:r>
                    <m:sSub>
                      <m:sSubPr>
                        <m:ctrlPr>
                          <a:rPr lang="en-US" sz="2400" i="1" dirty="0" smtClean="0">
                            <a:solidFill>
                              <a:srgbClr val="AD1457"/>
                            </a:solidFill>
                            <a:latin typeface="Cambria Math" panose="02040503050406030204" pitchFamily="18" charset="0"/>
                          </a:rPr>
                        </m:ctrlPr>
                      </m:sSubPr>
                      <m:e>
                        <m:r>
                          <a:rPr lang="en-US" sz="2400" b="0" i="1" dirty="0" smtClean="0">
                            <a:solidFill>
                              <a:srgbClr val="AD1457"/>
                            </a:solidFill>
                            <a:latin typeface="Cambria Math" panose="02040503050406030204" pitchFamily="18" charset="0"/>
                          </a:rPr>
                          <m:t>𝑑</m:t>
                        </m:r>
                      </m:e>
                      <m:sub>
                        <m:r>
                          <a:rPr lang="en-US" sz="2400" b="0" i="1" dirty="0" smtClean="0">
                            <a:solidFill>
                              <a:srgbClr val="AD1457"/>
                            </a:solidFill>
                            <a:latin typeface="Cambria Math" panose="02040503050406030204" pitchFamily="18" charset="0"/>
                          </a:rPr>
                          <m:t>𝑖</m:t>
                        </m:r>
                      </m:sub>
                    </m:sSub>
                  </m:oMath>
                </a14:m>
                <a:r>
                  <a:rPr lang="en-US" sz="2400" dirty="0">
                    <a:solidFill>
                      <a:srgbClr val="AD1457"/>
                    </a:solidFill>
                  </a:rPr>
                  <a:t> then </a:t>
                </a:r>
                <a14:m>
                  <m:oMath xmlns:m="http://schemas.openxmlformats.org/officeDocument/2006/math">
                    <m:r>
                      <a:rPr lang="en-US" sz="2400" dirty="0">
                        <a:solidFill>
                          <a:schemeClr val="tx1"/>
                        </a:solidFill>
                        <a:latin typeface="Cambria Math" panose="02040503050406030204" pitchFamily="18" charset="0"/>
                      </a:rPr>
                      <m:t>𝑐</m:t>
                    </m:r>
                    <m:r>
                      <a:rPr lang="en-US" sz="2400" dirty="0">
                        <a:solidFill>
                          <a:schemeClr val="tx1"/>
                        </a:solidFill>
                        <a:latin typeface="Cambria Math" panose="02040503050406030204" pitchFamily="18" charset="0"/>
                      </a:rPr>
                      <m:t>[</m:t>
                    </m:r>
                    <m:r>
                      <a:rPr lang="en-US" sz="2400" dirty="0">
                        <a:solidFill>
                          <a:schemeClr val="tx1"/>
                        </a:solidFill>
                        <a:latin typeface="Cambria Math" panose="02040503050406030204" pitchFamily="18" charset="0"/>
                      </a:rPr>
                      <m:t>𝑖</m:t>
                    </m:r>
                    <m:r>
                      <a:rPr lang="en-US" sz="2400" dirty="0">
                        <a:solidFill>
                          <a:schemeClr val="tx1"/>
                        </a:solidFill>
                        <a:latin typeface="Cambria Math" panose="02040503050406030204" pitchFamily="18" charset="0"/>
                      </a:rPr>
                      <m:t>][</m:t>
                    </m:r>
                    <m:r>
                      <a:rPr lang="en-US" sz="2400" dirty="0">
                        <a:solidFill>
                          <a:schemeClr val="tx1"/>
                        </a:solidFill>
                        <a:latin typeface="Cambria Math" panose="02040503050406030204" pitchFamily="18" charset="0"/>
                      </a:rPr>
                      <m:t>𝑗</m:t>
                    </m:r>
                    <m:r>
                      <a:rPr lang="en-US" sz="2400" dirty="0">
                        <a:solidFill>
                          <a:schemeClr val="tx1"/>
                        </a:solidFill>
                        <a:latin typeface="Cambria Math" panose="02040503050406030204" pitchFamily="18" charset="0"/>
                      </a:rPr>
                      <m:t>] = </m:t>
                    </m:r>
                    <m:r>
                      <a:rPr lang="en-US" sz="2400" dirty="0">
                        <a:solidFill>
                          <a:schemeClr val="tx1"/>
                        </a:solidFill>
                        <a:latin typeface="Cambria Math" panose="02040503050406030204" pitchFamily="18" charset="0"/>
                      </a:rPr>
                      <m:t>𝑐</m:t>
                    </m:r>
                    <m:r>
                      <a:rPr lang="en-US" sz="2400" dirty="0">
                        <a:solidFill>
                          <a:schemeClr val="tx1"/>
                        </a:solidFill>
                        <a:latin typeface="Cambria Math" panose="02040503050406030204" pitchFamily="18" charset="0"/>
                      </a:rPr>
                      <m:t>[</m:t>
                    </m:r>
                    <m:r>
                      <a:rPr lang="en-US" sz="2400" dirty="0">
                        <a:solidFill>
                          <a:schemeClr val="tx1"/>
                        </a:solidFill>
                        <a:latin typeface="Cambria Math" panose="02040503050406030204" pitchFamily="18" charset="0"/>
                      </a:rPr>
                      <m:t>𝑖</m:t>
                    </m:r>
                    <m:r>
                      <a:rPr lang="en-US" sz="2400" dirty="0">
                        <a:solidFill>
                          <a:schemeClr val="tx1"/>
                        </a:solidFill>
                        <a:latin typeface="Cambria Math" panose="02040503050406030204" pitchFamily="18" charset="0"/>
                      </a:rPr>
                      <m:t>−1][</m:t>
                    </m:r>
                    <m:r>
                      <a:rPr lang="en-US" sz="2400" dirty="0">
                        <a:solidFill>
                          <a:schemeClr val="tx1"/>
                        </a:solidFill>
                        <a:latin typeface="Cambria Math" panose="02040503050406030204" pitchFamily="18" charset="0"/>
                      </a:rPr>
                      <m:t>𝑗</m:t>
                    </m:r>
                    <m:r>
                      <a:rPr lang="en-US" sz="2400" dirty="0">
                        <a:solidFill>
                          <a:schemeClr val="tx1"/>
                        </a:solidFill>
                        <a:latin typeface="Cambria Math" panose="02040503050406030204" pitchFamily="18" charset="0"/>
                      </a:rPr>
                      <m:t>]</m:t>
                    </m:r>
                  </m:oMath>
                </a14:m>
                <a:endParaRPr lang="en-US" sz="2400" dirty="0">
                  <a:solidFill>
                    <a:schemeClr val="tx1"/>
                  </a:solidFill>
                </a:endParaRPr>
              </a:p>
              <a:p>
                <a:pPr lvl="1">
                  <a:spcBef>
                    <a:spcPts val="600"/>
                  </a:spcBef>
                  <a:spcAft>
                    <a:spcPts val="600"/>
                  </a:spcAft>
                </a:pPr>
                <a:r>
                  <a:rPr lang="en-US" sz="2400" dirty="0">
                    <a:solidFill>
                      <a:srgbClr val="AD1457"/>
                    </a:solidFill>
                  </a:rPr>
                  <a:t>Step-4:  Otherwise </a:t>
                </a:r>
                <a14:m>
                  <m:oMath xmlns:m="http://schemas.openxmlformats.org/officeDocument/2006/math">
                    <m:r>
                      <a:rPr lang="en-US" sz="2400" dirty="0">
                        <a:solidFill>
                          <a:schemeClr val="tx1"/>
                        </a:solidFill>
                        <a:latin typeface="Cambria Math" panose="02040503050406030204" pitchFamily="18" charset="0"/>
                      </a:rPr>
                      <m:t>𝑐</m:t>
                    </m:r>
                    <m:r>
                      <a:rPr lang="en-US" sz="2400" dirty="0">
                        <a:solidFill>
                          <a:schemeClr val="tx1"/>
                        </a:solidFill>
                        <a:latin typeface="Cambria Math" panose="02040503050406030204" pitchFamily="18" charset="0"/>
                      </a:rPr>
                      <m:t>[</m:t>
                    </m:r>
                    <m:r>
                      <a:rPr lang="en-US" sz="2400" dirty="0">
                        <a:solidFill>
                          <a:schemeClr val="tx1"/>
                        </a:solidFill>
                        <a:latin typeface="Cambria Math" panose="02040503050406030204" pitchFamily="18" charset="0"/>
                      </a:rPr>
                      <m:t>𝑖</m:t>
                    </m:r>
                    <m:r>
                      <a:rPr lang="en-US" sz="2400" dirty="0">
                        <a:solidFill>
                          <a:schemeClr val="tx1"/>
                        </a:solidFill>
                        <a:latin typeface="Cambria Math" panose="02040503050406030204" pitchFamily="18" charset="0"/>
                      </a:rPr>
                      <m:t>][</m:t>
                    </m:r>
                    <m:r>
                      <a:rPr lang="en-US" sz="2400" dirty="0">
                        <a:solidFill>
                          <a:schemeClr val="tx1"/>
                        </a:solidFill>
                        <a:latin typeface="Cambria Math" panose="02040503050406030204" pitchFamily="18" charset="0"/>
                      </a:rPr>
                      <m:t>𝑗</m:t>
                    </m:r>
                    <m:r>
                      <a:rPr lang="en-US" sz="2400" dirty="0">
                        <a:solidFill>
                          <a:schemeClr val="tx1"/>
                        </a:solidFill>
                        <a:latin typeface="Cambria Math" panose="02040503050406030204" pitchFamily="18" charset="0"/>
                      </a:rPr>
                      <m:t>] = </m:t>
                    </m:r>
                    <m:r>
                      <a:rPr lang="en-US" sz="2400" dirty="0">
                        <a:solidFill>
                          <a:schemeClr val="tx1"/>
                        </a:solidFill>
                        <a:latin typeface="Cambria Math" panose="02040503050406030204" pitchFamily="18" charset="0"/>
                      </a:rPr>
                      <m:t>𝑚𝑖𝑛</m:t>
                    </m:r>
                    <m:r>
                      <a:rPr lang="en-US" sz="2400" dirty="0">
                        <a:solidFill>
                          <a:schemeClr val="tx1"/>
                        </a:solidFill>
                        <a:latin typeface="Cambria Math" panose="02040503050406030204" pitchFamily="18" charset="0"/>
                      </a:rPr>
                      <m:t>⁡(</m:t>
                    </m:r>
                    <m:r>
                      <a:rPr lang="en-US" sz="2400" dirty="0">
                        <a:solidFill>
                          <a:schemeClr val="tx1"/>
                        </a:solidFill>
                        <a:latin typeface="Cambria Math" panose="02040503050406030204" pitchFamily="18" charset="0"/>
                      </a:rPr>
                      <m:t>𝑐</m:t>
                    </m:r>
                    <m:r>
                      <a:rPr lang="en-US" sz="2400" dirty="0">
                        <a:solidFill>
                          <a:schemeClr val="tx1"/>
                        </a:solidFill>
                        <a:latin typeface="Cambria Math" panose="02040503050406030204" pitchFamily="18" charset="0"/>
                      </a:rPr>
                      <m:t>[</m:t>
                    </m:r>
                    <m:r>
                      <a:rPr lang="en-US" sz="2400" dirty="0">
                        <a:solidFill>
                          <a:schemeClr val="tx1"/>
                        </a:solidFill>
                        <a:latin typeface="Cambria Math" panose="02040503050406030204" pitchFamily="18" charset="0"/>
                      </a:rPr>
                      <m:t>𝑖</m:t>
                    </m:r>
                    <m:r>
                      <a:rPr lang="en-US" sz="2400" dirty="0">
                        <a:solidFill>
                          <a:schemeClr val="tx1"/>
                        </a:solidFill>
                        <a:latin typeface="Cambria Math" panose="02040503050406030204" pitchFamily="18" charset="0"/>
                      </a:rPr>
                      <m:t>−1][</m:t>
                    </m:r>
                    <m:r>
                      <a:rPr lang="en-US" sz="2400" dirty="0">
                        <a:solidFill>
                          <a:schemeClr val="tx1"/>
                        </a:solidFill>
                        <a:latin typeface="Cambria Math" panose="02040503050406030204" pitchFamily="18" charset="0"/>
                      </a:rPr>
                      <m:t>𝑗</m:t>
                    </m:r>
                    <m:r>
                      <a:rPr lang="en-US" sz="2400" dirty="0">
                        <a:solidFill>
                          <a:schemeClr val="tx1"/>
                        </a:solidFill>
                        <a:latin typeface="Cambria Math" panose="02040503050406030204" pitchFamily="18" charset="0"/>
                      </a:rPr>
                      <m:t>],1+</m:t>
                    </m:r>
                    <m:r>
                      <a:rPr lang="en-US" sz="2400" dirty="0">
                        <a:solidFill>
                          <a:schemeClr val="tx1"/>
                        </a:solidFill>
                        <a:latin typeface="Cambria Math" panose="02040503050406030204" pitchFamily="18" charset="0"/>
                      </a:rPr>
                      <m:t>𝑐</m:t>
                    </m:r>
                    <m:r>
                      <a:rPr lang="en-US" sz="2400" dirty="0">
                        <a:solidFill>
                          <a:schemeClr val="tx1"/>
                        </a:solidFill>
                        <a:latin typeface="Cambria Math" panose="02040503050406030204" pitchFamily="18" charset="0"/>
                      </a:rPr>
                      <m:t>[</m:t>
                    </m:r>
                    <m:r>
                      <a:rPr lang="en-US" sz="2400" dirty="0">
                        <a:solidFill>
                          <a:schemeClr val="tx1"/>
                        </a:solidFill>
                        <a:latin typeface="Cambria Math" panose="02040503050406030204" pitchFamily="18" charset="0"/>
                      </a:rPr>
                      <m:t>𝑖</m:t>
                    </m:r>
                    <m:r>
                      <a:rPr lang="en-US" sz="2400" dirty="0">
                        <a:solidFill>
                          <a:schemeClr val="tx1"/>
                        </a:solidFill>
                        <a:latin typeface="Cambria Math" panose="02040503050406030204" pitchFamily="18" charset="0"/>
                      </a:rPr>
                      <m:t>][</m:t>
                    </m:r>
                    <m:r>
                      <a:rPr lang="en-US" sz="2400" dirty="0">
                        <a:solidFill>
                          <a:schemeClr val="tx1"/>
                        </a:solidFill>
                        <a:latin typeface="Cambria Math" panose="02040503050406030204" pitchFamily="18" charset="0"/>
                      </a:rPr>
                      <m:t>𝑗</m:t>
                    </m:r>
                    <m:r>
                      <a:rPr lang="en-US" sz="2400"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dirty="0">
                            <a:solidFill>
                              <a:schemeClr val="tx1"/>
                            </a:solidFill>
                            <a:latin typeface="Cambria Math" panose="02040503050406030204" pitchFamily="18" charset="0"/>
                          </a:rPr>
                          <m:t>𝑑</m:t>
                        </m:r>
                      </m:e>
                      <m:sub>
                        <m:r>
                          <a:rPr lang="en-US" sz="2400" dirty="0">
                            <a:solidFill>
                              <a:schemeClr val="tx1"/>
                            </a:solidFill>
                            <a:latin typeface="Cambria Math" panose="02040503050406030204" pitchFamily="18" charset="0"/>
                          </a:rPr>
                          <m:t>𝑖</m:t>
                        </m:r>
                      </m:sub>
                    </m:sSub>
                    <m:r>
                      <a:rPr lang="en-US" sz="2400" dirty="0">
                        <a:solidFill>
                          <a:schemeClr val="tx1"/>
                        </a:solidFill>
                        <a:latin typeface="Cambria Math" panose="02040503050406030204" pitchFamily="18" charset="0"/>
                      </a:rPr>
                      <m:t>])</m:t>
                    </m:r>
                  </m:oMath>
                </a14:m>
                <a:endParaRPr lang="en-US" sz="2400"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102658" y="2380129"/>
                <a:ext cx="8942295" cy="3254187"/>
              </a:xfrm>
              <a:prstGeom prst="rect">
                <a:avLst/>
              </a:prstGeom>
              <a:blipFill>
                <a:blip r:embed="rId2"/>
                <a:stretch>
                  <a:fillRect l="-1021" b="-1119"/>
                </a:stretch>
              </a:blipFill>
            </p:spPr>
            <p:txBody>
              <a:bodyPr/>
              <a:lstStyle/>
              <a:p>
                <a:r>
                  <a:rPr lang="en-US">
                    <a:noFill/>
                  </a:rPr>
                  <a:t> </a:t>
                </a:r>
              </a:p>
            </p:txBody>
          </p:sp>
        </mc:Fallback>
      </mc:AlternateContent>
      <p:sp>
        <p:nvSpPr>
          <p:cNvPr id="8" name="Trapezoid 7"/>
          <p:cNvSpPr/>
          <p:nvPr/>
        </p:nvSpPr>
        <p:spPr>
          <a:xfrm rot="16200000">
            <a:off x="10366009" y="3346641"/>
            <a:ext cx="1290918" cy="1563211"/>
          </a:xfrm>
          <a:prstGeom prst="trapezoid">
            <a:avLst/>
          </a:prstGeom>
          <a:solidFill>
            <a:schemeClr val="accent5">
              <a:lumMod val="20000"/>
              <a:lumOff val="8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9" name="Right Brace 8"/>
          <p:cNvSpPr/>
          <p:nvPr/>
        </p:nvSpPr>
        <p:spPr>
          <a:xfrm>
            <a:off x="9426385" y="2756647"/>
            <a:ext cx="753035" cy="2770094"/>
          </a:xfrm>
          <a:prstGeom prst="rightBrace">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10233208" y="3792071"/>
            <a:ext cx="1707777" cy="707886"/>
          </a:xfrm>
          <a:prstGeom prst="rect">
            <a:avLst/>
          </a:prstGeom>
          <a:noFill/>
        </p:spPr>
        <p:txBody>
          <a:bodyPr wrap="square" rtlCol="0">
            <a:spAutoFit/>
          </a:bodyPr>
          <a:lstStyle/>
          <a:p>
            <a:r>
              <a:rPr lang="en-US" sz="2000" dirty="0"/>
              <a:t>Optimal </a:t>
            </a:r>
          </a:p>
          <a:p>
            <a:r>
              <a:rPr lang="en-US" sz="2000" dirty="0"/>
              <a:t>Sub-structure</a:t>
            </a:r>
          </a:p>
        </p:txBody>
      </p:sp>
    </p:spTree>
    <p:extLst>
      <p:ext uri="{BB962C8B-B14F-4D97-AF65-F5344CB8AC3E}">
        <p14:creationId xmlns:p14="http://schemas.microsoft.com/office/powerpoint/2010/main" val="405006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1250"/>
                                        <p:tgtEl>
                                          <p:spTgt spid="4"/>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fade">
                                      <p:cBhvr>
                                        <p:cTn id="25" dur="500"/>
                                        <p:tgtEl>
                                          <p:spTgt spid="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fade">
                                      <p:cBhvr>
                                        <p:cTn id="35" dur="500"/>
                                        <p:tgtEl>
                                          <p:spTgt spid="4">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500"/>
                                        <p:tgtEl>
                                          <p:spTgt spid="4">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4" end="4"/>
                                            </p:txEl>
                                          </p:spTgt>
                                        </p:tgtEl>
                                        <p:attrNameLst>
                                          <p:attrName>style.visibility</p:attrName>
                                        </p:attrNameLst>
                                      </p:cBhvr>
                                      <p:to>
                                        <p:strVal val="visible"/>
                                      </p:to>
                                    </p:set>
                                    <p:animEffect transition="in" filter="fade">
                                      <p:cBhvr>
                                        <p:cTn id="45" dur="500"/>
                                        <p:tgtEl>
                                          <p:spTgt spid="4">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
                                            <p:txEl>
                                              <p:pRg st="5" end="5"/>
                                            </p:txEl>
                                          </p:spTgt>
                                        </p:tgtEl>
                                        <p:attrNameLst>
                                          <p:attrName>style.visibility</p:attrName>
                                        </p:attrNameLst>
                                      </p:cBhvr>
                                      <p:to>
                                        <p:strVal val="visible"/>
                                      </p:to>
                                    </p:set>
                                    <p:animEffect transition="in" filter="fade">
                                      <p:cBhvr>
                                        <p:cTn id="50" dur="500"/>
                                        <p:tgtEl>
                                          <p:spTgt spid="4">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up)">
                                      <p:cBhvr>
                                        <p:cTn id="55" dur="1000"/>
                                        <p:tgtEl>
                                          <p:spTgt spid="9"/>
                                        </p:tgtEl>
                                      </p:cBhvr>
                                    </p:animEffect>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left)">
                                      <p:cBhvr>
                                        <p:cTn id="59" dur="1000"/>
                                        <p:tgtEl>
                                          <p:spTgt spid="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Change Problem1 – Dynamic Programming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Denominations: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1</m:t>
                        </m:r>
                      </m:sub>
                    </m:sSub>
                    <m:r>
                      <a:rPr lang="en-US" i="1" dirty="0">
                        <a:latin typeface="Cambria Math" panose="02040503050406030204" pitchFamily="18" charset="0"/>
                      </a:rPr>
                      <m:t>=1, </m:t>
                    </m:r>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2</m:t>
                        </m:r>
                      </m:sub>
                    </m:sSub>
                    <m:r>
                      <a:rPr lang="en-US" i="1" dirty="0">
                        <a:latin typeface="Cambria Math" panose="02040503050406030204" pitchFamily="18" charset="0"/>
                      </a:rPr>
                      <m:t>=4, </m:t>
                    </m:r>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3</m:t>
                        </m:r>
                      </m:sub>
                    </m:sSub>
                    <m:r>
                      <a:rPr lang="en-US" i="1" dirty="0">
                        <a:latin typeface="Cambria Math" panose="02040503050406030204" pitchFamily="18" charset="0"/>
                      </a:rPr>
                      <m:t>=6</m:t>
                    </m:r>
                  </m:oMath>
                </a14:m>
                <a:r>
                  <a:rPr lang="en-US" dirty="0"/>
                  <a:t>. Make a change of </a:t>
                </a:r>
                <a:r>
                  <a:rPr lang="en-US" dirty="0">
                    <a:solidFill>
                      <a:srgbClr val="AD1457"/>
                    </a:solidFill>
                  </a:rPr>
                  <a:t>Rs. </a:t>
                </a:r>
                <a14:m>
                  <m:oMath xmlns:m="http://schemas.openxmlformats.org/officeDocument/2006/math">
                    <m:r>
                      <a:rPr lang="en-US" i="1" dirty="0">
                        <a:solidFill>
                          <a:srgbClr val="AD1457"/>
                        </a:solidFill>
                        <a:latin typeface="Cambria Math" panose="02040503050406030204" pitchFamily="18" charset="0"/>
                      </a:rPr>
                      <m:t>8</m:t>
                    </m:r>
                  </m:oMath>
                </a14:m>
                <a:r>
                  <a:rPr lang="en-US" dirty="0">
                    <a:solidFill>
                      <a:srgbClr val="AD1457"/>
                    </a:solidFill>
                  </a:rPr>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p:cNvSpPr/>
              <p:nvPr/>
            </p:nvSpPr>
            <p:spPr>
              <a:xfrm>
                <a:off x="1785144" y="1447674"/>
                <a:ext cx="7653528" cy="1765788"/>
              </a:xfrm>
              <a:prstGeom prst="rect">
                <a:avLst/>
              </a:prstGeom>
              <a:solidFill>
                <a:schemeClr val="accent1">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2200" dirty="0">
                    <a:solidFill>
                      <a:srgbClr val="424242"/>
                    </a:solidFill>
                  </a:rPr>
                  <a:t>Step-1:  Make </a:t>
                </a:r>
                <a14:m>
                  <m:oMath xmlns:m="http://schemas.openxmlformats.org/officeDocument/2006/math">
                    <m:r>
                      <a:rPr lang="en-US" sz="2200" b="0" i="1" dirty="0">
                        <a:solidFill>
                          <a:srgbClr val="424242"/>
                        </a:solidFill>
                        <a:latin typeface="Cambria Math" panose="02040503050406030204" pitchFamily="18" charset="0"/>
                      </a:rPr>
                      <m:t>𝑐</m:t>
                    </m:r>
                    <m:r>
                      <a:rPr lang="en-US" sz="2200" b="0" dirty="0">
                        <a:solidFill>
                          <a:srgbClr val="424242"/>
                        </a:solidFill>
                        <a:latin typeface="Cambria Math" panose="02040503050406030204" pitchFamily="18" charset="0"/>
                      </a:rPr>
                      <m:t>[</m:t>
                    </m:r>
                    <m:r>
                      <a:rPr lang="en-US" sz="2200" b="0" i="1" dirty="0" err="1">
                        <a:solidFill>
                          <a:srgbClr val="424242"/>
                        </a:solidFill>
                        <a:latin typeface="Cambria Math" panose="02040503050406030204" pitchFamily="18" charset="0"/>
                      </a:rPr>
                      <m:t>𝑖</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0</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0</m:t>
                    </m:r>
                    <m:r>
                      <a:rPr lang="en-US" sz="2200" b="0" dirty="0">
                        <a:solidFill>
                          <a:srgbClr val="424242"/>
                        </a:solidFill>
                        <a:latin typeface="Cambria Math" panose="02040503050406030204" pitchFamily="18" charset="0"/>
                      </a:rPr>
                      <m:t> </m:t>
                    </m:r>
                    <m:r>
                      <a:rPr lang="en-US" sz="2200" b="0" i="1" dirty="0">
                        <a:solidFill>
                          <a:srgbClr val="424242"/>
                        </a:solidFill>
                        <a:latin typeface="Cambria Math" panose="02040503050406030204" pitchFamily="18" charset="0"/>
                      </a:rPr>
                      <m:t>𝑓𝑜𝑟</m:t>
                    </m:r>
                    <m:r>
                      <a:rPr lang="en-US" sz="2200" b="0" dirty="0">
                        <a:solidFill>
                          <a:srgbClr val="424242"/>
                        </a:solidFill>
                        <a:latin typeface="Cambria Math" panose="02040503050406030204" pitchFamily="18" charset="0"/>
                      </a:rPr>
                      <m:t> </m:t>
                    </m:r>
                    <m:r>
                      <a:rPr lang="en-US" sz="2200" b="0" i="1" dirty="0">
                        <a:solidFill>
                          <a:srgbClr val="424242"/>
                        </a:solidFill>
                        <a:latin typeface="Cambria Math" panose="02040503050406030204" pitchFamily="18" charset="0"/>
                      </a:rPr>
                      <m:t>0</m:t>
                    </m:r>
                    <m:r>
                      <a:rPr lang="en-US" sz="2200" b="0" dirty="0">
                        <a:solidFill>
                          <a:srgbClr val="424242"/>
                        </a:solidFill>
                        <a:latin typeface="Cambria Math" panose="02040503050406030204" pitchFamily="18" charset="0"/>
                      </a:rPr>
                      <m:t>&lt;</m:t>
                    </m:r>
                    <m:r>
                      <a:rPr lang="en-US" sz="2200" b="0" i="1" dirty="0" err="1">
                        <a:solidFill>
                          <a:srgbClr val="424242"/>
                        </a:solidFill>
                        <a:latin typeface="Cambria Math" panose="02040503050406030204" pitchFamily="18" charset="0"/>
                      </a:rPr>
                      <m:t>𝑖</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𝑛</m:t>
                    </m:r>
                  </m:oMath>
                </a14:m>
                <a:endParaRPr lang="en-US" sz="2200" dirty="0">
                  <a:solidFill>
                    <a:srgbClr val="424242"/>
                  </a:solidFill>
                </a:endParaRPr>
              </a:p>
              <a:p>
                <a:pPr>
                  <a:spcBef>
                    <a:spcPts val="600"/>
                  </a:spcBef>
                </a:pPr>
                <a:r>
                  <a:rPr lang="en-US" sz="2200" dirty="0">
                    <a:solidFill>
                      <a:srgbClr val="424242"/>
                    </a:solidFill>
                  </a:rPr>
                  <a:t>Step-2:  If </a:t>
                </a:r>
                <a14:m>
                  <m:oMath xmlns:m="http://schemas.openxmlformats.org/officeDocument/2006/math">
                    <m:r>
                      <a:rPr lang="en-US" sz="2200" b="0" i="1" dirty="0">
                        <a:solidFill>
                          <a:srgbClr val="424242"/>
                        </a:solidFill>
                        <a:latin typeface="Cambria Math" panose="02040503050406030204" pitchFamily="18" charset="0"/>
                      </a:rPr>
                      <m:t>𝑖</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1</m:t>
                    </m:r>
                    <m:r>
                      <a:rPr lang="en-US" sz="2200" b="0" dirty="0">
                        <a:solidFill>
                          <a:srgbClr val="424242"/>
                        </a:solidFill>
                        <a:latin typeface="Cambria Math" panose="02040503050406030204" pitchFamily="18" charset="0"/>
                      </a:rPr>
                      <m:t> </m:t>
                    </m:r>
                  </m:oMath>
                </a14:m>
                <a:r>
                  <a:rPr lang="en-US" sz="2200" dirty="0">
                    <a:solidFill>
                      <a:srgbClr val="424242"/>
                    </a:solidFill>
                  </a:rPr>
                  <a:t>then </a:t>
                </a:r>
                <a14:m>
                  <m:oMath xmlns:m="http://schemas.openxmlformats.org/officeDocument/2006/math">
                    <m:r>
                      <a:rPr lang="en-US" sz="2200" b="0" i="1" dirty="0">
                        <a:solidFill>
                          <a:srgbClr val="424242"/>
                        </a:solidFill>
                        <a:latin typeface="Cambria Math" panose="02040503050406030204" pitchFamily="18" charset="0"/>
                      </a:rPr>
                      <m:t>𝑐</m:t>
                    </m:r>
                    <m:r>
                      <a:rPr lang="en-US" sz="2200" b="0" dirty="0">
                        <a:solidFill>
                          <a:srgbClr val="424242"/>
                        </a:solidFill>
                        <a:latin typeface="Cambria Math" panose="02040503050406030204" pitchFamily="18" charset="0"/>
                      </a:rPr>
                      <m:t>[</m:t>
                    </m:r>
                    <m:r>
                      <a:rPr lang="en-US" sz="2200" b="0" i="1" dirty="0" err="1">
                        <a:solidFill>
                          <a:srgbClr val="424242"/>
                        </a:solidFill>
                        <a:latin typeface="Cambria Math" panose="02040503050406030204" pitchFamily="18" charset="0"/>
                      </a:rPr>
                      <m:t>𝑖</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𝑗</m:t>
                    </m:r>
                    <m:r>
                      <a:rPr lang="en-US" sz="2200" b="0" dirty="0">
                        <a:solidFill>
                          <a:srgbClr val="424242"/>
                        </a:solidFill>
                        <a:latin typeface="Cambria Math" panose="02040503050406030204" pitchFamily="18" charset="0"/>
                      </a:rPr>
                      <m:t>] = </m:t>
                    </m:r>
                    <m:r>
                      <a:rPr lang="en-US" sz="2200" b="0" i="1" dirty="0">
                        <a:solidFill>
                          <a:srgbClr val="424242"/>
                        </a:solidFill>
                        <a:latin typeface="Cambria Math" panose="02040503050406030204" pitchFamily="18" charset="0"/>
                      </a:rPr>
                      <m:t>1</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𝑐</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1</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𝑗</m:t>
                    </m:r>
                    <m:r>
                      <a:rPr lang="en-US" sz="2200" b="0" dirty="0">
                        <a:solidFill>
                          <a:srgbClr val="424242"/>
                        </a:solidFill>
                        <a:latin typeface="Cambria Math" panose="02040503050406030204" pitchFamily="18" charset="0"/>
                      </a:rPr>
                      <m:t>−</m:t>
                    </m:r>
                    <m:sSub>
                      <m:sSubPr>
                        <m:ctrlPr>
                          <a:rPr lang="en-US" sz="2200" i="1" dirty="0">
                            <a:solidFill>
                              <a:srgbClr val="424242"/>
                            </a:solidFill>
                            <a:latin typeface="Cambria Math" panose="02040503050406030204" pitchFamily="18" charset="0"/>
                          </a:rPr>
                        </m:ctrlPr>
                      </m:sSubPr>
                      <m:e>
                        <m:r>
                          <a:rPr lang="en-US" sz="2200" b="0" i="1" dirty="0">
                            <a:solidFill>
                              <a:srgbClr val="424242"/>
                            </a:solidFill>
                            <a:latin typeface="Cambria Math" panose="02040503050406030204" pitchFamily="18" charset="0"/>
                          </a:rPr>
                          <m:t>𝑑</m:t>
                        </m:r>
                      </m:e>
                      <m:sub>
                        <m:r>
                          <a:rPr lang="en-US" sz="2200" b="0" i="1" dirty="0">
                            <a:solidFill>
                              <a:srgbClr val="424242"/>
                            </a:solidFill>
                            <a:latin typeface="Cambria Math" panose="02040503050406030204" pitchFamily="18" charset="0"/>
                          </a:rPr>
                          <m:t>1</m:t>
                        </m:r>
                      </m:sub>
                    </m:sSub>
                    <m:r>
                      <a:rPr lang="en-US" sz="2200" b="0" dirty="0">
                        <a:solidFill>
                          <a:srgbClr val="424242"/>
                        </a:solidFill>
                        <a:latin typeface="Cambria Math" panose="02040503050406030204" pitchFamily="18" charset="0"/>
                      </a:rPr>
                      <m:t>], </m:t>
                    </m:r>
                  </m:oMath>
                </a14:m>
                <a:r>
                  <a:rPr lang="en-US" sz="2200" dirty="0">
                    <a:solidFill>
                      <a:srgbClr val="424242"/>
                    </a:solidFill>
                  </a:rPr>
                  <a:t>here </a:t>
                </a:r>
                <a14:m>
                  <m:oMath xmlns:m="http://schemas.openxmlformats.org/officeDocument/2006/math">
                    <m:sSub>
                      <m:sSubPr>
                        <m:ctrlPr>
                          <a:rPr lang="en-US" sz="2200" i="1" dirty="0">
                            <a:solidFill>
                              <a:srgbClr val="424242"/>
                            </a:solidFill>
                            <a:latin typeface="Cambria Math" panose="02040503050406030204" pitchFamily="18" charset="0"/>
                          </a:rPr>
                        </m:ctrlPr>
                      </m:sSubPr>
                      <m:e>
                        <m:r>
                          <a:rPr lang="en-US" sz="2200" b="0" i="1" dirty="0">
                            <a:solidFill>
                              <a:srgbClr val="424242"/>
                            </a:solidFill>
                            <a:latin typeface="Cambria Math" panose="02040503050406030204" pitchFamily="18" charset="0"/>
                          </a:rPr>
                          <m:t>𝑑</m:t>
                        </m:r>
                      </m:e>
                      <m:sub>
                        <m:r>
                          <a:rPr lang="en-US" sz="2200" b="0" i="1" dirty="0">
                            <a:solidFill>
                              <a:srgbClr val="424242"/>
                            </a:solidFill>
                            <a:latin typeface="Cambria Math" panose="02040503050406030204" pitchFamily="18" charset="0"/>
                          </a:rPr>
                          <m:t>1</m:t>
                        </m:r>
                      </m:sub>
                    </m:sSub>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1</m:t>
                    </m:r>
                  </m:oMath>
                </a14:m>
                <a:endParaRPr lang="en-US" sz="2200" dirty="0">
                  <a:solidFill>
                    <a:srgbClr val="424242"/>
                  </a:solidFill>
                </a:endParaRPr>
              </a:p>
              <a:p>
                <a:pPr>
                  <a:spcBef>
                    <a:spcPts val="600"/>
                  </a:spcBef>
                </a:pPr>
                <a:r>
                  <a:rPr lang="en-US" sz="2200" dirty="0">
                    <a:solidFill>
                      <a:srgbClr val="424242"/>
                    </a:solidFill>
                  </a:rPr>
                  <a:t>Step-3:  If </a:t>
                </a:r>
                <a14:m>
                  <m:oMath xmlns:m="http://schemas.openxmlformats.org/officeDocument/2006/math">
                    <m:r>
                      <a:rPr lang="en-US" sz="2200" b="0" i="1" dirty="0">
                        <a:solidFill>
                          <a:srgbClr val="424242"/>
                        </a:solidFill>
                        <a:latin typeface="Cambria Math" panose="02040503050406030204" pitchFamily="18" charset="0"/>
                      </a:rPr>
                      <m:t>𝑗</m:t>
                    </m:r>
                    <m:r>
                      <a:rPr lang="en-US" sz="2200" b="0" dirty="0">
                        <a:solidFill>
                          <a:srgbClr val="424242"/>
                        </a:solidFill>
                        <a:latin typeface="Cambria Math" panose="02040503050406030204" pitchFamily="18" charset="0"/>
                      </a:rPr>
                      <m:t>&lt;</m:t>
                    </m:r>
                    <m:sSub>
                      <m:sSubPr>
                        <m:ctrlPr>
                          <a:rPr lang="en-US" sz="2200" i="1" dirty="0">
                            <a:solidFill>
                              <a:srgbClr val="424242"/>
                            </a:solidFill>
                            <a:latin typeface="Cambria Math" panose="02040503050406030204" pitchFamily="18" charset="0"/>
                          </a:rPr>
                        </m:ctrlPr>
                      </m:sSubPr>
                      <m:e>
                        <m:r>
                          <a:rPr lang="en-US" sz="2200" b="0" i="1" dirty="0">
                            <a:solidFill>
                              <a:srgbClr val="424242"/>
                            </a:solidFill>
                            <a:latin typeface="Cambria Math" panose="02040503050406030204" pitchFamily="18" charset="0"/>
                          </a:rPr>
                          <m:t>𝑑</m:t>
                        </m:r>
                      </m:e>
                      <m:sub>
                        <m:r>
                          <a:rPr lang="en-US" sz="2200" b="0" i="1" dirty="0">
                            <a:solidFill>
                              <a:srgbClr val="424242"/>
                            </a:solidFill>
                            <a:latin typeface="Cambria Math" panose="02040503050406030204" pitchFamily="18" charset="0"/>
                          </a:rPr>
                          <m:t>𝑖</m:t>
                        </m:r>
                      </m:sub>
                    </m:sSub>
                  </m:oMath>
                </a14:m>
                <a:r>
                  <a:rPr lang="en-US" sz="2200" dirty="0">
                    <a:solidFill>
                      <a:srgbClr val="424242"/>
                    </a:solidFill>
                  </a:rPr>
                  <a:t> then </a:t>
                </a:r>
                <a14:m>
                  <m:oMath xmlns:m="http://schemas.openxmlformats.org/officeDocument/2006/math">
                    <m:r>
                      <a:rPr lang="en-US" sz="2200" b="0" i="1" dirty="0">
                        <a:solidFill>
                          <a:srgbClr val="424242"/>
                        </a:solidFill>
                        <a:latin typeface="Cambria Math" panose="02040503050406030204" pitchFamily="18" charset="0"/>
                      </a:rPr>
                      <m:t>𝑐</m:t>
                    </m:r>
                    <m:r>
                      <a:rPr lang="en-US" sz="2200" b="0" dirty="0">
                        <a:solidFill>
                          <a:srgbClr val="424242"/>
                        </a:solidFill>
                        <a:latin typeface="Cambria Math" panose="02040503050406030204" pitchFamily="18" charset="0"/>
                      </a:rPr>
                      <m:t>[</m:t>
                    </m:r>
                    <m:r>
                      <a:rPr lang="en-US" sz="2200" b="0" i="1" dirty="0" err="1">
                        <a:solidFill>
                          <a:srgbClr val="424242"/>
                        </a:solidFill>
                        <a:latin typeface="Cambria Math" panose="02040503050406030204" pitchFamily="18" charset="0"/>
                      </a:rPr>
                      <m:t>𝑖</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𝑗</m:t>
                    </m:r>
                    <m:r>
                      <a:rPr lang="en-US" sz="2200" b="0" dirty="0">
                        <a:solidFill>
                          <a:srgbClr val="424242"/>
                        </a:solidFill>
                        <a:latin typeface="Cambria Math" panose="02040503050406030204" pitchFamily="18" charset="0"/>
                      </a:rPr>
                      <m:t>] = </m:t>
                    </m:r>
                    <m:r>
                      <a:rPr lang="en-US" sz="2200" b="0" i="1" dirty="0">
                        <a:solidFill>
                          <a:srgbClr val="424242"/>
                        </a:solidFill>
                        <a:latin typeface="Cambria Math" panose="02040503050406030204" pitchFamily="18" charset="0"/>
                      </a:rPr>
                      <m:t>𝑐</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𝑖</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1</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𝑗</m:t>
                    </m:r>
                    <m:r>
                      <a:rPr lang="en-US" sz="2200" b="0" dirty="0">
                        <a:solidFill>
                          <a:srgbClr val="424242"/>
                        </a:solidFill>
                        <a:latin typeface="Cambria Math" panose="02040503050406030204" pitchFamily="18" charset="0"/>
                      </a:rPr>
                      <m:t>]</m:t>
                    </m:r>
                  </m:oMath>
                </a14:m>
                <a:endParaRPr lang="en-US" sz="2200" dirty="0">
                  <a:solidFill>
                    <a:srgbClr val="424242"/>
                  </a:solidFill>
                </a:endParaRPr>
              </a:p>
              <a:p>
                <a:pPr>
                  <a:spcBef>
                    <a:spcPts val="600"/>
                  </a:spcBef>
                </a:pPr>
                <a:r>
                  <a:rPr lang="en-US" sz="2200" dirty="0">
                    <a:solidFill>
                      <a:srgbClr val="424242"/>
                    </a:solidFill>
                  </a:rPr>
                  <a:t>Step-4:  Otherwise </a:t>
                </a:r>
                <a14:m>
                  <m:oMath xmlns:m="http://schemas.openxmlformats.org/officeDocument/2006/math">
                    <m:r>
                      <a:rPr lang="en-US" sz="2200" b="0" i="1" dirty="0">
                        <a:solidFill>
                          <a:srgbClr val="424242"/>
                        </a:solidFill>
                        <a:latin typeface="Cambria Math" panose="02040503050406030204" pitchFamily="18" charset="0"/>
                      </a:rPr>
                      <m:t>𝑐</m:t>
                    </m:r>
                    <m:r>
                      <a:rPr lang="en-US" sz="2200" b="0" dirty="0">
                        <a:solidFill>
                          <a:srgbClr val="424242"/>
                        </a:solidFill>
                        <a:latin typeface="Cambria Math" panose="02040503050406030204" pitchFamily="18" charset="0"/>
                      </a:rPr>
                      <m:t>[</m:t>
                    </m:r>
                    <m:r>
                      <a:rPr lang="en-US" sz="2200" b="0" i="1" dirty="0" err="1">
                        <a:solidFill>
                          <a:srgbClr val="424242"/>
                        </a:solidFill>
                        <a:latin typeface="Cambria Math" panose="02040503050406030204" pitchFamily="18" charset="0"/>
                      </a:rPr>
                      <m:t>𝑖</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𝑗</m:t>
                    </m:r>
                    <m:r>
                      <a:rPr lang="en-US" sz="2200" b="0" dirty="0">
                        <a:solidFill>
                          <a:srgbClr val="424242"/>
                        </a:solidFill>
                        <a:latin typeface="Cambria Math" panose="02040503050406030204" pitchFamily="18" charset="0"/>
                      </a:rPr>
                      <m:t>] = </m:t>
                    </m:r>
                    <m:r>
                      <a:rPr lang="en-US" sz="2200" b="0" i="1" dirty="0">
                        <a:solidFill>
                          <a:srgbClr val="424242"/>
                        </a:solidFill>
                        <a:latin typeface="Cambria Math" panose="02040503050406030204" pitchFamily="18" charset="0"/>
                      </a:rPr>
                      <m:t>𝑚𝑖𝑛</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𝑐</m:t>
                    </m:r>
                    <m:d>
                      <m:dPr>
                        <m:begChr m:val="["/>
                        <m:endChr m:val="]"/>
                        <m:ctrlPr>
                          <a:rPr lang="en-US" sz="2200" b="0" i="1" dirty="0">
                            <a:solidFill>
                              <a:srgbClr val="424242"/>
                            </a:solidFill>
                            <a:latin typeface="Cambria Math" panose="02040503050406030204" pitchFamily="18" charset="0"/>
                          </a:rPr>
                        </m:ctrlPr>
                      </m:dPr>
                      <m:e>
                        <m:r>
                          <a:rPr lang="en-US" sz="2200" b="0" i="1" dirty="0">
                            <a:solidFill>
                              <a:srgbClr val="424242"/>
                            </a:solidFill>
                            <a:latin typeface="Cambria Math" panose="02040503050406030204" pitchFamily="18" charset="0"/>
                          </a:rPr>
                          <m:t>𝑖</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1</m:t>
                        </m:r>
                      </m:e>
                    </m:d>
                    <m:d>
                      <m:dPr>
                        <m:begChr m:val="["/>
                        <m:endChr m:val="]"/>
                        <m:ctrlPr>
                          <a:rPr lang="en-US" sz="2200" b="0" i="1" dirty="0">
                            <a:solidFill>
                              <a:srgbClr val="424242"/>
                            </a:solidFill>
                            <a:latin typeface="Cambria Math" panose="02040503050406030204" pitchFamily="18" charset="0"/>
                          </a:rPr>
                        </m:ctrlPr>
                      </m:dPr>
                      <m:e>
                        <m:r>
                          <a:rPr lang="en-US" sz="2200" b="0" i="1" dirty="0">
                            <a:solidFill>
                              <a:srgbClr val="424242"/>
                            </a:solidFill>
                            <a:latin typeface="Cambria Math" panose="02040503050406030204" pitchFamily="18" charset="0"/>
                          </a:rPr>
                          <m:t>𝑗</m:t>
                        </m:r>
                      </m:e>
                    </m:d>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1</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𝑐</m:t>
                    </m:r>
                    <m:d>
                      <m:dPr>
                        <m:begChr m:val="["/>
                        <m:endChr m:val="]"/>
                        <m:ctrlPr>
                          <a:rPr lang="en-US" sz="2200" b="0" i="1" dirty="0">
                            <a:solidFill>
                              <a:srgbClr val="424242"/>
                            </a:solidFill>
                            <a:latin typeface="Cambria Math" panose="02040503050406030204" pitchFamily="18" charset="0"/>
                          </a:rPr>
                        </m:ctrlPr>
                      </m:dPr>
                      <m:e>
                        <m:r>
                          <a:rPr lang="en-US" sz="2200" b="0" i="1" dirty="0" err="1">
                            <a:solidFill>
                              <a:srgbClr val="424242"/>
                            </a:solidFill>
                            <a:latin typeface="Cambria Math" panose="02040503050406030204" pitchFamily="18" charset="0"/>
                          </a:rPr>
                          <m:t>𝑖</m:t>
                        </m:r>
                      </m:e>
                    </m:d>
                    <m:d>
                      <m:dPr>
                        <m:begChr m:val="["/>
                        <m:endChr m:val="]"/>
                        <m:ctrlPr>
                          <a:rPr lang="en-US" sz="2200" b="0" i="1" dirty="0">
                            <a:solidFill>
                              <a:srgbClr val="424242"/>
                            </a:solidFill>
                            <a:latin typeface="Cambria Math" panose="02040503050406030204" pitchFamily="18" charset="0"/>
                          </a:rPr>
                        </m:ctrlPr>
                      </m:dPr>
                      <m:e>
                        <m:r>
                          <a:rPr lang="en-US" sz="2200" b="0" i="1" dirty="0">
                            <a:solidFill>
                              <a:srgbClr val="424242"/>
                            </a:solidFill>
                            <a:latin typeface="Cambria Math" panose="02040503050406030204" pitchFamily="18" charset="0"/>
                          </a:rPr>
                          <m:t>𝑗</m:t>
                        </m:r>
                        <m:r>
                          <a:rPr lang="en-US" sz="2200" b="0" dirty="0">
                            <a:solidFill>
                              <a:srgbClr val="424242"/>
                            </a:solidFill>
                            <a:latin typeface="Cambria Math" panose="02040503050406030204" pitchFamily="18" charset="0"/>
                          </a:rPr>
                          <m:t>−</m:t>
                        </m:r>
                        <m:sSub>
                          <m:sSubPr>
                            <m:ctrlPr>
                              <a:rPr lang="en-US" sz="2200" i="1" dirty="0">
                                <a:solidFill>
                                  <a:srgbClr val="424242"/>
                                </a:solidFill>
                                <a:latin typeface="Cambria Math" panose="02040503050406030204" pitchFamily="18" charset="0"/>
                              </a:rPr>
                            </m:ctrlPr>
                          </m:sSubPr>
                          <m:e>
                            <m:r>
                              <a:rPr lang="en-US" sz="2200" b="0" i="1" dirty="0">
                                <a:solidFill>
                                  <a:srgbClr val="424242"/>
                                </a:solidFill>
                                <a:latin typeface="Cambria Math" panose="02040503050406030204" pitchFamily="18" charset="0"/>
                              </a:rPr>
                              <m:t>𝑑</m:t>
                            </m:r>
                          </m:e>
                          <m:sub>
                            <m:r>
                              <a:rPr lang="en-US" sz="2200" b="0" i="1" dirty="0">
                                <a:solidFill>
                                  <a:srgbClr val="424242"/>
                                </a:solidFill>
                                <a:latin typeface="Cambria Math" panose="02040503050406030204" pitchFamily="18" charset="0"/>
                              </a:rPr>
                              <m:t>𝑖</m:t>
                            </m:r>
                          </m:sub>
                        </m:sSub>
                      </m:e>
                    </m:d>
                    <m:r>
                      <a:rPr lang="en-US" sz="2200" b="0" i="0" dirty="0" smtClean="0">
                        <a:solidFill>
                          <a:srgbClr val="424242"/>
                        </a:solidFill>
                        <a:latin typeface="Cambria Math" panose="02040503050406030204" pitchFamily="18" charset="0"/>
                      </a:rPr>
                      <m:t>)</m:t>
                    </m:r>
                  </m:oMath>
                </a14:m>
                <a:endParaRPr lang="en-US" sz="2200" dirty="0">
                  <a:solidFill>
                    <a:srgbClr val="424242"/>
                  </a:solidFill>
                </a:endParaRPr>
              </a:p>
            </p:txBody>
          </p:sp>
        </mc:Choice>
        <mc:Fallback xmlns="">
          <p:sp>
            <p:nvSpPr>
              <p:cNvPr id="58" name="Rectangle 57"/>
              <p:cNvSpPr>
                <a:spLocks noRot="1" noChangeAspect="1" noMove="1" noResize="1" noEditPoints="1" noAdjustHandles="1" noChangeArrowheads="1" noChangeShapeType="1" noTextEdit="1"/>
              </p:cNvSpPr>
              <p:nvPr/>
            </p:nvSpPr>
            <p:spPr>
              <a:xfrm>
                <a:off x="1785144" y="1447674"/>
                <a:ext cx="7653528" cy="1765788"/>
              </a:xfrm>
              <a:prstGeom prst="rect">
                <a:avLst/>
              </a:prstGeom>
              <a:blipFill>
                <a:blip r:embed="rId3"/>
                <a:stretch>
                  <a:fillRect l="-955" b="-4110"/>
                </a:stretch>
              </a:blipFill>
              <a:ln>
                <a:solidFill>
                  <a:srgbClr val="AD145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9" name="Content Placeholder 3"/>
              <p:cNvGraphicFramePr>
                <a:graphicFrameLocks/>
              </p:cNvGraphicFramePr>
              <p:nvPr>
                <p:extLst>
                  <p:ext uri="{D42A27DB-BD31-4B8C-83A1-F6EECF244321}">
                    <p14:modId xmlns:p14="http://schemas.microsoft.com/office/powerpoint/2010/main" val="3849619502"/>
                  </p:ext>
                </p:extLst>
              </p:nvPr>
            </p:nvGraphicFramePr>
            <p:xfrm>
              <a:off x="1784489" y="3855723"/>
              <a:ext cx="7654839" cy="2133600"/>
            </p:xfrm>
            <a:graphic>
              <a:graphicData uri="http://schemas.openxmlformats.org/drawingml/2006/table">
                <a:tbl>
                  <a:tblPr firstRow="1" bandRow="1">
                    <a:tableStyleId>{5C22544A-7EE6-4342-B048-85BDC9FD1C3A}</a:tableStyleId>
                  </a:tblPr>
                  <a:tblGrid>
                    <a:gridCol w="1201785">
                      <a:extLst>
                        <a:ext uri="{9D8B030D-6E8A-4147-A177-3AD203B41FA5}">
                          <a16:colId xmlns:a16="http://schemas.microsoft.com/office/drawing/2014/main" xmlns="" val="1881567836"/>
                        </a:ext>
                      </a:extLst>
                    </a:gridCol>
                    <a:gridCol w="717006">
                      <a:extLst>
                        <a:ext uri="{9D8B030D-6E8A-4147-A177-3AD203B41FA5}">
                          <a16:colId xmlns:a16="http://schemas.microsoft.com/office/drawing/2014/main" xmlns="" val="728414176"/>
                        </a:ext>
                      </a:extLst>
                    </a:gridCol>
                    <a:gridCol w="717006">
                      <a:extLst>
                        <a:ext uri="{9D8B030D-6E8A-4147-A177-3AD203B41FA5}">
                          <a16:colId xmlns:a16="http://schemas.microsoft.com/office/drawing/2014/main" xmlns="" val="1893645811"/>
                        </a:ext>
                      </a:extLst>
                    </a:gridCol>
                    <a:gridCol w="717006">
                      <a:extLst>
                        <a:ext uri="{9D8B030D-6E8A-4147-A177-3AD203B41FA5}">
                          <a16:colId xmlns:a16="http://schemas.microsoft.com/office/drawing/2014/main" xmlns="" val="329207486"/>
                        </a:ext>
                      </a:extLst>
                    </a:gridCol>
                    <a:gridCol w="717006">
                      <a:extLst>
                        <a:ext uri="{9D8B030D-6E8A-4147-A177-3AD203B41FA5}">
                          <a16:colId xmlns:a16="http://schemas.microsoft.com/office/drawing/2014/main" xmlns="" val="47506232"/>
                        </a:ext>
                      </a:extLst>
                    </a:gridCol>
                    <a:gridCol w="717006">
                      <a:extLst>
                        <a:ext uri="{9D8B030D-6E8A-4147-A177-3AD203B41FA5}">
                          <a16:colId xmlns:a16="http://schemas.microsoft.com/office/drawing/2014/main" xmlns="" val="1649283705"/>
                        </a:ext>
                      </a:extLst>
                    </a:gridCol>
                    <a:gridCol w="717006">
                      <a:extLst>
                        <a:ext uri="{9D8B030D-6E8A-4147-A177-3AD203B41FA5}">
                          <a16:colId xmlns:a16="http://schemas.microsoft.com/office/drawing/2014/main" xmlns="" val="718640958"/>
                        </a:ext>
                      </a:extLst>
                    </a:gridCol>
                    <a:gridCol w="717006">
                      <a:extLst>
                        <a:ext uri="{9D8B030D-6E8A-4147-A177-3AD203B41FA5}">
                          <a16:colId xmlns:a16="http://schemas.microsoft.com/office/drawing/2014/main" xmlns="" val="205601540"/>
                        </a:ext>
                      </a:extLst>
                    </a:gridCol>
                    <a:gridCol w="717006">
                      <a:extLst>
                        <a:ext uri="{9D8B030D-6E8A-4147-A177-3AD203B41FA5}">
                          <a16:colId xmlns:a16="http://schemas.microsoft.com/office/drawing/2014/main" xmlns="" val="3562826060"/>
                        </a:ext>
                      </a:extLst>
                    </a:gridCol>
                    <a:gridCol w="717006">
                      <a:extLst>
                        <a:ext uri="{9D8B030D-6E8A-4147-A177-3AD203B41FA5}">
                          <a16:colId xmlns:a16="http://schemas.microsoft.com/office/drawing/2014/main" xmlns="" val="2419456868"/>
                        </a:ext>
                      </a:extLst>
                    </a:gridCol>
                  </a:tblGrid>
                  <a:tr h="548640">
                    <a:tc>
                      <a:txBody>
                        <a:bodyPr/>
                        <a:lstStyle/>
                        <a:p>
                          <a:pPr algn="ctr"/>
                          <a:endParaRPr lang="en-US" sz="2400" b="1" dirty="0">
                            <a:solidFill>
                              <a:srgbClr val="C0000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6</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7</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8</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3473635220"/>
                      </a:ext>
                    </a:extLst>
                  </a:tr>
                  <a:tr h="548640">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solidFill>
                                          <a:srgbClr val="AD1457"/>
                                        </a:solidFill>
                                        <a:latin typeface="Cambria Math" panose="02040503050406030204" pitchFamily="18" charset="0"/>
                                      </a:rPr>
                                    </m:ctrlPr>
                                  </m:sSubPr>
                                  <m:e>
                                    <m:r>
                                      <a:rPr lang="en-US" sz="2400" b="1" i="1" dirty="0" smtClean="0">
                                        <a:solidFill>
                                          <a:srgbClr val="AD1457"/>
                                        </a:solidFill>
                                        <a:latin typeface="Cambria Math" panose="02040503050406030204" pitchFamily="18" charset="0"/>
                                      </a:rPr>
                                      <m:t>𝒅</m:t>
                                    </m:r>
                                  </m:e>
                                  <m:sub>
                                    <m:r>
                                      <a:rPr lang="en-US" sz="2400" b="1" i="1" dirty="0" smtClean="0">
                                        <a:solidFill>
                                          <a:srgbClr val="AD1457"/>
                                        </a:solidFill>
                                        <a:latin typeface="Cambria Math" panose="02040503050406030204" pitchFamily="18" charset="0"/>
                                      </a:rPr>
                                      <m:t>𝟏</m:t>
                                    </m:r>
                                  </m:sub>
                                </m:sSub>
                                <m:r>
                                  <a:rPr lang="en-US" sz="2400" b="1" i="1" dirty="0" smtClean="0">
                                    <a:solidFill>
                                      <a:srgbClr val="AD1457"/>
                                    </a:solidFill>
                                    <a:latin typeface="Cambria Math" panose="02040503050406030204" pitchFamily="18" charset="0"/>
                                  </a:rPr>
                                  <m:t>=</m:t>
                                </m:r>
                                <m:r>
                                  <a:rPr lang="en-US" sz="2400" b="1" i="1" dirty="0" smtClean="0">
                                    <a:solidFill>
                                      <a:srgbClr val="AD1457"/>
                                    </a:solidFill>
                                    <a:latin typeface="Cambria Math" panose="02040503050406030204" pitchFamily="18" charset="0"/>
                                  </a:rPr>
                                  <m:t>𝟏</m:t>
                                </m:r>
                              </m:oMath>
                            </m:oMathPara>
                          </a14:m>
                          <a:endParaRPr lang="en-US" sz="2400" b="1" dirty="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6</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7</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8</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124186556"/>
                      </a:ext>
                    </a:extLst>
                  </a:tr>
                  <a:tr h="548640">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solidFill>
                                          <a:srgbClr val="AD1457"/>
                                        </a:solidFill>
                                        <a:latin typeface="Cambria Math" panose="02040503050406030204" pitchFamily="18" charset="0"/>
                                      </a:rPr>
                                    </m:ctrlPr>
                                  </m:sSubPr>
                                  <m:e>
                                    <m:r>
                                      <a:rPr lang="en-US" sz="2400" b="1" i="1" dirty="0" smtClean="0">
                                        <a:solidFill>
                                          <a:srgbClr val="AD1457"/>
                                        </a:solidFill>
                                        <a:latin typeface="Cambria Math" panose="02040503050406030204" pitchFamily="18" charset="0"/>
                                      </a:rPr>
                                      <m:t>𝒅</m:t>
                                    </m:r>
                                  </m:e>
                                  <m:sub>
                                    <m:r>
                                      <a:rPr lang="en-US" sz="2400" b="1" i="1" dirty="0" smtClean="0">
                                        <a:solidFill>
                                          <a:srgbClr val="AD1457"/>
                                        </a:solidFill>
                                        <a:latin typeface="Cambria Math" panose="02040503050406030204" pitchFamily="18" charset="0"/>
                                      </a:rPr>
                                      <m:t>𝟐</m:t>
                                    </m:r>
                                  </m:sub>
                                </m:sSub>
                                <m:r>
                                  <a:rPr lang="en-US" sz="2400" b="1" i="1" dirty="0" smtClean="0">
                                    <a:solidFill>
                                      <a:srgbClr val="AD1457"/>
                                    </a:solidFill>
                                    <a:latin typeface="Cambria Math" panose="02040503050406030204" pitchFamily="18" charset="0"/>
                                  </a:rPr>
                                  <m:t>=</m:t>
                                </m:r>
                                <m:r>
                                  <a:rPr lang="en-US" sz="2400" b="1" i="1" dirty="0" smtClean="0">
                                    <a:solidFill>
                                      <a:srgbClr val="AD1457"/>
                                    </a:solidFill>
                                    <a:latin typeface="Cambria Math" panose="02040503050406030204" pitchFamily="18" charset="0"/>
                                  </a:rPr>
                                  <m:t>𝟒</m:t>
                                </m:r>
                              </m:oMath>
                            </m:oMathPara>
                          </a14:m>
                          <a:endParaRPr lang="en-US" sz="2400" b="1" dirty="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3251394972"/>
                      </a:ext>
                    </a:extLst>
                  </a:tr>
                  <a:tr h="487680">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solidFill>
                                          <a:srgbClr val="AD1457"/>
                                        </a:solidFill>
                                        <a:latin typeface="Cambria Math" panose="02040503050406030204" pitchFamily="18" charset="0"/>
                                      </a:rPr>
                                    </m:ctrlPr>
                                  </m:sSubPr>
                                  <m:e>
                                    <m:r>
                                      <a:rPr lang="en-US" sz="2400" b="1" i="1" dirty="0" smtClean="0">
                                        <a:solidFill>
                                          <a:srgbClr val="AD1457"/>
                                        </a:solidFill>
                                        <a:latin typeface="Cambria Math" panose="02040503050406030204" pitchFamily="18" charset="0"/>
                                      </a:rPr>
                                      <m:t>𝒅</m:t>
                                    </m:r>
                                  </m:e>
                                  <m:sub>
                                    <m:r>
                                      <a:rPr lang="en-US" sz="2400" b="1" i="1" dirty="0" smtClean="0">
                                        <a:solidFill>
                                          <a:srgbClr val="AD1457"/>
                                        </a:solidFill>
                                        <a:latin typeface="Cambria Math" panose="02040503050406030204" pitchFamily="18" charset="0"/>
                                      </a:rPr>
                                      <m:t>𝟑</m:t>
                                    </m:r>
                                  </m:sub>
                                </m:sSub>
                                <m:r>
                                  <a:rPr lang="en-US" sz="2400" b="1" i="1" dirty="0" smtClean="0">
                                    <a:solidFill>
                                      <a:srgbClr val="AD1457"/>
                                    </a:solidFill>
                                    <a:latin typeface="Cambria Math" panose="02040503050406030204" pitchFamily="18" charset="0"/>
                                  </a:rPr>
                                  <m:t>=</m:t>
                                </m:r>
                                <m:r>
                                  <a:rPr lang="en-US" sz="2400" b="1" i="1" dirty="0" smtClean="0">
                                    <a:solidFill>
                                      <a:srgbClr val="AD1457"/>
                                    </a:solidFill>
                                    <a:latin typeface="Cambria Math" panose="02040503050406030204" pitchFamily="18" charset="0"/>
                                  </a:rPr>
                                  <m:t>𝟔</m:t>
                                </m:r>
                              </m:oMath>
                            </m:oMathPara>
                          </a14:m>
                          <a:endParaRPr lang="en-US" sz="2400" b="1" dirty="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4206523799"/>
                      </a:ext>
                    </a:extLst>
                  </a:tr>
                </a:tbl>
              </a:graphicData>
            </a:graphic>
          </p:graphicFrame>
        </mc:Choice>
        <mc:Fallback xmlns="">
          <p:graphicFrame>
            <p:nvGraphicFramePr>
              <p:cNvPr id="59" name="Content Placeholder 3"/>
              <p:cNvGraphicFramePr>
                <a:graphicFrameLocks/>
              </p:cNvGraphicFramePr>
              <p:nvPr>
                <p:extLst>
                  <p:ext uri="{D42A27DB-BD31-4B8C-83A1-F6EECF244321}">
                    <p14:modId xmlns:p14="http://schemas.microsoft.com/office/powerpoint/2010/main" val="3849619502"/>
                  </p:ext>
                </p:extLst>
              </p:nvPr>
            </p:nvGraphicFramePr>
            <p:xfrm>
              <a:off x="1784489" y="3855723"/>
              <a:ext cx="7654839" cy="2133600"/>
            </p:xfrm>
            <a:graphic>
              <a:graphicData uri="http://schemas.openxmlformats.org/drawingml/2006/table">
                <a:tbl>
                  <a:tblPr firstRow="1" bandRow="1">
                    <a:tableStyleId>{5C22544A-7EE6-4342-B048-85BDC9FD1C3A}</a:tableStyleId>
                  </a:tblPr>
                  <a:tblGrid>
                    <a:gridCol w="1201785">
                      <a:extLst>
                        <a:ext uri="{9D8B030D-6E8A-4147-A177-3AD203B41FA5}">
                          <a16:colId xmlns:a16="http://schemas.microsoft.com/office/drawing/2014/main" val="1881567836"/>
                        </a:ext>
                      </a:extLst>
                    </a:gridCol>
                    <a:gridCol w="717006">
                      <a:extLst>
                        <a:ext uri="{9D8B030D-6E8A-4147-A177-3AD203B41FA5}">
                          <a16:colId xmlns:a16="http://schemas.microsoft.com/office/drawing/2014/main" val="728414176"/>
                        </a:ext>
                      </a:extLst>
                    </a:gridCol>
                    <a:gridCol w="717006">
                      <a:extLst>
                        <a:ext uri="{9D8B030D-6E8A-4147-A177-3AD203B41FA5}">
                          <a16:colId xmlns:a16="http://schemas.microsoft.com/office/drawing/2014/main" val="1893645811"/>
                        </a:ext>
                      </a:extLst>
                    </a:gridCol>
                    <a:gridCol w="717006">
                      <a:extLst>
                        <a:ext uri="{9D8B030D-6E8A-4147-A177-3AD203B41FA5}">
                          <a16:colId xmlns:a16="http://schemas.microsoft.com/office/drawing/2014/main" val="329207486"/>
                        </a:ext>
                      </a:extLst>
                    </a:gridCol>
                    <a:gridCol w="717006">
                      <a:extLst>
                        <a:ext uri="{9D8B030D-6E8A-4147-A177-3AD203B41FA5}">
                          <a16:colId xmlns:a16="http://schemas.microsoft.com/office/drawing/2014/main" val="47506232"/>
                        </a:ext>
                      </a:extLst>
                    </a:gridCol>
                    <a:gridCol w="717006">
                      <a:extLst>
                        <a:ext uri="{9D8B030D-6E8A-4147-A177-3AD203B41FA5}">
                          <a16:colId xmlns:a16="http://schemas.microsoft.com/office/drawing/2014/main" val="1649283705"/>
                        </a:ext>
                      </a:extLst>
                    </a:gridCol>
                    <a:gridCol w="717006">
                      <a:extLst>
                        <a:ext uri="{9D8B030D-6E8A-4147-A177-3AD203B41FA5}">
                          <a16:colId xmlns:a16="http://schemas.microsoft.com/office/drawing/2014/main" val="718640958"/>
                        </a:ext>
                      </a:extLst>
                    </a:gridCol>
                    <a:gridCol w="717006">
                      <a:extLst>
                        <a:ext uri="{9D8B030D-6E8A-4147-A177-3AD203B41FA5}">
                          <a16:colId xmlns:a16="http://schemas.microsoft.com/office/drawing/2014/main" val="205601540"/>
                        </a:ext>
                      </a:extLst>
                    </a:gridCol>
                    <a:gridCol w="717006">
                      <a:extLst>
                        <a:ext uri="{9D8B030D-6E8A-4147-A177-3AD203B41FA5}">
                          <a16:colId xmlns:a16="http://schemas.microsoft.com/office/drawing/2014/main" val="3562826060"/>
                        </a:ext>
                      </a:extLst>
                    </a:gridCol>
                    <a:gridCol w="717006">
                      <a:extLst>
                        <a:ext uri="{9D8B030D-6E8A-4147-A177-3AD203B41FA5}">
                          <a16:colId xmlns:a16="http://schemas.microsoft.com/office/drawing/2014/main" val="2419456868"/>
                        </a:ext>
                      </a:extLst>
                    </a:gridCol>
                  </a:tblGrid>
                  <a:tr h="548640">
                    <a:tc>
                      <a:txBody>
                        <a:bodyPr/>
                        <a:lstStyle/>
                        <a:p>
                          <a:pPr algn="ctr"/>
                          <a:endParaRPr lang="en-US" sz="2400" b="1" dirty="0">
                            <a:solidFill>
                              <a:srgbClr val="C0000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0</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1</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2</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3</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4</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5</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6</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7</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8</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73635220"/>
                      </a:ext>
                    </a:extLst>
                  </a:tr>
                  <a:tr h="54864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4"/>
                          <a:stretch>
                            <a:fillRect l="-508" t="-100000" r="-539086" b="-209890"/>
                          </a:stretch>
                        </a:blipFill>
                      </a:tcPr>
                    </a:tc>
                    <a:tc>
                      <a:txBody>
                        <a:bodyPr/>
                        <a:lstStyle/>
                        <a:p>
                          <a:pPr algn="ctr"/>
                          <a:r>
                            <a:rPr lang="en-US" sz="2400" b="1" dirty="0" smtClean="0"/>
                            <a:t>0</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1</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2</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3</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4</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5</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6</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7</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8</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4186556"/>
                      </a:ext>
                    </a:extLst>
                  </a:tr>
                  <a:tr h="54864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4"/>
                          <a:stretch>
                            <a:fillRect l="-508" t="-202222" r="-539086" b="-112222"/>
                          </a:stretch>
                        </a:blipFill>
                      </a:tcPr>
                    </a:tc>
                    <a:tc>
                      <a:txBody>
                        <a:bodyPr/>
                        <a:lstStyle/>
                        <a:p>
                          <a:pPr algn="ctr"/>
                          <a:r>
                            <a:rPr lang="en-US" sz="2400" b="1" dirty="0" smtClean="0"/>
                            <a:t>0</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1</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2</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3</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51394972"/>
                      </a:ext>
                    </a:extLst>
                  </a:tr>
                  <a:tr h="48768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4"/>
                          <a:stretch>
                            <a:fillRect l="-508" t="-340000" r="-539086" b="-26250"/>
                          </a:stretch>
                        </a:blipFill>
                      </a:tcPr>
                    </a:tc>
                    <a:tc>
                      <a:txBody>
                        <a:bodyPr/>
                        <a:lstStyle/>
                        <a:p>
                          <a:pPr algn="ctr"/>
                          <a:r>
                            <a:rPr lang="en-US" sz="2400" b="1" dirty="0" smtClean="0"/>
                            <a:t>0</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6523799"/>
                      </a:ext>
                    </a:extLst>
                  </a:tr>
                </a:tbl>
              </a:graphicData>
            </a:graphic>
          </p:graphicFrame>
        </mc:Fallback>
      </mc:AlternateContent>
      <mc:AlternateContent xmlns:mc="http://schemas.openxmlformats.org/markup-compatibility/2006" xmlns:a14="http://schemas.microsoft.com/office/drawing/2010/main">
        <mc:Choice Requires="a14">
          <p:sp>
            <p:nvSpPr>
              <p:cNvPr id="60" name="TextBox 59"/>
              <p:cNvSpPr txBox="1"/>
              <p:nvPr/>
            </p:nvSpPr>
            <p:spPr>
              <a:xfrm>
                <a:off x="950258" y="4491780"/>
                <a:ext cx="82411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solidFill>
                            <a:schemeClr val="tx1"/>
                          </a:solidFill>
                          <a:latin typeface="Cambria Math" panose="02040503050406030204" pitchFamily="18" charset="0"/>
                        </a:rPr>
                        <m:t>𝒊</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𝟏</m:t>
                      </m:r>
                    </m:oMath>
                  </m:oMathPara>
                </a14:m>
                <a:endParaRPr lang="en-US" sz="2000" b="1" dirty="0">
                  <a:solidFill>
                    <a:schemeClr val="tx1"/>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950258" y="4491780"/>
                <a:ext cx="82411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950258" y="5028517"/>
                <a:ext cx="82411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solidFill>
                            <a:schemeClr val="tx1"/>
                          </a:solidFill>
                          <a:latin typeface="Cambria Math" panose="02040503050406030204" pitchFamily="18" charset="0"/>
                        </a:rPr>
                        <m:t>𝒊</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𝟐</m:t>
                      </m:r>
                    </m:oMath>
                  </m:oMathPara>
                </a14:m>
                <a:endParaRPr lang="en-US" sz="2000" b="1" dirty="0">
                  <a:solidFill>
                    <a:schemeClr val="tx1"/>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950258" y="5028517"/>
                <a:ext cx="824117"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950258" y="5532123"/>
                <a:ext cx="82411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solidFill>
                            <a:schemeClr val="tx1"/>
                          </a:solidFill>
                          <a:latin typeface="Cambria Math" panose="02040503050406030204" pitchFamily="18" charset="0"/>
                        </a:rPr>
                        <m:t>𝒊</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𝟑</m:t>
                      </m:r>
                    </m:oMath>
                  </m:oMathPara>
                </a14:m>
                <a:endParaRPr lang="en-US" sz="2000" b="1" dirty="0">
                  <a:solidFill>
                    <a:schemeClr val="tx1"/>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950258" y="5532123"/>
                <a:ext cx="824117"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358386" y="3337847"/>
                <a:ext cx="3048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rPr>
                        <m:t>𝑗</m:t>
                      </m:r>
                    </m:oMath>
                  </m:oMathPara>
                </a14:m>
                <a:endParaRPr lang="en-US" sz="2400" dirty="0">
                  <a:solidFill>
                    <a:schemeClr val="tx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4358386" y="3337847"/>
                <a:ext cx="304800" cy="461665"/>
              </a:xfrm>
              <a:prstGeom prst="rect">
                <a:avLst/>
              </a:prstGeom>
              <a:blipFill>
                <a:blip r:embed="rId8"/>
                <a:stretch>
                  <a:fillRect l="-16000" r="-12000" b="-18667"/>
                </a:stretch>
              </a:blipFill>
            </p:spPr>
            <p:txBody>
              <a:bodyPr/>
              <a:lstStyle/>
              <a:p>
                <a:r>
                  <a:rPr lang="en-US">
                    <a:noFill/>
                  </a:rPr>
                  <a:t> </a:t>
                </a:r>
              </a:p>
            </p:txBody>
          </p:sp>
        </mc:Fallback>
      </mc:AlternateContent>
      <p:cxnSp>
        <p:nvCxnSpPr>
          <p:cNvPr id="64" name="Straight Arrow Connector 63"/>
          <p:cNvCxnSpPr/>
          <p:nvPr/>
        </p:nvCxnSpPr>
        <p:spPr>
          <a:xfrm>
            <a:off x="4626988" y="3637607"/>
            <a:ext cx="8704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435139" y="3406775"/>
            <a:ext cx="1188720" cy="457200"/>
          </a:xfrm>
          <a:prstGeom prst="rect">
            <a:avLst/>
          </a:prstGeom>
          <a:noFill/>
        </p:spPr>
        <p:txBody>
          <a:bodyPr wrap="square" rtlCol="0">
            <a:spAutoFit/>
          </a:bodyPr>
          <a:lstStyle/>
          <a:p>
            <a:pPr algn="ctr"/>
            <a:r>
              <a:rPr lang="en-US" sz="2400" dirty="0"/>
              <a:t>Amount </a:t>
            </a:r>
          </a:p>
        </p:txBody>
      </p:sp>
      <p:cxnSp>
        <p:nvCxnSpPr>
          <p:cNvPr id="109" name="Straight Connector 108"/>
          <p:cNvCxnSpPr/>
          <p:nvPr/>
        </p:nvCxnSpPr>
        <p:spPr>
          <a:xfrm>
            <a:off x="1786853" y="4936171"/>
            <a:ext cx="763524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791959" y="5504827"/>
            <a:ext cx="7635240" cy="0"/>
          </a:xfrm>
          <a:prstGeom prst="line">
            <a:avLst/>
          </a:prstGeom>
          <a:ln w="38100">
            <a:solidFill>
              <a:srgbClr val="0066FF"/>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907338" y="4464484"/>
            <a:ext cx="914403" cy="400110"/>
          </a:xfrm>
          <a:prstGeom prst="rect">
            <a:avLst/>
          </a:prstGeom>
          <a:solidFill>
            <a:schemeClr val="bg1"/>
          </a:solidFill>
        </p:spPr>
        <p:txBody>
          <a:bodyPr wrap="square" rtlCol="0">
            <a:spAutoFit/>
          </a:bodyPr>
          <a:lstStyle/>
          <a:p>
            <a:endParaRPr lang="en-US" dirty="0"/>
          </a:p>
        </p:txBody>
      </p:sp>
      <p:sp>
        <p:nvSpPr>
          <p:cNvPr id="111" name="TextBox 110"/>
          <p:cNvSpPr txBox="1"/>
          <p:nvPr/>
        </p:nvSpPr>
        <p:spPr>
          <a:xfrm>
            <a:off x="1928949" y="5006909"/>
            <a:ext cx="914403" cy="400110"/>
          </a:xfrm>
          <a:prstGeom prst="rect">
            <a:avLst/>
          </a:prstGeom>
          <a:solidFill>
            <a:schemeClr val="bg1"/>
          </a:solidFill>
        </p:spPr>
        <p:txBody>
          <a:bodyPr wrap="square" rtlCol="0">
            <a:spAutoFit/>
          </a:bodyPr>
          <a:lstStyle/>
          <a:p>
            <a:endParaRPr lang="en-US" dirty="0"/>
          </a:p>
        </p:txBody>
      </p:sp>
      <p:sp>
        <p:nvSpPr>
          <p:cNvPr id="112" name="TextBox 111"/>
          <p:cNvSpPr txBox="1"/>
          <p:nvPr/>
        </p:nvSpPr>
        <p:spPr>
          <a:xfrm>
            <a:off x="1928949" y="5548269"/>
            <a:ext cx="914403" cy="400110"/>
          </a:xfrm>
          <a:prstGeom prst="rect">
            <a:avLst/>
          </a:prstGeom>
          <a:solidFill>
            <a:schemeClr val="bg1"/>
          </a:solidFill>
        </p:spPr>
        <p:txBody>
          <a:bodyPr wrap="square" rtlCol="0">
            <a:spAutoFit/>
          </a:bodyPr>
          <a:lstStyle/>
          <a:p>
            <a:endParaRPr lang="en-US" dirty="0"/>
          </a:p>
        </p:txBody>
      </p:sp>
      <p:sp>
        <p:nvSpPr>
          <p:cNvPr id="113" name="TextBox 112"/>
          <p:cNvSpPr txBox="1"/>
          <p:nvPr/>
        </p:nvSpPr>
        <p:spPr>
          <a:xfrm>
            <a:off x="1864789" y="1975436"/>
            <a:ext cx="7498080" cy="11887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spcBef>
                <a:spcPts val="600"/>
              </a:spcBef>
              <a:defRPr sz="2200">
                <a:solidFill>
                  <a:srgbClr val="AD1457"/>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p>
        </p:txBody>
      </p:sp>
      <p:sp>
        <p:nvSpPr>
          <p:cNvPr id="4" name="Rounded Rectangle 3"/>
          <p:cNvSpPr/>
          <p:nvPr/>
        </p:nvSpPr>
        <p:spPr>
          <a:xfrm>
            <a:off x="2380129" y="847165"/>
            <a:ext cx="2944906" cy="430306"/>
          </a:xfrm>
          <a:prstGeom prst="roundRect">
            <a:avLst/>
          </a:prstGeom>
          <a:noFill/>
          <a:ln w="28575">
            <a:solidFill>
              <a:srgbClr val="F19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611035" y="847165"/>
            <a:ext cx="766483" cy="403411"/>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p:cNvSpPr txBox="1"/>
          <p:nvPr/>
        </p:nvSpPr>
        <p:spPr>
          <a:xfrm>
            <a:off x="3124397" y="3967082"/>
            <a:ext cx="408296" cy="369332"/>
          </a:xfrm>
          <a:prstGeom prst="rect">
            <a:avLst/>
          </a:prstGeom>
          <a:solidFill>
            <a:schemeClr val="bg1"/>
          </a:solidFill>
        </p:spPr>
        <p:txBody>
          <a:bodyPr wrap="square" rtlCol="0">
            <a:spAutoFit/>
          </a:bodyPr>
          <a:lstStyle/>
          <a:p>
            <a:endParaRPr lang="en-US" dirty="0"/>
          </a:p>
        </p:txBody>
      </p:sp>
      <p:sp>
        <p:nvSpPr>
          <p:cNvPr id="115" name="TextBox 114"/>
          <p:cNvSpPr txBox="1"/>
          <p:nvPr/>
        </p:nvSpPr>
        <p:spPr>
          <a:xfrm>
            <a:off x="3867664" y="3953434"/>
            <a:ext cx="408296" cy="369332"/>
          </a:xfrm>
          <a:prstGeom prst="rect">
            <a:avLst/>
          </a:prstGeom>
          <a:solidFill>
            <a:schemeClr val="bg1"/>
          </a:solidFill>
        </p:spPr>
        <p:txBody>
          <a:bodyPr wrap="square" rtlCol="0">
            <a:spAutoFit/>
          </a:bodyPr>
          <a:lstStyle/>
          <a:p>
            <a:endParaRPr lang="en-US" dirty="0"/>
          </a:p>
        </p:txBody>
      </p:sp>
      <p:sp>
        <p:nvSpPr>
          <p:cNvPr id="116" name="TextBox 115"/>
          <p:cNvSpPr txBox="1"/>
          <p:nvPr/>
        </p:nvSpPr>
        <p:spPr>
          <a:xfrm>
            <a:off x="4600683" y="3939987"/>
            <a:ext cx="408296" cy="369332"/>
          </a:xfrm>
          <a:prstGeom prst="rect">
            <a:avLst/>
          </a:prstGeom>
          <a:solidFill>
            <a:schemeClr val="bg1"/>
          </a:solidFill>
        </p:spPr>
        <p:txBody>
          <a:bodyPr wrap="square" rtlCol="0">
            <a:spAutoFit/>
          </a:bodyPr>
          <a:lstStyle/>
          <a:p>
            <a:endParaRPr lang="en-US" dirty="0"/>
          </a:p>
        </p:txBody>
      </p:sp>
      <p:sp>
        <p:nvSpPr>
          <p:cNvPr id="117" name="TextBox 116"/>
          <p:cNvSpPr txBox="1"/>
          <p:nvPr/>
        </p:nvSpPr>
        <p:spPr>
          <a:xfrm>
            <a:off x="5306651" y="3933638"/>
            <a:ext cx="408296" cy="369332"/>
          </a:xfrm>
          <a:prstGeom prst="rect">
            <a:avLst/>
          </a:prstGeom>
          <a:solidFill>
            <a:schemeClr val="bg1"/>
          </a:solidFill>
        </p:spPr>
        <p:txBody>
          <a:bodyPr wrap="square" rtlCol="0">
            <a:spAutoFit/>
          </a:bodyPr>
          <a:lstStyle/>
          <a:p>
            <a:endParaRPr lang="en-US" dirty="0"/>
          </a:p>
        </p:txBody>
      </p:sp>
      <p:sp>
        <p:nvSpPr>
          <p:cNvPr id="118" name="TextBox 117"/>
          <p:cNvSpPr txBox="1"/>
          <p:nvPr/>
        </p:nvSpPr>
        <p:spPr>
          <a:xfrm>
            <a:off x="6037726" y="3955021"/>
            <a:ext cx="408296" cy="369332"/>
          </a:xfrm>
          <a:prstGeom prst="rect">
            <a:avLst/>
          </a:prstGeom>
          <a:solidFill>
            <a:schemeClr val="bg1"/>
          </a:solidFill>
        </p:spPr>
        <p:txBody>
          <a:bodyPr wrap="square" rtlCol="0">
            <a:spAutoFit/>
          </a:bodyPr>
          <a:lstStyle/>
          <a:p>
            <a:endParaRPr lang="en-US" dirty="0"/>
          </a:p>
        </p:txBody>
      </p:sp>
      <p:sp>
        <p:nvSpPr>
          <p:cNvPr id="119" name="TextBox 118"/>
          <p:cNvSpPr txBox="1"/>
          <p:nvPr/>
        </p:nvSpPr>
        <p:spPr>
          <a:xfrm>
            <a:off x="6719044" y="3955222"/>
            <a:ext cx="408296" cy="369332"/>
          </a:xfrm>
          <a:prstGeom prst="rect">
            <a:avLst/>
          </a:prstGeom>
          <a:solidFill>
            <a:schemeClr val="bg1"/>
          </a:solidFill>
        </p:spPr>
        <p:txBody>
          <a:bodyPr wrap="square" rtlCol="0">
            <a:spAutoFit/>
          </a:bodyPr>
          <a:lstStyle/>
          <a:p>
            <a:endParaRPr lang="en-US" dirty="0"/>
          </a:p>
        </p:txBody>
      </p:sp>
      <p:sp>
        <p:nvSpPr>
          <p:cNvPr id="120" name="TextBox 119"/>
          <p:cNvSpPr txBox="1"/>
          <p:nvPr/>
        </p:nvSpPr>
        <p:spPr>
          <a:xfrm>
            <a:off x="7453748" y="3968669"/>
            <a:ext cx="408296" cy="369332"/>
          </a:xfrm>
          <a:prstGeom prst="rect">
            <a:avLst/>
          </a:prstGeom>
          <a:solidFill>
            <a:schemeClr val="bg1"/>
          </a:solidFill>
        </p:spPr>
        <p:txBody>
          <a:bodyPr wrap="square" rtlCol="0">
            <a:spAutoFit/>
          </a:bodyPr>
          <a:lstStyle/>
          <a:p>
            <a:endParaRPr lang="en-US" dirty="0"/>
          </a:p>
        </p:txBody>
      </p:sp>
      <p:sp>
        <p:nvSpPr>
          <p:cNvPr id="121" name="TextBox 120"/>
          <p:cNvSpPr txBox="1"/>
          <p:nvPr/>
        </p:nvSpPr>
        <p:spPr>
          <a:xfrm>
            <a:off x="8189256" y="3943430"/>
            <a:ext cx="408296" cy="369332"/>
          </a:xfrm>
          <a:prstGeom prst="rect">
            <a:avLst/>
          </a:prstGeom>
          <a:solidFill>
            <a:schemeClr val="bg1"/>
          </a:solidFill>
        </p:spPr>
        <p:txBody>
          <a:bodyPr wrap="square" rtlCol="0">
            <a:spAutoFit/>
          </a:bodyPr>
          <a:lstStyle/>
          <a:p>
            <a:endParaRPr lang="en-US" dirty="0"/>
          </a:p>
        </p:txBody>
      </p:sp>
      <p:sp>
        <p:nvSpPr>
          <p:cNvPr id="122" name="TextBox 121"/>
          <p:cNvSpPr txBox="1"/>
          <p:nvPr/>
        </p:nvSpPr>
        <p:spPr>
          <a:xfrm>
            <a:off x="8886602" y="3955021"/>
            <a:ext cx="408296" cy="369332"/>
          </a:xfrm>
          <a:prstGeom prst="rect">
            <a:avLst/>
          </a:prstGeom>
          <a:solidFill>
            <a:schemeClr val="bg1"/>
          </a:solidFill>
        </p:spPr>
        <p:txBody>
          <a:bodyPr wrap="square" rtlCol="0">
            <a:spAutoFit/>
          </a:bodyPr>
          <a:lstStyle/>
          <a:p>
            <a:endParaRPr lang="en-US" dirty="0"/>
          </a:p>
        </p:txBody>
      </p:sp>
      <p:cxnSp>
        <p:nvCxnSpPr>
          <p:cNvPr id="123" name="Straight Connector 122"/>
          <p:cNvCxnSpPr/>
          <p:nvPr/>
        </p:nvCxnSpPr>
        <p:spPr>
          <a:xfrm>
            <a:off x="3455894" y="1913964"/>
            <a:ext cx="1268104" cy="0"/>
          </a:xfrm>
          <a:prstGeom prst="line">
            <a:avLst/>
          </a:prstGeom>
          <a:ln w="28575">
            <a:solidFill>
              <a:srgbClr val="AD1457"/>
            </a:solidFill>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3181597" y="4485995"/>
            <a:ext cx="408296" cy="369332"/>
          </a:xfrm>
          <a:prstGeom prst="rect">
            <a:avLst/>
          </a:prstGeom>
          <a:solidFill>
            <a:schemeClr val="bg1"/>
          </a:solidFill>
        </p:spPr>
        <p:txBody>
          <a:bodyPr wrap="square" rtlCol="0">
            <a:spAutoFit/>
          </a:bodyPr>
          <a:lstStyle/>
          <a:p>
            <a:endParaRPr lang="en-US" dirty="0"/>
          </a:p>
        </p:txBody>
      </p:sp>
      <p:sp>
        <p:nvSpPr>
          <p:cNvPr id="125" name="TextBox 124"/>
          <p:cNvSpPr txBox="1"/>
          <p:nvPr/>
        </p:nvSpPr>
        <p:spPr>
          <a:xfrm>
            <a:off x="3164738" y="5036581"/>
            <a:ext cx="408296" cy="369332"/>
          </a:xfrm>
          <a:prstGeom prst="rect">
            <a:avLst/>
          </a:prstGeom>
          <a:solidFill>
            <a:schemeClr val="bg1"/>
          </a:solidFill>
        </p:spPr>
        <p:txBody>
          <a:bodyPr wrap="square" rtlCol="0">
            <a:spAutoFit/>
          </a:bodyPr>
          <a:lstStyle/>
          <a:p>
            <a:endParaRPr lang="en-US" dirty="0"/>
          </a:p>
        </p:txBody>
      </p:sp>
      <p:sp>
        <p:nvSpPr>
          <p:cNvPr id="126" name="TextBox 125"/>
          <p:cNvSpPr txBox="1"/>
          <p:nvPr/>
        </p:nvSpPr>
        <p:spPr>
          <a:xfrm>
            <a:off x="3178185" y="5568941"/>
            <a:ext cx="408296" cy="369332"/>
          </a:xfrm>
          <a:prstGeom prst="rect">
            <a:avLst/>
          </a:prstGeom>
          <a:solidFill>
            <a:schemeClr val="bg1"/>
          </a:solidFill>
        </p:spPr>
        <p:txBody>
          <a:bodyPr wrap="square" rtlCol="0">
            <a:spAutoFit/>
          </a:bodyPr>
          <a:lstStyle/>
          <a:p>
            <a:endParaRPr lang="en-US" dirty="0"/>
          </a:p>
        </p:txBody>
      </p:sp>
      <p:sp>
        <p:nvSpPr>
          <p:cNvPr id="127" name="TextBox 126"/>
          <p:cNvSpPr txBox="1"/>
          <p:nvPr/>
        </p:nvSpPr>
        <p:spPr>
          <a:xfrm>
            <a:off x="3867401" y="4485996"/>
            <a:ext cx="408296" cy="369332"/>
          </a:xfrm>
          <a:prstGeom prst="rect">
            <a:avLst/>
          </a:prstGeom>
          <a:solidFill>
            <a:schemeClr val="bg1"/>
          </a:solidFill>
        </p:spPr>
        <p:txBody>
          <a:bodyPr wrap="square" rtlCol="0">
            <a:spAutoFit/>
          </a:bodyPr>
          <a:lstStyle/>
          <a:p>
            <a:endParaRPr lang="en-US" dirty="0"/>
          </a:p>
        </p:txBody>
      </p:sp>
      <p:sp>
        <p:nvSpPr>
          <p:cNvPr id="128" name="TextBox 127"/>
          <p:cNvSpPr txBox="1"/>
          <p:nvPr/>
        </p:nvSpPr>
        <p:spPr>
          <a:xfrm>
            <a:off x="4545106" y="4492233"/>
            <a:ext cx="408296" cy="369332"/>
          </a:xfrm>
          <a:prstGeom prst="rect">
            <a:avLst/>
          </a:prstGeom>
          <a:solidFill>
            <a:schemeClr val="bg1"/>
          </a:solidFill>
        </p:spPr>
        <p:txBody>
          <a:bodyPr wrap="square" rtlCol="0">
            <a:spAutoFit/>
          </a:bodyPr>
          <a:lstStyle/>
          <a:p>
            <a:endParaRPr lang="en-US" dirty="0"/>
          </a:p>
        </p:txBody>
      </p:sp>
      <p:sp>
        <p:nvSpPr>
          <p:cNvPr id="129" name="TextBox 128"/>
          <p:cNvSpPr txBox="1"/>
          <p:nvPr/>
        </p:nvSpPr>
        <p:spPr>
          <a:xfrm>
            <a:off x="5331913" y="4492233"/>
            <a:ext cx="408296" cy="369332"/>
          </a:xfrm>
          <a:prstGeom prst="rect">
            <a:avLst/>
          </a:prstGeom>
          <a:solidFill>
            <a:schemeClr val="bg1"/>
          </a:solidFill>
        </p:spPr>
        <p:txBody>
          <a:bodyPr wrap="square" rtlCol="0">
            <a:spAutoFit/>
          </a:bodyPr>
          <a:lstStyle/>
          <a:p>
            <a:endParaRPr lang="en-US" dirty="0"/>
          </a:p>
        </p:txBody>
      </p:sp>
      <p:sp>
        <p:nvSpPr>
          <p:cNvPr id="130" name="TextBox 129"/>
          <p:cNvSpPr txBox="1"/>
          <p:nvPr/>
        </p:nvSpPr>
        <p:spPr>
          <a:xfrm>
            <a:off x="6024434" y="4485884"/>
            <a:ext cx="408296" cy="369332"/>
          </a:xfrm>
          <a:prstGeom prst="rect">
            <a:avLst/>
          </a:prstGeom>
          <a:solidFill>
            <a:schemeClr val="bg1"/>
          </a:solidFill>
        </p:spPr>
        <p:txBody>
          <a:bodyPr wrap="square" rtlCol="0">
            <a:spAutoFit/>
          </a:bodyPr>
          <a:lstStyle/>
          <a:p>
            <a:endParaRPr lang="en-US" dirty="0"/>
          </a:p>
        </p:txBody>
      </p:sp>
      <p:sp>
        <p:nvSpPr>
          <p:cNvPr id="131" name="TextBox 130"/>
          <p:cNvSpPr txBox="1"/>
          <p:nvPr/>
        </p:nvSpPr>
        <p:spPr>
          <a:xfrm>
            <a:off x="6728615" y="4480373"/>
            <a:ext cx="408296" cy="369332"/>
          </a:xfrm>
          <a:prstGeom prst="rect">
            <a:avLst/>
          </a:prstGeom>
          <a:solidFill>
            <a:schemeClr val="bg1"/>
          </a:solidFill>
        </p:spPr>
        <p:txBody>
          <a:bodyPr wrap="square" rtlCol="0">
            <a:spAutoFit/>
          </a:bodyPr>
          <a:lstStyle/>
          <a:p>
            <a:endParaRPr lang="en-US" dirty="0"/>
          </a:p>
        </p:txBody>
      </p:sp>
      <p:sp>
        <p:nvSpPr>
          <p:cNvPr id="132" name="TextBox 131"/>
          <p:cNvSpPr txBox="1"/>
          <p:nvPr/>
        </p:nvSpPr>
        <p:spPr>
          <a:xfrm>
            <a:off x="7450274" y="4494021"/>
            <a:ext cx="408296" cy="369332"/>
          </a:xfrm>
          <a:prstGeom prst="rect">
            <a:avLst/>
          </a:prstGeom>
          <a:solidFill>
            <a:schemeClr val="bg1"/>
          </a:solidFill>
        </p:spPr>
        <p:txBody>
          <a:bodyPr wrap="square" rtlCol="0">
            <a:spAutoFit/>
          </a:bodyPr>
          <a:lstStyle/>
          <a:p>
            <a:endParaRPr lang="en-US" dirty="0"/>
          </a:p>
        </p:txBody>
      </p:sp>
      <p:sp>
        <p:nvSpPr>
          <p:cNvPr id="133" name="TextBox 132"/>
          <p:cNvSpPr txBox="1"/>
          <p:nvPr/>
        </p:nvSpPr>
        <p:spPr>
          <a:xfrm>
            <a:off x="8184978" y="4494021"/>
            <a:ext cx="408296" cy="369332"/>
          </a:xfrm>
          <a:prstGeom prst="rect">
            <a:avLst/>
          </a:prstGeom>
          <a:solidFill>
            <a:schemeClr val="bg1"/>
          </a:solidFill>
        </p:spPr>
        <p:txBody>
          <a:bodyPr wrap="square" rtlCol="0">
            <a:spAutoFit/>
          </a:bodyPr>
          <a:lstStyle/>
          <a:p>
            <a:endParaRPr lang="en-US" dirty="0"/>
          </a:p>
        </p:txBody>
      </p:sp>
      <p:sp>
        <p:nvSpPr>
          <p:cNvPr id="134" name="TextBox 133"/>
          <p:cNvSpPr txBox="1"/>
          <p:nvPr/>
        </p:nvSpPr>
        <p:spPr>
          <a:xfrm>
            <a:off x="8866698" y="4495676"/>
            <a:ext cx="408296" cy="369332"/>
          </a:xfrm>
          <a:prstGeom prst="rect">
            <a:avLst/>
          </a:prstGeom>
          <a:solidFill>
            <a:schemeClr val="bg1"/>
          </a:solidFill>
        </p:spPr>
        <p:txBody>
          <a:bodyPr wrap="square" rtlCol="0">
            <a:spAutoFit/>
          </a:bodyPr>
          <a:lstStyle/>
          <a:p>
            <a:endParaRPr lang="en-US" dirty="0"/>
          </a:p>
        </p:txBody>
      </p:sp>
      <p:sp>
        <p:nvSpPr>
          <p:cNvPr id="135" name="TextBox 134"/>
          <p:cNvSpPr txBox="1"/>
          <p:nvPr/>
        </p:nvSpPr>
        <p:spPr>
          <a:xfrm>
            <a:off x="3880910" y="5025431"/>
            <a:ext cx="408296" cy="369332"/>
          </a:xfrm>
          <a:prstGeom prst="rect">
            <a:avLst/>
          </a:prstGeom>
          <a:solidFill>
            <a:schemeClr val="bg1"/>
          </a:solidFill>
        </p:spPr>
        <p:txBody>
          <a:bodyPr wrap="square" rtlCol="0">
            <a:spAutoFit/>
          </a:bodyPr>
          <a:lstStyle/>
          <a:p>
            <a:endParaRPr lang="en-US" dirty="0"/>
          </a:p>
        </p:txBody>
      </p:sp>
      <p:sp>
        <p:nvSpPr>
          <p:cNvPr id="136" name="TextBox 135"/>
          <p:cNvSpPr txBox="1"/>
          <p:nvPr/>
        </p:nvSpPr>
        <p:spPr>
          <a:xfrm>
            <a:off x="4613929" y="5038878"/>
            <a:ext cx="408296" cy="369332"/>
          </a:xfrm>
          <a:prstGeom prst="rect">
            <a:avLst/>
          </a:prstGeom>
          <a:solidFill>
            <a:schemeClr val="bg1"/>
          </a:solidFill>
        </p:spPr>
        <p:txBody>
          <a:bodyPr wrap="square" rtlCol="0">
            <a:spAutoFit/>
          </a:bodyPr>
          <a:lstStyle/>
          <a:p>
            <a:endParaRPr lang="en-US" dirty="0"/>
          </a:p>
        </p:txBody>
      </p:sp>
      <p:sp>
        <p:nvSpPr>
          <p:cNvPr id="137" name="TextBox 136"/>
          <p:cNvSpPr txBox="1"/>
          <p:nvPr/>
        </p:nvSpPr>
        <p:spPr>
          <a:xfrm>
            <a:off x="5306450" y="5019082"/>
            <a:ext cx="408296" cy="369332"/>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67" name="Rounded Rectangle 66"/>
              <p:cNvSpPr/>
              <p:nvPr/>
            </p:nvSpPr>
            <p:spPr>
              <a:xfrm>
                <a:off x="2087880" y="6073697"/>
                <a:ext cx="7132320" cy="457200"/>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sz="2200" i="1" dirty="0" smtClean="0">
                          <a:solidFill>
                            <a:srgbClr val="C00000"/>
                          </a:solidFill>
                          <a:latin typeface="Cambria Math" panose="02040503050406030204" pitchFamily="18" charset="0"/>
                        </a:rPr>
                        <m:t>min</m:t>
                      </m:r>
                      <m:r>
                        <a:rPr lang="en-US" sz="2200" i="1" dirty="0" smtClean="0">
                          <a:solidFill>
                            <a:srgbClr val="C00000"/>
                          </a:solidFill>
                          <a:latin typeface="Cambria Math" panose="02040503050406030204" pitchFamily="18" charset="0"/>
                        </a:rPr>
                        <m:t>⁡(</m:t>
                      </m:r>
                      <m:r>
                        <a:rPr lang="en-US" sz="2200" i="1" dirty="0" smtClean="0">
                          <a:solidFill>
                            <a:srgbClr val="C00000"/>
                          </a:solidFill>
                          <a:latin typeface="Cambria Math" panose="02040503050406030204" pitchFamily="18" charset="0"/>
                        </a:rPr>
                        <m:t>𝑐</m:t>
                      </m:r>
                      <m:r>
                        <a:rPr lang="en-US" sz="2200" i="1" dirty="0" smtClean="0">
                          <a:solidFill>
                            <a:srgbClr val="C00000"/>
                          </a:solidFill>
                          <a:latin typeface="Cambria Math" panose="02040503050406030204" pitchFamily="18" charset="0"/>
                        </a:rPr>
                        <m:t>[1][4],1+</m:t>
                      </m:r>
                      <m:r>
                        <a:rPr lang="en-US" sz="2200" i="1" dirty="0" smtClean="0">
                          <a:solidFill>
                            <a:srgbClr val="C00000"/>
                          </a:solidFill>
                          <a:latin typeface="Cambria Math" panose="02040503050406030204" pitchFamily="18" charset="0"/>
                        </a:rPr>
                        <m:t>𝑐</m:t>
                      </m:r>
                      <m:r>
                        <a:rPr lang="en-US" sz="2200" i="1" dirty="0" smtClean="0">
                          <a:solidFill>
                            <a:srgbClr val="C00000"/>
                          </a:solidFill>
                          <a:latin typeface="Cambria Math" panose="02040503050406030204" pitchFamily="18" charset="0"/>
                        </a:rPr>
                        <m:t>[2][0])=</m:t>
                      </m:r>
                      <m:r>
                        <m:rPr>
                          <m:sty m:val="p"/>
                        </m:rPr>
                        <a:rPr lang="en-US" sz="2200" i="1" dirty="0" smtClean="0">
                          <a:solidFill>
                            <a:srgbClr val="C00000"/>
                          </a:solidFill>
                          <a:latin typeface="Cambria Math" panose="02040503050406030204" pitchFamily="18" charset="0"/>
                        </a:rPr>
                        <m:t>min</m:t>
                      </m:r>
                      <m:r>
                        <a:rPr lang="en-US" sz="2200" i="1" dirty="0" smtClean="0">
                          <a:solidFill>
                            <a:srgbClr val="C00000"/>
                          </a:solidFill>
                          <a:latin typeface="Cambria Math" panose="02040503050406030204" pitchFamily="18" charset="0"/>
                        </a:rPr>
                        <m:t>⁡(4,1+0)=</m:t>
                      </m:r>
                      <m:r>
                        <m:rPr>
                          <m:sty m:val="p"/>
                        </m:rPr>
                        <a:rPr lang="en-US" sz="2200" i="1" dirty="0" smtClean="0">
                          <a:solidFill>
                            <a:srgbClr val="C00000"/>
                          </a:solidFill>
                          <a:latin typeface="Cambria Math" panose="02040503050406030204" pitchFamily="18" charset="0"/>
                        </a:rPr>
                        <m:t>min</m:t>
                      </m:r>
                      <m:r>
                        <a:rPr lang="en-US" sz="2200" i="1" dirty="0" smtClean="0">
                          <a:solidFill>
                            <a:srgbClr val="C00000"/>
                          </a:solidFill>
                          <a:latin typeface="Cambria Math" panose="02040503050406030204" pitchFamily="18" charset="0"/>
                        </a:rPr>
                        <m:t>⁡(4,1)=1 </m:t>
                      </m:r>
                    </m:oMath>
                  </m:oMathPara>
                </a14:m>
                <a:endParaRPr lang="en-US" sz="2200" dirty="0">
                  <a:solidFill>
                    <a:srgbClr val="C00000"/>
                  </a:solidFill>
                </a:endParaRPr>
              </a:p>
            </p:txBody>
          </p:sp>
        </mc:Choice>
        <mc:Fallback xmlns="">
          <p:sp>
            <p:nvSpPr>
              <p:cNvPr id="67" name="Rounded Rectangle 66"/>
              <p:cNvSpPr>
                <a:spLocks noRot="1" noChangeAspect="1" noMove="1" noResize="1" noEditPoints="1" noAdjustHandles="1" noChangeArrowheads="1" noChangeShapeType="1" noTextEdit="1"/>
              </p:cNvSpPr>
              <p:nvPr/>
            </p:nvSpPr>
            <p:spPr>
              <a:xfrm>
                <a:off x="2087880" y="6073697"/>
                <a:ext cx="7132320" cy="457200"/>
              </a:xfrm>
              <a:prstGeom prst="roundRect">
                <a:avLst/>
              </a:prstGeom>
              <a:blipFill>
                <a:blip r:embed="rId9"/>
                <a:stretch>
                  <a:fillRect b="-12987"/>
                </a:stretch>
              </a:blipFill>
              <a:ln w="12700">
                <a:solidFill>
                  <a:schemeClr val="accent1"/>
                </a:solidFill>
              </a:ln>
            </p:spPr>
            <p:txBody>
              <a:bodyPr/>
              <a:lstStyle/>
              <a:p>
                <a:r>
                  <a:rPr lang="en-US">
                    <a:noFill/>
                  </a:rPr>
                  <a:t> </a:t>
                </a:r>
              </a:p>
            </p:txBody>
          </p:sp>
        </mc:Fallback>
      </mc:AlternateContent>
      <p:cxnSp>
        <p:nvCxnSpPr>
          <p:cNvPr id="68" name="Straight Arrow Connector 67"/>
          <p:cNvCxnSpPr/>
          <p:nvPr/>
        </p:nvCxnSpPr>
        <p:spPr>
          <a:xfrm flipH="1" flipV="1">
            <a:off x="6445517" y="5292636"/>
            <a:ext cx="2411100" cy="8730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Rounded Rectangle 68"/>
              <p:cNvSpPr/>
              <p:nvPr/>
            </p:nvSpPr>
            <p:spPr>
              <a:xfrm>
                <a:off x="2087499" y="6087166"/>
                <a:ext cx="7132320" cy="457200"/>
              </a:xfrm>
              <a:prstGeom prst="roundRect">
                <a:avLst/>
              </a:prstGeom>
              <a:noFill/>
              <a:ln w="127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sv-SE" sz="2200" i="1" dirty="0" smtClean="0">
                          <a:solidFill>
                            <a:srgbClr val="0066FF"/>
                          </a:solidFill>
                          <a:latin typeface="Cambria Math" panose="02040503050406030204" pitchFamily="18" charset="0"/>
                        </a:rPr>
                        <m:t>𝑚𝑖𝑛</m:t>
                      </m:r>
                      <m:r>
                        <a:rPr lang="sv-SE" sz="2200" i="1" dirty="0" smtClean="0">
                          <a:solidFill>
                            <a:srgbClr val="0066FF"/>
                          </a:solidFill>
                          <a:latin typeface="Cambria Math" panose="02040503050406030204" pitchFamily="18" charset="0"/>
                        </a:rPr>
                        <m:t>(</m:t>
                      </m:r>
                      <m:r>
                        <a:rPr lang="sv-SE" sz="2200" i="1" dirty="0" smtClean="0">
                          <a:solidFill>
                            <a:srgbClr val="0066FF"/>
                          </a:solidFill>
                          <a:latin typeface="Cambria Math" panose="02040503050406030204" pitchFamily="18" charset="0"/>
                        </a:rPr>
                        <m:t>𝑐</m:t>
                      </m:r>
                      <m:r>
                        <a:rPr lang="sv-SE" sz="2200" i="1" dirty="0" smtClean="0">
                          <a:solidFill>
                            <a:srgbClr val="0066FF"/>
                          </a:solidFill>
                          <a:latin typeface="Cambria Math" panose="02040503050406030204" pitchFamily="18" charset="0"/>
                        </a:rPr>
                        <m:t>[1][5],1+</m:t>
                      </m:r>
                      <m:r>
                        <a:rPr lang="sv-SE" sz="2200" i="1" dirty="0">
                          <a:solidFill>
                            <a:srgbClr val="0066FF"/>
                          </a:solidFill>
                          <a:latin typeface="Cambria Math" panose="02040503050406030204" pitchFamily="18" charset="0"/>
                        </a:rPr>
                        <m:t>𝑐</m:t>
                      </m:r>
                      <m:r>
                        <a:rPr lang="sv-SE" sz="2200" i="1" dirty="0">
                          <a:solidFill>
                            <a:srgbClr val="0066FF"/>
                          </a:solidFill>
                          <a:latin typeface="Cambria Math" panose="02040503050406030204" pitchFamily="18" charset="0"/>
                        </a:rPr>
                        <m:t>[2][1])=</m:t>
                      </m:r>
                      <m:r>
                        <a:rPr lang="sv-SE" sz="2200" i="1" dirty="0">
                          <a:solidFill>
                            <a:srgbClr val="0066FF"/>
                          </a:solidFill>
                          <a:latin typeface="Cambria Math" panose="02040503050406030204" pitchFamily="18" charset="0"/>
                        </a:rPr>
                        <m:t>𝑚𝑖𝑛</m:t>
                      </m:r>
                      <m:r>
                        <a:rPr lang="sv-SE" sz="2200" i="1" dirty="0">
                          <a:solidFill>
                            <a:srgbClr val="0066FF"/>
                          </a:solidFill>
                          <a:latin typeface="Cambria Math" panose="02040503050406030204" pitchFamily="18" charset="0"/>
                        </a:rPr>
                        <m:t>(5,1+1)=</m:t>
                      </m:r>
                      <m:r>
                        <a:rPr lang="sv-SE" sz="2200" i="1" dirty="0">
                          <a:solidFill>
                            <a:srgbClr val="0066FF"/>
                          </a:solidFill>
                          <a:latin typeface="Cambria Math" panose="02040503050406030204" pitchFamily="18" charset="0"/>
                        </a:rPr>
                        <m:t>𝑚𝑖𝑛</m:t>
                      </m:r>
                      <m:r>
                        <a:rPr lang="sv-SE" sz="2200" i="1" dirty="0">
                          <a:solidFill>
                            <a:srgbClr val="0066FF"/>
                          </a:solidFill>
                          <a:latin typeface="Cambria Math" panose="02040503050406030204" pitchFamily="18" charset="0"/>
                        </a:rPr>
                        <m:t>(5,2)=2</m:t>
                      </m:r>
                    </m:oMath>
                  </m:oMathPara>
                </a14:m>
                <a:endParaRPr lang="en-US" sz="2200" dirty="0">
                  <a:solidFill>
                    <a:srgbClr val="0066FF"/>
                  </a:solidFill>
                </a:endParaRPr>
              </a:p>
            </p:txBody>
          </p:sp>
        </mc:Choice>
        <mc:Fallback xmlns="">
          <p:sp>
            <p:nvSpPr>
              <p:cNvPr id="69" name="Rounded Rectangle 68"/>
              <p:cNvSpPr>
                <a:spLocks noRot="1" noChangeAspect="1" noMove="1" noResize="1" noEditPoints="1" noAdjustHandles="1" noChangeArrowheads="1" noChangeShapeType="1" noTextEdit="1"/>
              </p:cNvSpPr>
              <p:nvPr/>
            </p:nvSpPr>
            <p:spPr>
              <a:xfrm>
                <a:off x="2087499" y="6087166"/>
                <a:ext cx="7132320" cy="457200"/>
              </a:xfrm>
              <a:prstGeom prst="roundRect">
                <a:avLst/>
              </a:prstGeom>
              <a:blipFill>
                <a:blip r:embed="rId10"/>
                <a:stretch>
                  <a:fillRect b="-12987"/>
                </a:stretch>
              </a:blipFill>
              <a:ln w="12700">
                <a:solidFill>
                  <a:schemeClr val="bg2">
                    <a:lumMod val="50000"/>
                  </a:schemeClr>
                </a:solidFill>
              </a:ln>
            </p:spPr>
            <p:txBody>
              <a:bodyPr/>
              <a:lstStyle/>
              <a:p>
                <a:r>
                  <a:rPr lang="en-US">
                    <a:noFill/>
                  </a:rPr>
                  <a:t> </a:t>
                </a:r>
              </a:p>
            </p:txBody>
          </p:sp>
        </mc:Fallback>
      </mc:AlternateContent>
      <p:sp>
        <p:nvSpPr>
          <p:cNvPr id="70" name="Rounded Rectangle 69"/>
          <p:cNvSpPr/>
          <p:nvPr/>
        </p:nvSpPr>
        <p:spPr>
          <a:xfrm>
            <a:off x="5992755" y="3941635"/>
            <a:ext cx="457200" cy="411480"/>
          </a:xfrm>
          <a:prstGeom prst="roundRect">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a:off x="1875541" y="5012953"/>
            <a:ext cx="1005840" cy="411480"/>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048094" y="4990011"/>
            <a:ext cx="365760" cy="457200"/>
          </a:xfrm>
          <a:prstGeom prst="rect">
            <a:avLst/>
          </a:prstGeom>
          <a:noFill/>
        </p:spPr>
        <p:txBody>
          <a:bodyPr wrap="square" rtlCol="0">
            <a:spAutoFit/>
          </a:bodyPr>
          <a:lstStyle/>
          <a:p>
            <a:r>
              <a:rPr lang="en-US" sz="2400" b="1" dirty="0"/>
              <a:t>1</a:t>
            </a:r>
          </a:p>
        </p:txBody>
      </p:sp>
      <p:cxnSp>
        <p:nvCxnSpPr>
          <p:cNvPr id="72" name="Straight Arrow Connector 71"/>
          <p:cNvCxnSpPr/>
          <p:nvPr/>
        </p:nvCxnSpPr>
        <p:spPr>
          <a:xfrm flipH="1" flipV="1">
            <a:off x="7073153" y="5325035"/>
            <a:ext cx="1761564" cy="8606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765268" y="4994110"/>
            <a:ext cx="365760" cy="457200"/>
          </a:xfrm>
          <a:prstGeom prst="rect">
            <a:avLst/>
          </a:prstGeom>
          <a:noFill/>
        </p:spPr>
        <p:txBody>
          <a:bodyPr wrap="square" rtlCol="0">
            <a:spAutoFit/>
          </a:bodyPr>
          <a:lstStyle/>
          <a:p>
            <a:r>
              <a:rPr lang="en-US" sz="2400" b="1" dirty="0"/>
              <a:t>2</a:t>
            </a:r>
          </a:p>
        </p:txBody>
      </p:sp>
    </p:spTree>
    <p:extLst>
      <p:ext uri="{BB962C8B-B14F-4D97-AF65-F5344CB8AC3E}">
        <p14:creationId xmlns:p14="http://schemas.microsoft.com/office/powerpoint/2010/main" val="332005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par>
                                <p:cTn id="13" presetID="1" presetClass="entr" presetSubtype="0" fill="hold" grpId="1" nodeType="withEffect">
                                  <p:stCondLst>
                                    <p:cond delay="0"/>
                                  </p:stCondLst>
                                  <p:childTnLst>
                                    <p:set>
                                      <p:cBhvr>
                                        <p:cTn id="14" dur="1" fill="hold">
                                          <p:stCondLst>
                                            <p:cond delay="9"/>
                                          </p:stCondLst>
                                        </p:cTn>
                                        <p:tgtEl>
                                          <p:spTgt spid="1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3"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strips(upRight)">
                                      <p:cBhvr>
                                        <p:cTn id="24" dur="10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500"/>
                                        <p:tgtEl>
                                          <p:spTgt spid="60"/>
                                        </p:tgtEl>
                                      </p:cBhvr>
                                    </p:animEffect>
                                  </p:childTnLst>
                                </p:cTn>
                              </p:par>
                            </p:childTnLst>
                          </p:cTn>
                        </p:par>
                        <p:par>
                          <p:cTn id="30" fill="hold">
                            <p:stCondLst>
                              <p:cond delay="500"/>
                            </p:stCondLst>
                            <p:childTnLst>
                              <p:par>
                                <p:cTn id="31" presetID="1" presetClass="exit" presetSubtype="0" fill="hold" grpId="0" nodeType="afterEffect">
                                  <p:stCondLst>
                                    <p:cond delay="0"/>
                                  </p:stCondLst>
                                  <p:childTnLst>
                                    <p:set>
                                      <p:cBhvr>
                                        <p:cTn id="32" dur="1" fill="hold">
                                          <p:stCondLst>
                                            <p:cond delay="0"/>
                                          </p:stCondLst>
                                        </p:cTn>
                                        <p:tgtEl>
                                          <p:spTgt spid="5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childTnLst>
                          </p:cTn>
                        </p:par>
                        <p:par>
                          <p:cTn id="38" fill="hold">
                            <p:stCondLst>
                              <p:cond delay="500"/>
                            </p:stCondLst>
                            <p:childTnLst>
                              <p:par>
                                <p:cTn id="39" presetID="1" presetClass="exit" presetSubtype="0" fill="hold" grpId="0" nodeType="afterEffect">
                                  <p:stCondLst>
                                    <p:cond delay="0"/>
                                  </p:stCondLst>
                                  <p:childTnLst>
                                    <p:set>
                                      <p:cBhvr>
                                        <p:cTn id="40" dur="1" fill="hold">
                                          <p:stCondLst>
                                            <p:cond delay="0"/>
                                          </p:stCondLst>
                                        </p:cTn>
                                        <p:tgtEl>
                                          <p:spTgt spid="1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childTnLst>
                          </p:cTn>
                        </p:par>
                        <p:par>
                          <p:cTn id="46" fill="hold">
                            <p:stCondLst>
                              <p:cond delay="500"/>
                            </p:stCondLst>
                            <p:childTnLst>
                              <p:par>
                                <p:cTn id="47" presetID="1" presetClass="exit" presetSubtype="0" fill="hold" grpId="0" nodeType="afterEffect">
                                  <p:stCondLst>
                                    <p:cond delay="0"/>
                                  </p:stCondLst>
                                  <p:childTnLst>
                                    <p:set>
                                      <p:cBhvr>
                                        <p:cTn id="48" dur="1" fill="hold">
                                          <p:stCondLst>
                                            <p:cond delay="0"/>
                                          </p:stCondLst>
                                        </p:cTn>
                                        <p:tgtEl>
                                          <p:spTgt spid="11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500"/>
                                        <p:tgtEl>
                                          <p:spTgt spid="63"/>
                                        </p:tgtEl>
                                      </p:cBhvr>
                                    </p:animEffect>
                                  </p:childTnLst>
                                </p:cTn>
                              </p:par>
                            </p:childTnLst>
                          </p:cTn>
                        </p:par>
                        <p:par>
                          <p:cTn id="54" fill="hold">
                            <p:stCondLst>
                              <p:cond delay="500"/>
                            </p:stCondLst>
                            <p:childTnLst>
                              <p:par>
                                <p:cTn id="55" presetID="22" presetClass="entr" presetSubtype="8" fill="hold" nodeType="after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left)">
                                      <p:cBhvr>
                                        <p:cTn id="57" dur="500"/>
                                        <p:tgtEl>
                                          <p:spTgt spid="64"/>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childTnLst>
                          </p:cTn>
                        </p:par>
                      </p:childTnLst>
                    </p:cTn>
                  </p:par>
                  <p:par>
                    <p:cTn id="62" fill="hold">
                      <p:stCondLst>
                        <p:cond delay="indefinite"/>
                      </p:stCondLst>
                      <p:childTnLst>
                        <p:par>
                          <p:cTn id="63" fill="hold">
                            <p:stCondLst>
                              <p:cond delay="0"/>
                            </p:stCondLst>
                            <p:childTnLst>
                              <p:par>
                                <p:cTn id="64" presetID="18" presetClass="entr" presetSubtype="3" fill="hold" grpId="0" nodeType="click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strips(upRight)">
                                      <p:cBhvr>
                                        <p:cTn id="66" dur="1250"/>
                                        <p:tgtEl>
                                          <p:spTgt spid="5"/>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0" nodeType="clickEffect">
                                  <p:stCondLst>
                                    <p:cond delay="0"/>
                                  </p:stCondLst>
                                  <p:childTnLst>
                                    <p:set>
                                      <p:cBhvr>
                                        <p:cTn id="70" dur="1" fill="hold">
                                          <p:stCondLst>
                                            <p:cond delay="0"/>
                                          </p:stCondLst>
                                        </p:cTn>
                                        <p:tgtEl>
                                          <p:spTgt spid="114"/>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15"/>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116"/>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117"/>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118"/>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119"/>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120"/>
                                        </p:tgtEl>
                                        <p:attrNameLst>
                                          <p:attrName>style.visibility</p:attrName>
                                        </p:attrNameLst>
                                      </p:cBhvr>
                                      <p:to>
                                        <p:strVal val="hidden"/>
                                      </p:to>
                                    </p:set>
                                  </p:childTnLst>
                                </p:cTn>
                              </p:par>
                              <p:par>
                                <p:cTn id="83" presetID="1" presetClass="exit" presetSubtype="0" fill="hold" grpId="0" nodeType="withEffect">
                                  <p:stCondLst>
                                    <p:cond delay="0"/>
                                  </p:stCondLst>
                                  <p:childTnLst>
                                    <p:set>
                                      <p:cBhvr>
                                        <p:cTn id="84" dur="1" fill="hold">
                                          <p:stCondLst>
                                            <p:cond delay="0"/>
                                          </p:stCondLst>
                                        </p:cTn>
                                        <p:tgtEl>
                                          <p:spTgt spid="121"/>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122"/>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123"/>
                                        </p:tgtEl>
                                        <p:attrNameLst>
                                          <p:attrName>style.visibility</p:attrName>
                                        </p:attrNameLst>
                                      </p:cBhvr>
                                      <p:to>
                                        <p:strVal val="visible"/>
                                      </p:to>
                                    </p:set>
                                    <p:animEffect transition="in" filter="wipe(left)">
                                      <p:cBhvr>
                                        <p:cTn id="91" dur="1000"/>
                                        <p:tgtEl>
                                          <p:spTgt spid="123"/>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0" nodeType="clickEffect">
                                  <p:stCondLst>
                                    <p:cond delay="0"/>
                                  </p:stCondLst>
                                  <p:childTnLst>
                                    <p:set>
                                      <p:cBhvr>
                                        <p:cTn id="95" dur="1" fill="hold">
                                          <p:stCondLst>
                                            <p:cond delay="0"/>
                                          </p:stCondLst>
                                        </p:cTn>
                                        <p:tgtEl>
                                          <p:spTgt spid="124"/>
                                        </p:tgtEl>
                                        <p:attrNameLst>
                                          <p:attrName>style.visibility</p:attrName>
                                        </p:attrNameLst>
                                      </p:cBhvr>
                                      <p:to>
                                        <p:strVal val="hidden"/>
                                      </p:to>
                                    </p:set>
                                  </p:childTnLst>
                                </p:cTn>
                              </p:par>
                            </p:childTnLst>
                          </p:cTn>
                        </p:par>
                        <p:par>
                          <p:cTn id="96" fill="hold">
                            <p:stCondLst>
                              <p:cond delay="0"/>
                            </p:stCondLst>
                            <p:childTnLst>
                              <p:par>
                                <p:cTn id="97" presetID="1" presetClass="exit" presetSubtype="0" fill="hold" grpId="0" nodeType="afterEffect">
                                  <p:stCondLst>
                                    <p:cond delay="0"/>
                                  </p:stCondLst>
                                  <p:childTnLst>
                                    <p:set>
                                      <p:cBhvr>
                                        <p:cTn id="98" dur="1" fill="hold">
                                          <p:stCondLst>
                                            <p:cond delay="0"/>
                                          </p:stCondLst>
                                        </p:cTn>
                                        <p:tgtEl>
                                          <p:spTgt spid="125"/>
                                        </p:tgtEl>
                                        <p:attrNameLst>
                                          <p:attrName>style.visibility</p:attrName>
                                        </p:attrNameLst>
                                      </p:cBhvr>
                                      <p:to>
                                        <p:strVal val="hidden"/>
                                      </p:to>
                                    </p:set>
                                  </p:childTnLst>
                                </p:cTn>
                              </p:par>
                            </p:childTnLst>
                          </p:cTn>
                        </p:par>
                        <p:par>
                          <p:cTn id="99" fill="hold">
                            <p:stCondLst>
                              <p:cond delay="0"/>
                            </p:stCondLst>
                            <p:childTnLst>
                              <p:par>
                                <p:cTn id="100" presetID="1" presetClass="exit" presetSubtype="0" fill="hold" grpId="0" nodeType="afterEffect">
                                  <p:stCondLst>
                                    <p:cond delay="0"/>
                                  </p:stCondLst>
                                  <p:childTnLst>
                                    <p:set>
                                      <p:cBhvr>
                                        <p:cTn id="101" dur="1" fill="hold">
                                          <p:stCondLst>
                                            <p:cond delay="0"/>
                                          </p:stCondLst>
                                        </p:cTn>
                                        <p:tgtEl>
                                          <p:spTgt spid="126"/>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109"/>
                                        </p:tgtEl>
                                        <p:attrNameLst>
                                          <p:attrName>style.visibility</p:attrName>
                                        </p:attrNameLst>
                                      </p:cBhvr>
                                      <p:to>
                                        <p:strVal val="visible"/>
                                      </p:to>
                                    </p:set>
                                    <p:animEffect transition="in" filter="wipe(left)">
                                      <p:cBhvr>
                                        <p:cTn id="106" dur="1250"/>
                                        <p:tgtEl>
                                          <p:spTgt spid="109"/>
                                        </p:tgtEl>
                                      </p:cBhvr>
                                    </p:animEffect>
                                  </p:childTnLst>
                                </p:cTn>
                              </p:par>
                            </p:childTnLst>
                          </p:cTn>
                        </p:par>
                      </p:childTnLst>
                    </p:cTn>
                  </p:par>
                  <p:par>
                    <p:cTn id="107" fill="hold">
                      <p:stCondLst>
                        <p:cond delay="indefinite"/>
                      </p:stCondLst>
                      <p:childTnLst>
                        <p:par>
                          <p:cTn id="108" fill="hold">
                            <p:stCondLst>
                              <p:cond delay="0"/>
                            </p:stCondLst>
                            <p:childTnLst>
                              <p:par>
                                <p:cTn id="109" presetID="14" presetClass="exit" presetSubtype="10" fill="hold" grpId="2" nodeType="clickEffect">
                                  <p:stCondLst>
                                    <p:cond delay="0"/>
                                  </p:stCondLst>
                                  <p:childTnLst>
                                    <p:animEffect transition="out" filter="randombar(horizontal)">
                                      <p:cBhvr>
                                        <p:cTn id="110" dur="500"/>
                                        <p:tgtEl>
                                          <p:spTgt spid="113"/>
                                        </p:tgtEl>
                                      </p:cBhvr>
                                    </p:animEffect>
                                    <p:set>
                                      <p:cBhvr>
                                        <p:cTn id="111" dur="1" fill="hold">
                                          <p:stCondLst>
                                            <p:cond delay="499"/>
                                          </p:stCondLst>
                                        </p:cTn>
                                        <p:tgtEl>
                                          <p:spTgt spid="113"/>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grpId="0" nodeType="clickEffect">
                                  <p:stCondLst>
                                    <p:cond delay="0"/>
                                  </p:stCondLst>
                                  <p:childTnLst>
                                    <p:set>
                                      <p:cBhvr>
                                        <p:cTn id="115" dur="1" fill="hold">
                                          <p:stCondLst>
                                            <p:cond delay="0"/>
                                          </p:stCondLst>
                                        </p:cTn>
                                        <p:tgtEl>
                                          <p:spTgt spid="127"/>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0" nodeType="clickEffect">
                                  <p:stCondLst>
                                    <p:cond delay="0"/>
                                  </p:stCondLst>
                                  <p:childTnLst>
                                    <p:set>
                                      <p:cBhvr>
                                        <p:cTn id="119" dur="1" fill="hold">
                                          <p:stCondLst>
                                            <p:cond delay="0"/>
                                          </p:stCondLst>
                                        </p:cTn>
                                        <p:tgtEl>
                                          <p:spTgt spid="128"/>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0" nodeType="clickEffect">
                                  <p:stCondLst>
                                    <p:cond delay="0"/>
                                  </p:stCondLst>
                                  <p:childTnLst>
                                    <p:set>
                                      <p:cBhvr>
                                        <p:cTn id="123" dur="1" fill="hold">
                                          <p:stCondLst>
                                            <p:cond delay="0"/>
                                          </p:stCondLst>
                                        </p:cTn>
                                        <p:tgtEl>
                                          <p:spTgt spid="129"/>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grpId="0" nodeType="clickEffect">
                                  <p:stCondLst>
                                    <p:cond delay="0"/>
                                  </p:stCondLst>
                                  <p:childTnLst>
                                    <p:set>
                                      <p:cBhvr>
                                        <p:cTn id="127" dur="1" fill="hold">
                                          <p:stCondLst>
                                            <p:cond delay="0"/>
                                          </p:stCondLst>
                                        </p:cTn>
                                        <p:tgtEl>
                                          <p:spTgt spid="130"/>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grpId="0" nodeType="clickEffect">
                                  <p:stCondLst>
                                    <p:cond delay="0"/>
                                  </p:stCondLst>
                                  <p:childTnLst>
                                    <p:set>
                                      <p:cBhvr>
                                        <p:cTn id="131" dur="1" fill="hold">
                                          <p:stCondLst>
                                            <p:cond delay="0"/>
                                          </p:stCondLst>
                                        </p:cTn>
                                        <p:tgtEl>
                                          <p:spTgt spid="131"/>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0" nodeType="clickEffect">
                                  <p:stCondLst>
                                    <p:cond delay="0"/>
                                  </p:stCondLst>
                                  <p:childTnLst>
                                    <p:set>
                                      <p:cBhvr>
                                        <p:cTn id="135" dur="1" fill="hold">
                                          <p:stCondLst>
                                            <p:cond delay="0"/>
                                          </p:stCondLst>
                                        </p:cTn>
                                        <p:tgtEl>
                                          <p:spTgt spid="132"/>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0" nodeType="clickEffect">
                                  <p:stCondLst>
                                    <p:cond delay="0"/>
                                  </p:stCondLst>
                                  <p:childTnLst>
                                    <p:set>
                                      <p:cBhvr>
                                        <p:cTn id="139" dur="1" fill="hold">
                                          <p:stCondLst>
                                            <p:cond delay="0"/>
                                          </p:stCondLst>
                                        </p:cTn>
                                        <p:tgtEl>
                                          <p:spTgt spid="133"/>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0" nodeType="clickEffect">
                                  <p:stCondLst>
                                    <p:cond delay="0"/>
                                  </p:stCondLst>
                                  <p:childTnLst>
                                    <p:set>
                                      <p:cBhvr>
                                        <p:cTn id="143" dur="1" fill="hold">
                                          <p:stCondLst>
                                            <p:cond delay="0"/>
                                          </p:stCondLst>
                                        </p:cTn>
                                        <p:tgtEl>
                                          <p:spTgt spid="134"/>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nodeType="clickEffect">
                                  <p:stCondLst>
                                    <p:cond delay="0"/>
                                  </p:stCondLst>
                                  <p:childTnLst>
                                    <p:set>
                                      <p:cBhvr>
                                        <p:cTn id="147" dur="1" fill="hold">
                                          <p:stCondLst>
                                            <p:cond delay="0"/>
                                          </p:stCondLst>
                                        </p:cTn>
                                        <p:tgtEl>
                                          <p:spTgt spid="110"/>
                                        </p:tgtEl>
                                        <p:attrNameLst>
                                          <p:attrName>style.visibility</p:attrName>
                                        </p:attrNameLst>
                                      </p:cBhvr>
                                      <p:to>
                                        <p:strVal val="visible"/>
                                      </p:to>
                                    </p:set>
                                    <p:animEffect transition="in" filter="wipe(left)">
                                      <p:cBhvr>
                                        <p:cTn id="148" dur="1250"/>
                                        <p:tgtEl>
                                          <p:spTgt spid="110"/>
                                        </p:tgtEl>
                                      </p:cBhvr>
                                    </p:animEffect>
                                  </p:childTnLst>
                                </p:cTn>
                              </p:par>
                            </p:childTnLst>
                          </p:cTn>
                        </p:par>
                      </p:childTnLst>
                    </p:cTn>
                  </p:par>
                  <p:par>
                    <p:cTn id="149" fill="hold">
                      <p:stCondLst>
                        <p:cond delay="indefinite"/>
                      </p:stCondLst>
                      <p:childTnLst>
                        <p:par>
                          <p:cTn id="150" fill="hold">
                            <p:stCondLst>
                              <p:cond delay="0"/>
                            </p:stCondLst>
                            <p:childTnLst>
                              <p:par>
                                <p:cTn id="151" presetID="42" presetClass="path" presetSubtype="0" accel="50000" decel="50000" fill="hold" nodeType="clickEffect">
                                  <p:stCondLst>
                                    <p:cond delay="0"/>
                                  </p:stCondLst>
                                  <p:childTnLst>
                                    <p:animMotion origin="layout" path="M 3.33333E-6 3.33333E-6 L -0.07188 0.11689 " pathEditMode="relative" rAng="0" ptsTypes="AA">
                                      <p:cBhvr>
                                        <p:cTn id="152" dur="2000" fill="hold"/>
                                        <p:tgtEl>
                                          <p:spTgt spid="123"/>
                                        </p:tgtEl>
                                        <p:attrNameLst>
                                          <p:attrName>ppt_x</p:attrName>
                                          <p:attrName>ppt_y</p:attrName>
                                        </p:attrNameLst>
                                      </p:cBhvr>
                                      <p:rCtr x="-3594" y="5833"/>
                                    </p:animMotion>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0" nodeType="clickEffect">
                                  <p:stCondLst>
                                    <p:cond delay="0"/>
                                  </p:stCondLst>
                                  <p:childTnLst>
                                    <p:set>
                                      <p:cBhvr>
                                        <p:cTn id="156" dur="1" fill="hold">
                                          <p:stCondLst>
                                            <p:cond delay="0"/>
                                          </p:stCondLst>
                                        </p:cTn>
                                        <p:tgtEl>
                                          <p:spTgt spid="135"/>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grpId="0" nodeType="clickEffect">
                                  <p:stCondLst>
                                    <p:cond delay="0"/>
                                  </p:stCondLst>
                                  <p:childTnLst>
                                    <p:set>
                                      <p:cBhvr>
                                        <p:cTn id="160" dur="1" fill="hold">
                                          <p:stCondLst>
                                            <p:cond delay="0"/>
                                          </p:stCondLst>
                                        </p:cTn>
                                        <p:tgtEl>
                                          <p:spTgt spid="136"/>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grpId="0" nodeType="clickEffect">
                                  <p:stCondLst>
                                    <p:cond delay="0"/>
                                  </p:stCondLst>
                                  <p:childTnLst>
                                    <p:set>
                                      <p:cBhvr>
                                        <p:cTn id="164" dur="1" fill="hold">
                                          <p:stCondLst>
                                            <p:cond delay="0"/>
                                          </p:stCondLst>
                                        </p:cTn>
                                        <p:tgtEl>
                                          <p:spTgt spid="137"/>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22" presetClass="entr" presetSubtype="1" fill="hold" grpId="0" nodeType="clickEffect">
                                  <p:stCondLst>
                                    <p:cond delay="0"/>
                                  </p:stCondLst>
                                  <p:childTnLst>
                                    <p:set>
                                      <p:cBhvr>
                                        <p:cTn id="168" dur="1" fill="hold">
                                          <p:stCondLst>
                                            <p:cond delay="0"/>
                                          </p:stCondLst>
                                        </p:cTn>
                                        <p:tgtEl>
                                          <p:spTgt spid="70"/>
                                        </p:tgtEl>
                                        <p:attrNameLst>
                                          <p:attrName>style.visibility</p:attrName>
                                        </p:attrNameLst>
                                      </p:cBhvr>
                                      <p:to>
                                        <p:strVal val="visible"/>
                                      </p:to>
                                    </p:set>
                                    <p:animEffect transition="in" filter="wipe(up)">
                                      <p:cBhvr>
                                        <p:cTn id="169" dur="500"/>
                                        <p:tgtEl>
                                          <p:spTgt spid="70"/>
                                        </p:tgtEl>
                                      </p:cBhvr>
                                    </p:animEffect>
                                  </p:childTnLst>
                                </p:cTn>
                              </p:par>
                              <p:par>
                                <p:cTn id="170" presetID="22" presetClass="entr" presetSubtype="1" fill="hold" grpId="0" nodeType="withEffect">
                                  <p:stCondLst>
                                    <p:cond delay="0"/>
                                  </p:stCondLst>
                                  <p:childTnLst>
                                    <p:set>
                                      <p:cBhvr>
                                        <p:cTn id="171" dur="1" fill="hold">
                                          <p:stCondLst>
                                            <p:cond delay="0"/>
                                          </p:stCondLst>
                                        </p:cTn>
                                        <p:tgtEl>
                                          <p:spTgt spid="71"/>
                                        </p:tgtEl>
                                        <p:attrNameLst>
                                          <p:attrName>style.visibility</p:attrName>
                                        </p:attrNameLst>
                                      </p:cBhvr>
                                      <p:to>
                                        <p:strVal val="visible"/>
                                      </p:to>
                                    </p:set>
                                    <p:animEffect transition="in" filter="wipe(up)">
                                      <p:cBhvr>
                                        <p:cTn id="172" dur="500"/>
                                        <p:tgtEl>
                                          <p:spTgt spid="71"/>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67"/>
                                        </p:tgtEl>
                                        <p:attrNameLst>
                                          <p:attrName>style.visibility</p:attrName>
                                        </p:attrNameLst>
                                      </p:cBhvr>
                                      <p:to>
                                        <p:strVal val="visible"/>
                                      </p:to>
                                    </p:set>
                                    <p:animEffect transition="in" filter="wipe(left)">
                                      <p:cBhvr>
                                        <p:cTn id="177" dur="1500"/>
                                        <p:tgtEl>
                                          <p:spTgt spid="67"/>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4" fill="hold" nodeType="clickEffect">
                                  <p:stCondLst>
                                    <p:cond delay="0"/>
                                  </p:stCondLst>
                                  <p:childTnLst>
                                    <p:set>
                                      <p:cBhvr>
                                        <p:cTn id="181" dur="1" fill="hold">
                                          <p:stCondLst>
                                            <p:cond delay="0"/>
                                          </p:stCondLst>
                                        </p:cTn>
                                        <p:tgtEl>
                                          <p:spTgt spid="68"/>
                                        </p:tgtEl>
                                        <p:attrNameLst>
                                          <p:attrName>style.visibility</p:attrName>
                                        </p:attrNameLst>
                                      </p:cBhvr>
                                      <p:to>
                                        <p:strVal val="visible"/>
                                      </p:to>
                                    </p:set>
                                    <p:animEffect transition="in" filter="wipe(down)">
                                      <p:cBhvr>
                                        <p:cTn id="182" dur="500"/>
                                        <p:tgtEl>
                                          <p:spTgt spid="68"/>
                                        </p:tgtEl>
                                      </p:cBhvr>
                                    </p:animEffect>
                                  </p:childTnLst>
                                </p:cTn>
                              </p:par>
                            </p:childTnLst>
                          </p:cTn>
                        </p:par>
                        <p:par>
                          <p:cTn id="183" fill="hold">
                            <p:stCondLst>
                              <p:cond delay="500"/>
                            </p:stCondLst>
                            <p:childTnLst>
                              <p:par>
                                <p:cTn id="184" presetID="10" presetClass="entr" presetSubtype="0" fill="hold" grpId="0" nodeType="afterEffect">
                                  <p:stCondLst>
                                    <p:cond delay="0"/>
                                  </p:stCondLst>
                                  <p:childTnLst>
                                    <p:set>
                                      <p:cBhvr>
                                        <p:cTn id="185" dur="1" fill="hold">
                                          <p:stCondLst>
                                            <p:cond delay="0"/>
                                          </p:stCondLst>
                                        </p:cTn>
                                        <p:tgtEl>
                                          <p:spTgt spid="6"/>
                                        </p:tgtEl>
                                        <p:attrNameLst>
                                          <p:attrName>style.visibility</p:attrName>
                                        </p:attrNameLst>
                                      </p:cBhvr>
                                      <p:to>
                                        <p:strVal val="visible"/>
                                      </p:to>
                                    </p:set>
                                    <p:animEffect transition="in" filter="fade">
                                      <p:cBhvr>
                                        <p:cTn id="186" dur="500"/>
                                        <p:tgtEl>
                                          <p:spTgt spid="6"/>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grpId="1" nodeType="clickEffect">
                                  <p:stCondLst>
                                    <p:cond delay="0"/>
                                  </p:stCondLst>
                                  <p:childTnLst>
                                    <p:set>
                                      <p:cBhvr>
                                        <p:cTn id="190" dur="1" fill="hold">
                                          <p:stCondLst>
                                            <p:cond delay="0"/>
                                          </p:stCondLst>
                                        </p:cTn>
                                        <p:tgtEl>
                                          <p:spTgt spid="67"/>
                                        </p:tgtEl>
                                        <p:attrNameLst>
                                          <p:attrName>style.visibility</p:attrName>
                                        </p:attrNameLst>
                                      </p:cBhvr>
                                      <p:to>
                                        <p:strVal val="hidden"/>
                                      </p:to>
                                    </p:set>
                                  </p:childTnLst>
                                </p:cTn>
                              </p:par>
                              <p:par>
                                <p:cTn id="191" presetID="1" presetClass="exit" presetSubtype="0" fill="hold" nodeType="withEffect">
                                  <p:stCondLst>
                                    <p:cond delay="0"/>
                                  </p:stCondLst>
                                  <p:childTnLst>
                                    <p:set>
                                      <p:cBhvr>
                                        <p:cTn id="192" dur="1" fill="hold">
                                          <p:stCondLst>
                                            <p:cond delay="0"/>
                                          </p:stCondLst>
                                        </p:cTn>
                                        <p:tgtEl>
                                          <p:spTgt spid="68"/>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63" presetClass="path" presetSubtype="0" accel="50000" decel="50000" fill="hold" grpId="1" nodeType="clickEffect">
                                  <p:stCondLst>
                                    <p:cond delay="0"/>
                                  </p:stCondLst>
                                  <p:childTnLst>
                                    <p:animMotion origin="layout" path="M 3.54167E-6 3.7037E-7 L 0.05976 -0.00093 " pathEditMode="relative" rAng="0" ptsTypes="AA">
                                      <p:cBhvr>
                                        <p:cTn id="196" dur="2000" fill="hold"/>
                                        <p:tgtEl>
                                          <p:spTgt spid="70"/>
                                        </p:tgtEl>
                                        <p:attrNameLst>
                                          <p:attrName>ppt_x</p:attrName>
                                          <p:attrName>ppt_y</p:attrName>
                                        </p:attrNameLst>
                                      </p:cBhvr>
                                      <p:rCtr x="2982" y="-46"/>
                                    </p:animMotion>
                                  </p:childTnLst>
                                </p:cTn>
                              </p:par>
                            </p:childTnLst>
                          </p:cTn>
                        </p:par>
                        <p:par>
                          <p:cTn id="197" fill="hold">
                            <p:stCondLst>
                              <p:cond delay="2000"/>
                            </p:stCondLst>
                            <p:childTnLst>
                              <p:par>
                                <p:cTn id="198" presetID="22" presetClass="entr" presetSubtype="8" fill="hold" grpId="0" nodeType="afterEffect">
                                  <p:stCondLst>
                                    <p:cond delay="0"/>
                                  </p:stCondLst>
                                  <p:childTnLst>
                                    <p:set>
                                      <p:cBhvr>
                                        <p:cTn id="199" dur="1" fill="hold">
                                          <p:stCondLst>
                                            <p:cond delay="0"/>
                                          </p:stCondLst>
                                        </p:cTn>
                                        <p:tgtEl>
                                          <p:spTgt spid="69"/>
                                        </p:tgtEl>
                                        <p:attrNameLst>
                                          <p:attrName>style.visibility</p:attrName>
                                        </p:attrNameLst>
                                      </p:cBhvr>
                                      <p:to>
                                        <p:strVal val="visible"/>
                                      </p:to>
                                    </p:set>
                                    <p:animEffect transition="in" filter="wipe(left)">
                                      <p:cBhvr>
                                        <p:cTn id="200" dur="1500"/>
                                        <p:tgtEl>
                                          <p:spTgt spid="69"/>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4" fill="hold" nodeType="clickEffect">
                                  <p:stCondLst>
                                    <p:cond delay="0"/>
                                  </p:stCondLst>
                                  <p:childTnLst>
                                    <p:set>
                                      <p:cBhvr>
                                        <p:cTn id="204" dur="1" fill="hold">
                                          <p:stCondLst>
                                            <p:cond delay="0"/>
                                          </p:stCondLst>
                                        </p:cTn>
                                        <p:tgtEl>
                                          <p:spTgt spid="72"/>
                                        </p:tgtEl>
                                        <p:attrNameLst>
                                          <p:attrName>style.visibility</p:attrName>
                                        </p:attrNameLst>
                                      </p:cBhvr>
                                      <p:to>
                                        <p:strVal val="visible"/>
                                      </p:to>
                                    </p:set>
                                    <p:animEffect transition="in" filter="wipe(down)">
                                      <p:cBhvr>
                                        <p:cTn id="205" dur="500"/>
                                        <p:tgtEl>
                                          <p:spTgt spid="72"/>
                                        </p:tgtEl>
                                      </p:cBhvr>
                                    </p:animEffect>
                                  </p:childTnLst>
                                </p:cTn>
                              </p:par>
                            </p:childTnLst>
                          </p:cTn>
                        </p:par>
                        <p:par>
                          <p:cTn id="206" fill="hold">
                            <p:stCondLst>
                              <p:cond delay="500"/>
                            </p:stCondLst>
                            <p:childTnLst>
                              <p:par>
                                <p:cTn id="207" presetID="10" presetClass="entr" presetSubtype="0" fill="hold" grpId="0" nodeType="afterEffect">
                                  <p:stCondLst>
                                    <p:cond delay="0"/>
                                  </p:stCondLst>
                                  <p:childTnLst>
                                    <p:set>
                                      <p:cBhvr>
                                        <p:cTn id="208" dur="1" fill="hold">
                                          <p:stCondLst>
                                            <p:cond delay="0"/>
                                          </p:stCondLst>
                                        </p:cTn>
                                        <p:tgtEl>
                                          <p:spTgt spid="73"/>
                                        </p:tgtEl>
                                        <p:attrNameLst>
                                          <p:attrName>style.visibility</p:attrName>
                                        </p:attrNameLst>
                                      </p:cBhvr>
                                      <p:to>
                                        <p:strVal val="visible"/>
                                      </p:to>
                                    </p:set>
                                    <p:animEffect transition="in" filter="fade">
                                      <p:cBhvr>
                                        <p:cTn id="209" dur="500"/>
                                        <p:tgtEl>
                                          <p:spTgt spid="73"/>
                                        </p:tgtEl>
                                      </p:cBhvr>
                                    </p:animEffect>
                                  </p:childTnLst>
                                </p:cTn>
                              </p:par>
                            </p:childTnLst>
                          </p:cTn>
                        </p:par>
                      </p:childTnLst>
                    </p:cTn>
                  </p:par>
                  <p:par>
                    <p:cTn id="210" fill="hold">
                      <p:stCondLst>
                        <p:cond delay="indefinite"/>
                      </p:stCondLst>
                      <p:childTnLst>
                        <p:par>
                          <p:cTn id="211" fill="hold">
                            <p:stCondLst>
                              <p:cond delay="0"/>
                            </p:stCondLst>
                            <p:childTnLst>
                              <p:par>
                                <p:cTn id="212" presetID="1" presetClass="exit" presetSubtype="0" fill="hold" nodeType="clickEffect">
                                  <p:stCondLst>
                                    <p:cond delay="0"/>
                                  </p:stCondLst>
                                  <p:childTnLst>
                                    <p:set>
                                      <p:cBhvr>
                                        <p:cTn id="213" dur="1" fill="hold">
                                          <p:stCondLst>
                                            <p:cond delay="0"/>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p:bldP spid="61" grpId="0"/>
      <p:bldP spid="62" grpId="0"/>
      <p:bldP spid="63" grpId="0"/>
      <p:bldP spid="65" grpId="0"/>
      <p:bldP spid="57" grpId="0" animBg="1"/>
      <p:bldP spid="111" grpId="0" animBg="1"/>
      <p:bldP spid="112" grpId="0" animBg="1"/>
      <p:bldP spid="113" grpId="1" animBg="1"/>
      <p:bldP spid="113" grpId="2" animBg="1"/>
      <p:bldP spid="4" grpId="0" animBg="1"/>
      <p:bldP spid="5"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67" grpId="0" animBg="1"/>
      <p:bldP spid="67" grpId="1" animBg="1"/>
      <p:bldP spid="69" grpId="0" animBg="1"/>
      <p:bldP spid="70" grpId="0" animBg="1"/>
      <p:bldP spid="70" grpId="1" animBg="1"/>
      <p:bldP spid="71" grpId="0" animBg="1"/>
      <p:bldP spid="6" grpId="0"/>
      <p:bldP spid="7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Change Problem1 – Dynamic Programming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Denominations: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1</m:t>
                        </m:r>
                      </m:sub>
                    </m:sSub>
                    <m:r>
                      <a:rPr lang="en-US" i="1" dirty="0">
                        <a:latin typeface="Cambria Math" panose="02040503050406030204" pitchFamily="18" charset="0"/>
                      </a:rPr>
                      <m:t>=1, </m:t>
                    </m:r>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2</m:t>
                        </m:r>
                      </m:sub>
                    </m:sSub>
                    <m:r>
                      <a:rPr lang="en-US" i="1" dirty="0">
                        <a:latin typeface="Cambria Math" panose="02040503050406030204" pitchFamily="18" charset="0"/>
                      </a:rPr>
                      <m:t>=4, </m:t>
                    </m:r>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3</m:t>
                        </m:r>
                      </m:sub>
                    </m:sSub>
                    <m:r>
                      <a:rPr lang="en-US" i="1" dirty="0">
                        <a:latin typeface="Cambria Math" panose="02040503050406030204" pitchFamily="18" charset="0"/>
                      </a:rPr>
                      <m:t>=6</m:t>
                    </m:r>
                  </m:oMath>
                </a14:m>
                <a:r>
                  <a:rPr lang="en-US" dirty="0"/>
                  <a:t>. Make a change of </a:t>
                </a:r>
                <a:r>
                  <a:rPr lang="en-US" dirty="0">
                    <a:solidFill>
                      <a:srgbClr val="AD1457"/>
                    </a:solidFill>
                  </a:rPr>
                  <a:t>Rs. </a:t>
                </a:r>
                <a14:m>
                  <m:oMath xmlns:m="http://schemas.openxmlformats.org/officeDocument/2006/math">
                    <m:r>
                      <a:rPr lang="en-US" i="1" dirty="0">
                        <a:solidFill>
                          <a:srgbClr val="AD1457"/>
                        </a:solidFill>
                        <a:latin typeface="Cambria Math" panose="02040503050406030204" pitchFamily="18" charset="0"/>
                      </a:rPr>
                      <m:t>8</m:t>
                    </m:r>
                  </m:oMath>
                </a14:m>
                <a:r>
                  <a:rPr lang="en-US" dirty="0">
                    <a:solidFill>
                      <a:srgbClr val="AD1457"/>
                    </a:solidFill>
                  </a:rPr>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p:cNvSpPr/>
              <p:nvPr/>
            </p:nvSpPr>
            <p:spPr>
              <a:xfrm>
                <a:off x="1785144" y="1447674"/>
                <a:ext cx="7653528" cy="1765788"/>
              </a:xfrm>
              <a:prstGeom prst="rect">
                <a:avLst/>
              </a:prstGeom>
              <a:solidFill>
                <a:schemeClr val="accent1">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2200" dirty="0">
                    <a:solidFill>
                      <a:srgbClr val="424242"/>
                    </a:solidFill>
                  </a:rPr>
                  <a:t>Step-1:  Make </a:t>
                </a:r>
                <a14:m>
                  <m:oMath xmlns:m="http://schemas.openxmlformats.org/officeDocument/2006/math">
                    <m:r>
                      <a:rPr lang="en-US" sz="2200" b="0" i="1" dirty="0">
                        <a:solidFill>
                          <a:srgbClr val="424242"/>
                        </a:solidFill>
                        <a:latin typeface="Cambria Math" panose="02040503050406030204" pitchFamily="18" charset="0"/>
                      </a:rPr>
                      <m:t>𝑐</m:t>
                    </m:r>
                    <m:r>
                      <a:rPr lang="en-US" sz="2200" b="0" dirty="0">
                        <a:solidFill>
                          <a:srgbClr val="424242"/>
                        </a:solidFill>
                        <a:latin typeface="Cambria Math" panose="02040503050406030204" pitchFamily="18" charset="0"/>
                      </a:rPr>
                      <m:t>[</m:t>
                    </m:r>
                    <m:r>
                      <a:rPr lang="en-US" sz="2200" b="0" i="1" dirty="0" err="1">
                        <a:solidFill>
                          <a:srgbClr val="424242"/>
                        </a:solidFill>
                        <a:latin typeface="Cambria Math" panose="02040503050406030204" pitchFamily="18" charset="0"/>
                      </a:rPr>
                      <m:t>𝑖</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0</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0</m:t>
                    </m:r>
                    <m:r>
                      <a:rPr lang="en-US" sz="2200" b="0" dirty="0">
                        <a:solidFill>
                          <a:srgbClr val="424242"/>
                        </a:solidFill>
                        <a:latin typeface="Cambria Math" panose="02040503050406030204" pitchFamily="18" charset="0"/>
                      </a:rPr>
                      <m:t> </m:t>
                    </m:r>
                    <m:r>
                      <a:rPr lang="en-US" sz="2200" b="0" i="1" dirty="0">
                        <a:solidFill>
                          <a:srgbClr val="424242"/>
                        </a:solidFill>
                        <a:latin typeface="Cambria Math" panose="02040503050406030204" pitchFamily="18" charset="0"/>
                      </a:rPr>
                      <m:t>𝑓𝑜𝑟</m:t>
                    </m:r>
                    <m:r>
                      <a:rPr lang="en-US" sz="2200" b="0" dirty="0">
                        <a:solidFill>
                          <a:srgbClr val="424242"/>
                        </a:solidFill>
                        <a:latin typeface="Cambria Math" panose="02040503050406030204" pitchFamily="18" charset="0"/>
                      </a:rPr>
                      <m:t> </m:t>
                    </m:r>
                    <m:r>
                      <a:rPr lang="en-US" sz="2200" b="0" i="1" dirty="0">
                        <a:solidFill>
                          <a:srgbClr val="424242"/>
                        </a:solidFill>
                        <a:latin typeface="Cambria Math" panose="02040503050406030204" pitchFamily="18" charset="0"/>
                      </a:rPr>
                      <m:t>0</m:t>
                    </m:r>
                    <m:r>
                      <a:rPr lang="en-US" sz="2200" b="0" dirty="0">
                        <a:solidFill>
                          <a:srgbClr val="424242"/>
                        </a:solidFill>
                        <a:latin typeface="Cambria Math" panose="02040503050406030204" pitchFamily="18" charset="0"/>
                      </a:rPr>
                      <m:t>&lt;</m:t>
                    </m:r>
                    <m:r>
                      <a:rPr lang="en-US" sz="2200" b="0" i="1" dirty="0" err="1">
                        <a:solidFill>
                          <a:srgbClr val="424242"/>
                        </a:solidFill>
                        <a:latin typeface="Cambria Math" panose="02040503050406030204" pitchFamily="18" charset="0"/>
                      </a:rPr>
                      <m:t>𝑖</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𝑛</m:t>
                    </m:r>
                  </m:oMath>
                </a14:m>
                <a:endParaRPr lang="en-US" sz="2200" dirty="0">
                  <a:solidFill>
                    <a:srgbClr val="424242"/>
                  </a:solidFill>
                </a:endParaRPr>
              </a:p>
              <a:p>
                <a:pPr>
                  <a:spcBef>
                    <a:spcPts val="600"/>
                  </a:spcBef>
                </a:pPr>
                <a:r>
                  <a:rPr lang="en-US" sz="2200" dirty="0">
                    <a:solidFill>
                      <a:srgbClr val="424242"/>
                    </a:solidFill>
                  </a:rPr>
                  <a:t>Step-2:  If </a:t>
                </a:r>
                <a14:m>
                  <m:oMath xmlns:m="http://schemas.openxmlformats.org/officeDocument/2006/math">
                    <m:r>
                      <a:rPr lang="en-US" sz="2200" b="0" i="1" dirty="0">
                        <a:solidFill>
                          <a:srgbClr val="424242"/>
                        </a:solidFill>
                        <a:latin typeface="Cambria Math" panose="02040503050406030204" pitchFamily="18" charset="0"/>
                      </a:rPr>
                      <m:t>𝑖</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1</m:t>
                    </m:r>
                    <m:r>
                      <a:rPr lang="en-US" sz="2200" b="0" dirty="0">
                        <a:solidFill>
                          <a:srgbClr val="424242"/>
                        </a:solidFill>
                        <a:latin typeface="Cambria Math" panose="02040503050406030204" pitchFamily="18" charset="0"/>
                      </a:rPr>
                      <m:t> </m:t>
                    </m:r>
                  </m:oMath>
                </a14:m>
                <a:r>
                  <a:rPr lang="en-US" sz="2200" dirty="0">
                    <a:solidFill>
                      <a:srgbClr val="424242"/>
                    </a:solidFill>
                  </a:rPr>
                  <a:t>then </a:t>
                </a:r>
                <a14:m>
                  <m:oMath xmlns:m="http://schemas.openxmlformats.org/officeDocument/2006/math">
                    <m:r>
                      <a:rPr lang="en-US" sz="2200" b="0" i="1" dirty="0">
                        <a:solidFill>
                          <a:srgbClr val="424242"/>
                        </a:solidFill>
                        <a:latin typeface="Cambria Math" panose="02040503050406030204" pitchFamily="18" charset="0"/>
                      </a:rPr>
                      <m:t>𝑐</m:t>
                    </m:r>
                    <m:r>
                      <a:rPr lang="en-US" sz="2200" b="0" dirty="0">
                        <a:solidFill>
                          <a:srgbClr val="424242"/>
                        </a:solidFill>
                        <a:latin typeface="Cambria Math" panose="02040503050406030204" pitchFamily="18" charset="0"/>
                      </a:rPr>
                      <m:t>[</m:t>
                    </m:r>
                    <m:r>
                      <a:rPr lang="en-US" sz="2200" b="0" i="1" dirty="0" err="1">
                        <a:solidFill>
                          <a:srgbClr val="424242"/>
                        </a:solidFill>
                        <a:latin typeface="Cambria Math" panose="02040503050406030204" pitchFamily="18" charset="0"/>
                      </a:rPr>
                      <m:t>𝑖</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𝑗</m:t>
                    </m:r>
                    <m:r>
                      <a:rPr lang="en-US" sz="2200" b="0" dirty="0">
                        <a:solidFill>
                          <a:srgbClr val="424242"/>
                        </a:solidFill>
                        <a:latin typeface="Cambria Math" panose="02040503050406030204" pitchFamily="18" charset="0"/>
                      </a:rPr>
                      <m:t>] = </m:t>
                    </m:r>
                    <m:r>
                      <a:rPr lang="en-US" sz="2200" b="0" i="1" dirty="0">
                        <a:solidFill>
                          <a:srgbClr val="424242"/>
                        </a:solidFill>
                        <a:latin typeface="Cambria Math" panose="02040503050406030204" pitchFamily="18" charset="0"/>
                      </a:rPr>
                      <m:t>1</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𝑐</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1</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𝑗</m:t>
                    </m:r>
                    <m:r>
                      <a:rPr lang="en-US" sz="2200" b="0" dirty="0">
                        <a:solidFill>
                          <a:srgbClr val="424242"/>
                        </a:solidFill>
                        <a:latin typeface="Cambria Math" panose="02040503050406030204" pitchFamily="18" charset="0"/>
                      </a:rPr>
                      <m:t>−</m:t>
                    </m:r>
                    <m:sSub>
                      <m:sSubPr>
                        <m:ctrlPr>
                          <a:rPr lang="en-US" sz="2200" i="1" dirty="0">
                            <a:solidFill>
                              <a:srgbClr val="424242"/>
                            </a:solidFill>
                            <a:latin typeface="Cambria Math" panose="02040503050406030204" pitchFamily="18" charset="0"/>
                          </a:rPr>
                        </m:ctrlPr>
                      </m:sSubPr>
                      <m:e>
                        <m:r>
                          <a:rPr lang="en-US" sz="2200" b="0" i="1" dirty="0">
                            <a:solidFill>
                              <a:srgbClr val="424242"/>
                            </a:solidFill>
                            <a:latin typeface="Cambria Math" panose="02040503050406030204" pitchFamily="18" charset="0"/>
                          </a:rPr>
                          <m:t>𝑑</m:t>
                        </m:r>
                      </m:e>
                      <m:sub>
                        <m:r>
                          <a:rPr lang="en-US" sz="2200" b="0" i="1" dirty="0">
                            <a:solidFill>
                              <a:srgbClr val="424242"/>
                            </a:solidFill>
                            <a:latin typeface="Cambria Math" panose="02040503050406030204" pitchFamily="18" charset="0"/>
                          </a:rPr>
                          <m:t>1</m:t>
                        </m:r>
                      </m:sub>
                    </m:sSub>
                    <m:r>
                      <a:rPr lang="en-US" sz="2200" b="0" dirty="0">
                        <a:solidFill>
                          <a:srgbClr val="424242"/>
                        </a:solidFill>
                        <a:latin typeface="Cambria Math" panose="02040503050406030204" pitchFamily="18" charset="0"/>
                      </a:rPr>
                      <m:t>], </m:t>
                    </m:r>
                  </m:oMath>
                </a14:m>
                <a:r>
                  <a:rPr lang="en-US" sz="2200" dirty="0">
                    <a:solidFill>
                      <a:srgbClr val="424242"/>
                    </a:solidFill>
                  </a:rPr>
                  <a:t>here </a:t>
                </a:r>
                <a14:m>
                  <m:oMath xmlns:m="http://schemas.openxmlformats.org/officeDocument/2006/math">
                    <m:sSub>
                      <m:sSubPr>
                        <m:ctrlPr>
                          <a:rPr lang="en-US" sz="2200" i="1" dirty="0">
                            <a:solidFill>
                              <a:srgbClr val="424242"/>
                            </a:solidFill>
                            <a:latin typeface="Cambria Math" panose="02040503050406030204" pitchFamily="18" charset="0"/>
                          </a:rPr>
                        </m:ctrlPr>
                      </m:sSubPr>
                      <m:e>
                        <m:r>
                          <a:rPr lang="en-US" sz="2200" b="0" i="1" dirty="0">
                            <a:solidFill>
                              <a:srgbClr val="424242"/>
                            </a:solidFill>
                            <a:latin typeface="Cambria Math" panose="02040503050406030204" pitchFamily="18" charset="0"/>
                          </a:rPr>
                          <m:t>𝑑</m:t>
                        </m:r>
                      </m:e>
                      <m:sub>
                        <m:r>
                          <a:rPr lang="en-US" sz="2200" b="0" i="1" dirty="0">
                            <a:solidFill>
                              <a:srgbClr val="424242"/>
                            </a:solidFill>
                            <a:latin typeface="Cambria Math" panose="02040503050406030204" pitchFamily="18" charset="0"/>
                          </a:rPr>
                          <m:t>1</m:t>
                        </m:r>
                      </m:sub>
                    </m:sSub>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1</m:t>
                    </m:r>
                  </m:oMath>
                </a14:m>
                <a:endParaRPr lang="en-US" sz="2200" dirty="0">
                  <a:solidFill>
                    <a:srgbClr val="424242"/>
                  </a:solidFill>
                </a:endParaRPr>
              </a:p>
              <a:p>
                <a:pPr>
                  <a:spcBef>
                    <a:spcPts val="600"/>
                  </a:spcBef>
                </a:pPr>
                <a:r>
                  <a:rPr lang="en-US" sz="2200" dirty="0">
                    <a:solidFill>
                      <a:srgbClr val="424242"/>
                    </a:solidFill>
                  </a:rPr>
                  <a:t>Step-3:  If </a:t>
                </a:r>
                <a14:m>
                  <m:oMath xmlns:m="http://schemas.openxmlformats.org/officeDocument/2006/math">
                    <m:r>
                      <a:rPr lang="en-US" sz="2200" b="0" i="1" dirty="0">
                        <a:solidFill>
                          <a:srgbClr val="424242"/>
                        </a:solidFill>
                        <a:latin typeface="Cambria Math" panose="02040503050406030204" pitchFamily="18" charset="0"/>
                      </a:rPr>
                      <m:t>𝑗</m:t>
                    </m:r>
                    <m:r>
                      <a:rPr lang="en-US" sz="2200" b="0" dirty="0">
                        <a:solidFill>
                          <a:srgbClr val="424242"/>
                        </a:solidFill>
                        <a:latin typeface="Cambria Math" panose="02040503050406030204" pitchFamily="18" charset="0"/>
                      </a:rPr>
                      <m:t>&lt;</m:t>
                    </m:r>
                    <m:sSub>
                      <m:sSubPr>
                        <m:ctrlPr>
                          <a:rPr lang="en-US" sz="2200" i="1" dirty="0">
                            <a:solidFill>
                              <a:srgbClr val="424242"/>
                            </a:solidFill>
                            <a:latin typeface="Cambria Math" panose="02040503050406030204" pitchFamily="18" charset="0"/>
                          </a:rPr>
                        </m:ctrlPr>
                      </m:sSubPr>
                      <m:e>
                        <m:r>
                          <a:rPr lang="en-US" sz="2200" b="0" i="1" dirty="0">
                            <a:solidFill>
                              <a:srgbClr val="424242"/>
                            </a:solidFill>
                            <a:latin typeface="Cambria Math" panose="02040503050406030204" pitchFamily="18" charset="0"/>
                          </a:rPr>
                          <m:t>𝑑</m:t>
                        </m:r>
                      </m:e>
                      <m:sub>
                        <m:r>
                          <a:rPr lang="en-US" sz="2200" b="0" i="1" dirty="0">
                            <a:solidFill>
                              <a:srgbClr val="424242"/>
                            </a:solidFill>
                            <a:latin typeface="Cambria Math" panose="02040503050406030204" pitchFamily="18" charset="0"/>
                          </a:rPr>
                          <m:t>𝑖</m:t>
                        </m:r>
                      </m:sub>
                    </m:sSub>
                  </m:oMath>
                </a14:m>
                <a:r>
                  <a:rPr lang="en-US" sz="2200" dirty="0">
                    <a:solidFill>
                      <a:srgbClr val="424242"/>
                    </a:solidFill>
                  </a:rPr>
                  <a:t> then </a:t>
                </a:r>
                <a14:m>
                  <m:oMath xmlns:m="http://schemas.openxmlformats.org/officeDocument/2006/math">
                    <m:r>
                      <a:rPr lang="en-US" sz="2200" b="0" i="1" dirty="0">
                        <a:solidFill>
                          <a:srgbClr val="424242"/>
                        </a:solidFill>
                        <a:latin typeface="Cambria Math" panose="02040503050406030204" pitchFamily="18" charset="0"/>
                      </a:rPr>
                      <m:t>𝑐</m:t>
                    </m:r>
                    <m:r>
                      <a:rPr lang="en-US" sz="2200" b="0" dirty="0">
                        <a:solidFill>
                          <a:srgbClr val="424242"/>
                        </a:solidFill>
                        <a:latin typeface="Cambria Math" panose="02040503050406030204" pitchFamily="18" charset="0"/>
                      </a:rPr>
                      <m:t>[</m:t>
                    </m:r>
                    <m:r>
                      <a:rPr lang="en-US" sz="2200" b="0" i="1" dirty="0" err="1">
                        <a:solidFill>
                          <a:srgbClr val="424242"/>
                        </a:solidFill>
                        <a:latin typeface="Cambria Math" panose="02040503050406030204" pitchFamily="18" charset="0"/>
                      </a:rPr>
                      <m:t>𝑖</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𝑗</m:t>
                    </m:r>
                    <m:r>
                      <a:rPr lang="en-US" sz="2200" b="0" dirty="0">
                        <a:solidFill>
                          <a:srgbClr val="424242"/>
                        </a:solidFill>
                        <a:latin typeface="Cambria Math" panose="02040503050406030204" pitchFamily="18" charset="0"/>
                      </a:rPr>
                      <m:t>] = </m:t>
                    </m:r>
                    <m:r>
                      <a:rPr lang="en-US" sz="2200" b="0" i="1" dirty="0">
                        <a:solidFill>
                          <a:srgbClr val="424242"/>
                        </a:solidFill>
                        <a:latin typeface="Cambria Math" panose="02040503050406030204" pitchFamily="18" charset="0"/>
                      </a:rPr>
                      <m:t>𝑐</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𝑖</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1</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𝑗</m:t>
                    </m:r>
                    <m:r>
                      <a:rPr lang="en-US" sz="2200" b="0" dirty="0">
                        <a:solidFill>
                          <a:srgbClr val="424242"/>
                        </a:solidFill>
                        <a:latin typeface="Cambria Math" panose="02040503050406030204" pitchFamily="18" charset="0"/>
                      </a:rPr>
                      <m:t>]</m:t>
                    </m:r>
                  </m:oMath>
                </a14:m>
                <a:endParaRPr lang="en-US" sz="2200" dirty="0">
                  <a:solidFill>
                    <a:srgbClr val="424242"/>
                  </a:solidFill>
                </a:endParaRPr>
              </a:p>
              <a:p>
                <a:pPr>
                  <a:spcBef>
                    <a:spcPts val="600"/>
                  </a:spcBef>
                </a:pPr>
                <a:r>
                  <a:rPr lang="en-US" sz="2200" dirty="0">
                    <a:solidFill>
                      <a:srgbClr val="424242"/>
                    </a:solidFill>
                  </a:rPr>
                  <a:t>Step-4:  Otherwise </a:t>
                </a:r>
                <a14:m>
                  <m:oMath xmlns:m="http://schemas.openxmlformats.org/officeDocument/2006/math">
                    <m:r>
                      <a:rPr lang="en-US" sz="2200" b="0" i="1" dirty="0">
                        <a:solidFill>
                          <a:srgbClr val="424242"/>
                        </a:solidFill>
                        <a:latin typeface="Cambria Math" panose="02040503050406030204" pitchFamily="18" charset="0"/>
                      </a:rPr>
                      <m:t>𝑐</m:t>
                    </m:r>
                    <m:r>
                      <a:rPr lang="en-US" sz="2200" b="0" dirty="0">
                        <a:solidFill>
                          <a:srgbClr val="424242"/>
                        </a:solidFill>
                        <a:latin typeface="Cambria Math" panose="02040503050406030204" pitchFamily="18" charset="0"/>
                      </a:rPr>
                      <m:t>[</m:t>
                    </m:r>
                    <m:r>
                      <a:rPr lang="en-US" sz="2200" b="0" i="1" dirty="0" err="1">
                        <a:solidFill>
                          <a:srgbClr val="424242"/>
                        </a:solidFill>
                        <a:latin typeface="Cambria Math" panose="02040503050406030204" pitchFamily="18" charset="0"/>
                      </a:rPr>
                      <m:t>𝑖</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𝑗</m:t>
                    </m:r>
                    <m:r>
                      <a:rPr lang="en-US" sz="2200" b="0" dirty="0">
                        <a:solidFill>
                          <a:srgbClr val="424242"/>
                        </a:solidFill>
                        <a:latin typeface="Cambria Math" panose="02040503050406030204" pitchFamily="18" charset="0"/>
                      </a:rPr>
                      <m:t>] = </m:t>
                    </m:r>
                    <m:r>
                      <a:rPr lang="en-US" sz="2200" b="0" i="1" dirty="0">
                        <a:solidFill>
                          <a:srgbClr val="424242"/>
                        </a:solidFill>
                        <a:latin typeface="Cambria Math" panose="02040503050406030204" pitchFamily="18" charset="0"/>
                      </a:rPr>
                      <m:t>𝑚𝑖𝑛</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𝑐</m:t>
                    </m:r>
                    <m:d>
                      <m:dPr>
                        <m:begChr m:val="["/>
                        <m:endChr m:val="]"/>
                        <m:ctrlPr>
                          <a:rPr lang="en-US" sz="2200" b="0" i="1" dirty="0">
                            <a:solidFill>
                              <a:srgbClr val="424242"/>
                            </a:solidFill>
                            <a:latin typeface="Cambria Math" panose="02040503050406030204" pitchFamily="18" charset="0"/>
                          </a:rPr>
                        </m:ctrlPr>
                      </m:dPr>
                      <m:e>
                        <m:r>
                          <a:rPr lang="en-US" sz="2200" b="0" i="1" dirty="0">
                            <a:solidFill>
                              <a:srgbClr val="424242"/>
                            </a:solidFill>
                            <a:latin typeface="Cambria Math" panose="02040503050406030204" pitchFamily="18" charset="0"/>
                          </a:rPr>
                          <m:t>𝑖</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1</m:t>
                        </m:r>
                      </m:e>
                    </m:d>
                    <m:d>
                      <m:dPr>
                        <m:begChr m:val="["/>
                        <m:endChr m:val="]"/>
                        <m:ctrlPr>
                          <a:rPr lang="en-US" sz="2200" b="0" i="1" dirty="0">
                            <a:solidFill>
                              <a:srgbClr val="424242"/>
                            </a:solidFill>
                            <a:latin typeface="Cambria Math" panose="02040503050406030204" pitchFamily="18" charset="0"/>
                          </a:rPr>
                        </m:ctrlPr>
                      </m:dPr>
                      <m:e>
                        <m:r>
                          <a:rPr lang="en-US" sz="2200" b="0" i="1" dirty="0">
                            <a:solidFill>
                              <a:srgbClr val="424242"/>
                            </a:solidFill>
                            <a:latin typeface="Cambria Math" panose="02040503050406030204" pitchFamily="18" charset="0"/>
                          </a:rPr>
                          <m:t>𝑗</m:t>
                        </m:r>
                      </m:e>
                    </m:d>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1</m:t>
                    </m:r>
                    <m:r>
                      <a:rPr lang="en-US" sz="2200" b="0" dirty="0">
                        <a:solidFill>
                          <a:srgbClr val="424242"/>
                        </a:solidFill>
                        <a:latin typeface="Cambria Math" panose="02040503050406030204" pitchFamily="18" charset="0"/>
                      </a:rPr>
                      <m:t>+</m:t>
                    </m:r>
                    <m:r>
                      <a:rPr lang="en-US" sz="2200" b="0" i="1" dirty="0">
                        <a:solidFill>
                          <a:srgbClr val="424242"/>
                        </a:solidFill>
                        <a:latin typeface="Cambria Math" panose="02040503050406030204" pitchFamily="18" charset="0"/>
                      </a:rPr>
                      <m:t>𝑐</m:t>
                    </m:r>
                    <m:d>
                      <m:dPr>
                        <m:begChr m:val="["/>
                        <m:endChr m:val="]"/>
                        <m:ctrlPr>
                          <a:rPr lang="en-US" sz="2200" b="0" i="1" dirty="0">
                            <a:solidFill>
                              <a:srgbClr val="424242"/>
                            </a:solidFill>
                            <a:latin typeface="Cambria Math" panose="02040503050406030204" pitchFamily="18" charset="0"/>
                          </a:rPr>
                        </m:ctrlPr>
                      </m:dPr>
                      <m:e>
                        <m:r>
                          <a:rPr lang="en-US" sz="2200" b="0" i="1" dirty="0" err="1">
                            <a:solidFill>
                              <a:srgbClr val="424242"/>
                            </a:solidFill>
                            <a:latin typeface="Cambria Math" panose="02040503050406030204" pitchFamily="18" charset="0"/>
                          </a:rPr>
                          <m:t>𝑖</m:t>
                        </m:r>
                      </m:e>
                    </m:d>
                    <m:d>
                      <m:dPr>
                        <m:begChr m:val="["/>
                        <m:endChr m:val="]"/>
                        <m:ctrlPr>
                          <a:rPr lang="en-US" sz="2200" b="0" i="1" dirty="0">
                            <a:solidFill>
                              <a:srgbClr val="424242"/>
                            </a:solidFill>
                            <a:latin typeface="Cambria Math" panose="02040503050406030204" pitchFamily="18" charset="0"/>
                          </a:rPr>
                        </m:ctrlPr>
                      </m:dPr>
                      <m:e>
                        <m:r>
                          <a:rPr lang="en-US" sz="2200" b="0" i="1" dirty="0">
                            <a:solidFill>
                              <a:srgbClr val="424242"/>
                            </a:solidFill>
                            <a:latin typeface="Cambria Math" panose="02040503050406030204" pitchFamily="18" charset="0"/>
                          </a:rPr>
                          <m:t>𝑗</m:t>
                        </m:r>
                        <m:r>
                          <a:rPr lang="en-US" sz="2200" b="0" dirty="0">
                            <a:solidFill>
                              <a:srgbClr val="424242"/>
                            </a:solidFill>
                            <a:latin typeface="Cambria Math" panose="02040503050406030204" pitchFamily="18" charset="0"/>
                          </a:rPr>
                          <m:t>−</m:t>
                        </m:r>
                        <m:sSub>
                          <m:sSubPr>
                            <m:ctrlPr>
                              <a:rPr lang="en-US" sz="2200" i="1" dirty="0">
                                <a:solidFill>
                                  <a:srgbClr val="424242"/>
                                </a:solidFill>
                                <a:latin typeface="Cambria Math" panose="02040503050406030204" pitchFamily="18" charset="0"/>
                              </a:rPr>
                            </m:ctrlPr>
                          </m:sSubPr>
                          <m:e>
                            <m:r>
                              <a:rPr lang="en-US" sz="2200" b="0" i="1" dirty="0">
                                <a:solidFill>
                                  <a:srgbClr val="424242"/>
                                </a:solidFill>
                                <a:latin typeface="Cambria Math" panose="02040503050406030204" pitchFamily="18" charset="0"/>
                              </a:rPr>
                              <m:t>𝑑</m:t>
                            </m:r>
                          </m:e>
                          <m:sub>
                            <m:r>
                              <a:rPr lang="en-US" sz="2200" b="0" i="1" dirty="0">
                                <a:solidFill>
                                  <a:srgbClr val="424242"/>
                                </a:solidFill>
                                <a:latin typeface="Cambria Math" panose="02040503050406030204" pitchFamily="18" charset="0"/>
                              </a:rPr>
                              <m:t>𝑖</m:t>
                            </m:r>
                          </m:sub>
                        </m:sSub>
                      </m:e>
                    </m:d>
                    <m:r>
                      <a:rPr lang="en-US" sz="2200" b="0" i="0" dirty="0" smtClean="0">
                        <a:solidFill>
                          <a:srgbClr val="424242"/>
                        </a:solidFill>
                        <a:latin typeface="Cambria Math" panose="02040503050406030204" pitchFamily="18" charset="0"/>
                      </a:rPr>
                      <m:t>)</m:t>
                    </m:r>
                  </m:oMath>
                </a14:m>
                <a:endParaRPr lang="en-US" sz="2200" dirty="0">
                  <a:solidFill>
                    <a:srgbClr val="424242"/>
                  </a:solidFill>
                </a:endParaRPr>
              </a:p>
            </p:txBody>
          </p:sp>
        </mc:Choice>
        <mc:Fallback xmlns="">
          <p:sp>
            <p:nvSpPr>
              <p:cNvPr id="58" name="Rectangle 57"/>
              <p:cNvSpPr>
                <a:spLocks noRot="1" noChangeAspect="1" noMove="1" noResize="1" noEditPoints="1" noAdjustHandles="1" noChangeArrowheads="1" noChangeShapeType="1" noTextEdit="1"/>
              </p:cNvSpPr>
              <p:nvPr/>
            </p:nvSpPr>
            <p:spPr>
              <a:xfrm>
                <a:off x="1785144" y="1447674"/>
                <a:ext cx="7653528" cy="1765788"/>
              </a:xfrm>
              <a:prstGeom prst="rect">
                <a:avLst/>
              </a:prstGeom>
              <a:blipFill>
                <a:blip r:embed="rId3"/>
                <a:stretch>
                  <a:fillRect l="-955" b="-4110"/>
                </a:stretch>
              </a:blipFill>
              <a:ln>
                <a:solidFill>
                  <a:srgbClr val="AD145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9" name="Content Placeholder 3"/>
              <p:cNvGraphicFramePr>
                <a:graphicFrameLocks/>
              </p:cNvGraphicFramePr>
              <p:nvPr/>
            </p:nvGraphicFramePr>
            <p:xfrm>
              <a:off x="1784489" y="3855723"/>
              <a:ext cx="7654839" cy="2133600"/>
            </p:xfrm>
            <a:graphic>
              <a:graphicData uri="http://schemas.openxmlformats.org/drawingml/2006/table">
                <a:tbl>
                  <a:tblPr firstRow="1" bandRow="1">
                    <a:tableStyleId>{5C22544A-7EE6-4342-B048-85BDC9FD1C3A}</a:tableStyleId>
                  </a:tblPr>
                  <a:tblGrid>
                    <a:gridCol w="1201785">
                      <a:extLst>
                        <a:ext uri="{9D8B030D-6E8A-4147-A177-3AD203B41FA5}">
                          <a16:colId xmlns:a16="http://schemas.microsoft.com/office/drawing/2014/main" xmlns="" val="1881567836"/>
                        </a:ext>
                      </a:extLst>
                    </a:gridCol>
                    <a:gridCol w="717006">
                      <a:extLst>
                        <a:ext uri="{9D8B030D-6E8A-4147-A177-3AD203B41FA5}">
                          <a16:colId xmlns:a16="http://schemas.microsoft.com/office/drawing/2014/main" xmlns="" val="728414176"/>
                        </a:ext>
                      </a:extLst>
                    </a:gridCol>
                    <a:gridCol w="717006">
                      <a:extLst>
                        <a:ext uri="{9D8B030D-6E8A-4147-A177-3AD203B41FA5}">
                          <a16:colId xmlns:a16="http://schemas.microsoft.com/office/drawing/2014/main" xmlns="" val="1893645811"/>
                        </a:ext>
                      </a:extLst>
                    </a:gridCol>
                    <a:gridCol w="717006">
                      <a:extLst>
                        <a:ext uri="{9D8B030D-6E8A-4147-A177-3AD203B41FA5}">
                          <a16:colId xmlns:a16="http://schemas.microsoft.com/office/drawing/2014/main" xmlns="" val="329207486"/>
                        </a:ext>
                      </a:extLst>
                    </a:gridCol>
                    <a:gridCol w="717006">
                      <a:extLst>
                        <a:ext uri="{9D8B030D-6E8A-4147-A177-3AD203B41FA5}">
                          <a16:colId xmlns:a16="http://schemas.microsoft.com/office/drawing/2014/main" xmlns="" val="47506232"/>
                        </a:ext>
                      </a:extLst>
                    </a:gridCol>
                    <a:gridCol w="717006">
                      <a:extLst>
                        <a:ext uri="{9D8B030D-6E8A-4147-A177-3AD203B41FA5}">
                          <a16:colId xmlns:a16="http://schemas.microsoft.com/office/drawing/2014/main" xmlns="" val="1649283705"/>
                        </a:ext>
                      </a:extLst>
                    </a:gridCol>
                    <a:gridCol w="717006">
                      <a:extLst>
                        <a:ext uri="{9D8B030D-6E8A-4147-A177-3AD203B41FA5}">
                          <a16:colId xmlns:a16="http://schemas.microsoft.com/office/drawing/2014/main" xmlns="" val="718640958"/>
                        </a:ext>
                      </a:extLst>
                    </a:gridCol>
                    <a:gridCol w="717006">
                      <a:extLst>
                        <a:ext uri="{9D8B030D-6E8A-4147-A177-3AD203B41FA5}">
                          <a16:colId xmlns:a16="http://schemas.microsoft.com/office/drawing/2014/main" xmlns="" val="205601540"/>
                        </a:ext>
                      </a:extLst>
                    </a:gridCol>
                    <a:gridCol w="717006">
                      <a:extLst>
                        <a:ext uri="{9D8B030D-6E8A-4147-A177-3AD203B41FA5}">
                          <a16:colId xmlns:a16="http://schemas.microsoft.com/office/drawing/2014/main" xmlns="" val="3562826060"/>
                        </a:ext>
                      </a:extLst>
                    </a:gridCol>
                    <a:gridCol w="717006">
                      <a:extLst>
                        <a:ext uri="{9D8B030D-6E8A-4147-A177-3AD203B41FA5}">
                          <a16:colId xmlns:a16="http://schemas.microsoft.com/office/drawing/2014/main" xmlns="" val="2419456868"/>
                        </a:ext>
                      </a:extLst>
                    </a:gridCol>
                  </a:tblGrid>
                  <a:tr h="548640">
                    <a:tc>
                      <a:txBody>
                        <a:bodyPr/>
                        <a:lstStyle/>
                        <a:p>
                          <a:pPr algn="ctr"/>
                          <a:endParaRPr lang="en-US" sz="2400" b="1" dirty="0">
                            <a:solidFill>
                              <a:srgbClr val="C0000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6</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7</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8</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3473635220"/>
                      </a:ext>
                    </a:extLst>
                  </a:tr>
                  <a:tr h="548640">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solidFill>
                                          <a:srgbClr val="AD1457"/>
                                        </a:solidFill>
                                        <a:latin typeface="Cambria Math" panose="02040503050406030204" pitchFamily="18" charset="0"/>
                                      </a:rPr>
                                    </m:ctrlPr>
                                  </m:sSubPr>
                                  <m:e>
                                    <m:r>
                                      <a:rPr lang="en-US" sz="2400" b="1" i="1" dirty="0" smtClean="0">
                                        <a:solidFill>
                                          <a:srgbClr val="AD1457"/>
                                        </a:solidFill>
                                        <a:latin typeface="Cambria Math" panose="02040503050406030204" pitchFamily="18" charset="0"/>
                                      </a:rPr>
                                      <m:t>𝒅</m:t>
                                    </m:r>
                                  </m:e>
                                  <m:sub>
                                    <m:r>
                                      <a:rPr lang="en-US" sz="2400" b="1" i="1" dirty="0" smtClean="0">
                                        <a:solidFill>
                                          <a:srgbClr val="AD1457"/>
                                        </a:solidFill>
                                        <a:latin typeface="Cambria Math" panose="02040503050406030204" pitchFamily="18" charset="0"/>
                                      </a:rPr>
                                      <m:t>𝟏</m:t>
                                    </m:r>
                                  </m:sub>
                                </m:sSub>
                                <m:r>
                                  <a:rPr lang="en-US" sz="2400" b="1" i="1" dirty="0" smtClean="0">
                                    <a:solidFill>
                                      <a:srgbClr val="AD1457"/>
                                    </a:solidFill>
                                    <a:latin typeface="Cambria Math" panose="02040503050406030204" pitchFamily="18" charset="0"/>
                                  </a:rPr>
                                  <m:t>=</m:t>
                                </m:r>
                                <m:r>
                                  <a:rPr lang="en-US" sz="2400" b="1" i="1" dirty="0" smtClean="0">
                                    <a:solidFill>
                                      <a:srgbClr val="AD1457"/>
                                    </a:solidFill>
                                    <a:latin typeface="Cambria Math" panose="02040503050406030204" pitchFamily="18" charset="0"/>
                                  </a:rPr>
                                  <m:t>𝟏</m:t>
                                </m:r>
                              </m:oMath>
                            </m:oMathPara>
                          </a14:m>
                          <a:endParaRPr lang="en-US" sz="2400" b="1" dirty="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6</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7</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8</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124186556"/>
                      </a:ext>
                    </a:extLst>
                  </a:tr>
                  <a:tr h="548640">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solidFill>
                                          <a:srgbClr val="AD1457"/>
                                        </a:solidFill>
                                        <a:latin typeface="Cambria Math" panose="02040503050406030204" pitchFamily="18" charset="0"/>
                                      </a:rPr>
                                    </m:ctrlPr>
                                  </m:sSubPr>
                                  <m:e>
                                    <m:r>
                                      <a:rPr lang="en-US" sz="2400" b="1" i="1" dirty="0" smtClean="0">
                                        <a:solidFill>
                                          <a:srgbClr val="AD1457"/>
                                        </a:solidFill>
                                        <a:latin typeface="Cambria Math" panose="02040503050406030204" pitchFamily="18" charset="0"/>
                                      </a:rPr>
                                      <m:t>𝒅</m:t>
                                    </m:r>
                                  </m:e>
                                  <m:sub>
                                    <m:r>
                                      <a:rPr lang="en-US" sz="2400" b="1" i="1" dirty="0" smtClean="0">
                                        <a:solidFill>
                                          <a:srgbClr val="AD1457"/>
                                        </a:solidFill>
                                        <a:latin typeface="Cambria Math" panose="02040503050406030204" pitchFamily="18" charset="0"/>
                                      </a:rPr>
                                      <m:t>𝟐</m:t>
                                    </m:r>
                                  </m:sub>
                                </m:sSub>
                                <m:r>
                                  <a:rPr lang="en-US" sz="2400" b="1" i="1" dirty="0" smtClean="0">
                                    <a:solidFill>
                                      <a:srgbClr val="AD1457"/>
                                    </a:solidFill>
                                    <a:latin typeface="Cambria Math" panose="02040503050406030204" pitchFamily="18" charset="0"/>
                                  </a:rPr>
                                  <m:t>=</m:t>
                                </m:r>
                                <m:r>
                                  <a:rPr lang="en-US" sz="2400" b="1" i="1" dirty="0" smtClean="0">
                                    <a:solidFill>
                                      <a:srgbClr val="AD1457"/>
                                    </a:solidFill>
                                    <a:latin typeface="Cambria Math" panose="02040503050406030204" pitchFamily="18" charset="0"/>
                                  </a:rPr>
                                  <m:t>𝟒</m:t>
                                </m:r>
                              </m:oMath>
                            </m:oMathPara>
                          </a14:m>
                          <a:endParaRPr lang="en-US" sz="2400" b="1" dirty="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3251394972"/>
                      </a:ext>
                    </a:extLst>
                  </a:tr>
                  <a:tr h="487680">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solidFill>
                                          <a:srgbClr val="AD1457"/>
                                        </a:solidFill>
                                        <a:latin typeface="Cambria Math" panose="02040503050406030204" pitchFamily="18" charset="0"/>
                                      </a:rPr>
                                    </m:ctrlPr>
                                  </m:sSubPr>
                                  <m:e>
                                    <m:r>
                                      <a:rPr lang="en-US" sz="2400" b="1" i="1" dirty="0" smtClean="0">
                                        <a:solidFill>
                                          <a:srgbClr val="AD1457"/>
                                        </a:solidFill>
                                        <a:latin typeface="Cambria Math" panose="02040503050406030204" pitchFamily="18" charset="0"/>
                                      </a:rPr>
                                      <m:t>𝒅</m:t>
                                    </m:r>
                                  </m:e>
                                  <m:sub>
                                    <m:r>
                                      <a:rPr lang="en-US" sz="2400" b="1" i="1" dirty="0" smtClean="0">
                                        <a:solidFill>
                                          <a:srgbClr val="AD1457"/>
                                        </a:solidFill>
                                        <a:latin typeface="Cambria Math" panose="02040503050406030204" pitchFamily="18" charset="0"/>
                                      </a:rPr>
                                      <m:t>𝟑</m:t>
                                    </m:r>
                                  </m:sub>
                                </m:sSub>
                                <m:r>
                                  <a:rPr lang="en-US" sz="2400" b="1" i="1" dirty="0" smtClean="0">
                                    <a:solidFill>
                                      <a:srgbClr val="AD1457"/>
                                    </a:solidFill>
                                    <a:latin typeface="Cambria Math" panose="02040503050406030204" pitchFamily="18" charset="0"/>
                                  </a:rPr>
                                  <m:t>=</m:t>
                                </m:r>
                                <m:r>
                                  <a:rPr lang="en-US" sz="2400" b="1" i="1" dirty="0" smtClean="0">
                                    <a:solidFill>
                                      <a:srgbClr val="AD1457"/>
                                    </a:solidFill>
                                    <a:latin typeface="Cambria Math" panose="02040503050406030204" pitchFamily="18" charset="0"/>
                                  </a:rPr>
                                  <m:t>𝟔</m:t>
                                </m:r>
                              </m:oMath>
                            </m:oMathPara>
                          </a14:m>
                          <a:endParaRPr lang="en-US" sz="2400" b="1" dirty="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4206523799"/>
                      </a:ext>
                    </a:extLst>
                  </a:tr>
                </a:tbl>
              </a:graphicData>
            </a:graphic>
          </p:graphicFrame>
        </mc:Choice>
        <mc:Fallback xmlns="">
          <p:graphicFrame>
            <p:nvGraphicFramePr>
              <p:cNvPr id="59" name="Content Placeholder 3"/>
              <p:cNvGraphicFramePr>
                <a:graphicFrameLocks/>
              </p:cNvGraphicFramePr>
              <p:nvPr>
                <p:extLst>
                  <p:ext uri="{D42A27DB-BD31-4B8C-83A1-F6EECF244321}">
                    <p14:modId xmlns:p14="http://schemas.microsoft.com/office/powerpoint/2010/main" val="3159008264"/>
                  </p:ext>
                </p:extLst>
              </p:nvPr>
            </p:nvGraphicFramePr>
            <p:xfrm>
              <a:off x="1784489" y="3855723"/>
              <a:ext cx="7654839" cy="2133600"/>
            </p:xfrm>
            <a:graphic>
              <a:graphicData uri="http://schemas.openxmlformats.org/drawingml/2006/table">
                <a:tbl>
                  <a:tblPr firstRow="1" bandRow="1">
                    <a:tableStyleId>{5C22544A-7EE6-4342-B048-85BDC9FD1C3A}</a:tableStyleId>
                  </a:tblPr>
                  <a:tblGrid>
                    <a:gridCol w="1201785">
                      <a:extLst>
                        <a:ext uri="{9D8B030D-6E8A-4147-A177-3AD203B41FA5}">
                          <a16:colId xmlns:a16="http://schemas.microsoft.com/office/drawing/2014/main" val="1881567836"/>
                        </a:ext>
                      </a:extLst>
                    </a:gridCol>
                    <a:gridCol w="717006">
                      <a:extLst>
                        <a:ext uri="{9D8B030D-6E8A-4147-A177-3AD203B41FA5}">
                          <a16:colId xmlns:a16="http://schemas.microsoft.com/office/drawing/2014/main" val="728414176"/>
                        </a:ext>
                      </a:extLst>
                    </a:gridCol>
                    <a:gridCol w="717006">
                      <a:extLst>
                        <a:ext uri="{9D8B030D-6E8A-4147-A177-3AD203B41FA5}">
                          <a16:colId xmlns:a16="http://schemas.microsoft.com/office/drawing/2014/main" val="1893645811"/>
                        </a:ext>
                      </a:extLst>
                    </a:gridCol>
                    <a:gridCol w="717006">
                      <a:extLst>
                        <a:ext uri="{9D8B030D-6E8A-4147-A177-3AD203B41FA5}">
                          <a16:colId xmlns:a16="http://schemas.microsoft.com/office/drawing/2014/main" val="329207486"/>
                        </a:ext>
                      </a:extLst>
                    </a:gridCol>
                    <a:gridCol w="717006">
                      <a:extLst>
                        <a:ext uri="{9D8B030D-6E8A-4147-A177-3AD203B41FA5}">
                          <a16:colId xmlns:a16="http://schemas.microsoft.com/office/drawing/2014/main" val="47506232"/>
                        </a:ext>
                      </a:extLst>
                    </a:gridCol>
                    <a:gridCol w="717006">
                      <a:extLst>
                        <a:ext uri="{9D8B030D-6E8A-4147-A177-3AD203B41FA5}">
                          <a16:colId xmlns:a16="http://schemas.microsoft.com/office/drawing/2014/main" val="1649283705"/>
                        </a:ext>
                      </a:extLst>
                    </a:gridCol>
                    <a:gridCol w="717006">
                      <a:extLst>
                        <a:ext uri="{9D8B030D-6E8A-4147-A177-3AD203B41FA5}">
                          <a16:colId xmlns:a16="http://schemas.microsoft.com/office/drawing/2014/main" val="718640958"/>
                        </a:ext>
                      </a:extLst>
                    </a:gridCol>
                    <a:gridCol w="717006">
                      <a:extLst>
                        <a:ext uri="{9D8B030D-6E8A-4147-A177-3AD203B41FA5}">
                          <a16:colId xmlns:a16="http://schemas.microsoft.com/office/drawing/2014/main" val="205601540"/>
                        </a:ext>
                      </a:extLst>
                    </a:gridCol>
                    <a:gridCol w="717006">
                      <a:extLst>
                        <a:ext uri="{9D8B030D-6E8A-4147-A177-3AD203B41FA5}">
                          <a16:colId xmlns:a16="http://schemas.microsoft.com/office/drawing/2014/main" val="3562826060"/>
                        </a:ext>
                      </a:extLst>
                    </a:gridCol>
                    <a:gridCol w="717006">
                      <a:extLst>
                        <a:ext uri="{9D8B030D-6E8A-4147-A177-3AD203B41FA5}">
                          <a16:colId xmlns:a16="http://schemas.microsoft.com/office/drawing/2014/main" val="2419456868"/>
                        </a:ext>
                      </a:extLst>
                    </a:gridCol>
                  </a:tblGrid>
                  <a:tr h="548640">
                    <a:tc>
                      <a:txBody>
                        <a:bodyPr/>
                        <a:lstStyle/>
                        <a:p>
                          <a:pPr algn="ctr"/>
                          <a:endParaRPr lang="en-US" sz="2400" b="1" dirty="0">
                            <a:solidFill>
                              <a:srgbClr val="C0000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0</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1</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2</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3</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4</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5</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6</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7</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8</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73635220"/>
                      </a:ext>
                    </a:extLst>
                  </a:tr>
                  <a:tr h="54864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4"/>
                          <a:stretch>
                            <a:fillRect l="-508" t="-100000" r="-539086" b="-209890"/>
                          </a:stretch>
                        </a:blipFill>
                      </a:tcPr>
                    </a:tc>
                    <a:tc>
                      <a:txBody>
                        <a:bodyPr/>
                        <a:lstStyle/>
                        <a:p>
                          <a:pPr algn="ctr"/>
                          <a:r>
                            <a:rPr lang="en-US" sz="2400" b="1" dirty="0" smtClean="0"/>
                            <a:t>0</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1</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2</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3</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4</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5</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6</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7</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8</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4186556"/>
                      </a:ext>
                    </a:extLst>
                  </a:tr>
                  <a:tr h="54864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4"/>
                          <a:stretch>
                            <a:fillRect l="-508" t="-202222" r="-539086" b="-112222"/>
                          </a:stretch>
                        </a:blipFill>
                      </a:tcPr>
                    </a:tc>
                    <a:tc>
                      <a:txBody>
                        <a:bodyPr/>
                        <a:lstStyle/>
                        <a:p>
                          <a:pPr algn="ctr"/>
                          <a:r>
                            <a:rPr lang="en-US" sz="2400" b="1" dirty="0" smtClean="0"/>
                            <a:t>0</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1</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2</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3</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1</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2</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3</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4</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2</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51394972"/>
                      </a:ext>
                    </a:extLst>
                  </a:tr>
                  <a:tr h="48768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4"/>
                          <a:stretch>
                            <a:fillRect l="-508" t="-340000" r="-539086" b="-26250"/>
                          </a:stretch>
                        </a:blipFill>
                      </a:tcPr>
                    </a:tc>
                    <a:tc>
                      <a:txBody>
                        <a:bodyPr/>
                        <a:lstStyle/>
                        <a:p>
                          <a:pPr algn="ctr"/>
                          <a:r>
                            <a:rPr lang="en-US" sz="2400" b="1" dirty="0" smtClean="0"/>
                            <a:t>0</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1</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2</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3</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1</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2</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1</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2</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2</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6523799"/>
                      </a:ext>
                    </a:extLst>
                  </a:tr>
                </a:tbl>
              </a:graphicData>
            </a:graphic>
          </p:graphicFrame>
        </mc:Fallback>
      </mc:AlternateContent>
      <mc:AlternateContent xmlns:mc="http://schemas.openxmlformats.org/markup-compatibility/2006" xmlns:a14="http://schemas.microsoft.com/office/drawing/2010/main">
        <mc:Choice Requires="a14">
          <p:sp>
            <p:nvSpPr>
              <p:cNvPr id="60" name="TextBox 59"/>
              <p:cNvSpPr txBox="1"/>
              <p:nvPr/>
            </p:nvSpPr>
            <p:spPr>
              <a:xfrm>
                <a:off x="950258" y="4491780"/>
                <a:ext cx="82411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solidFill>
                            <a:schemeClr val="tx1"/>
                          </a:solidFill>
                          <a:latin typeface="Cambria Math" panose="02040503050406030204" pitchFamily="18" charset="0"/>
                        </a:rPr>
                        <m:t>𝒊</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𝟏</m:t>
                      </m:r>
                    </m:oMath>
                  </m:oMathPara>
                </a14:m>
                <a:endParaRPr lang="en-US" sz="2000" b="1" dirty="0">
                  <a:solidFill>
                    <a:schemeClr val="tx1"/>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950258" y="4491780"/>
                <a:ext cx="82411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950258" y="5028517"/>
                <a:ext cx="82411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solidFill>
                            <a:schemeClr val="tx1"/>
                          </a:solidFill>
                          <a:latin typeface="Cambria Math" panose="02040503050406030204" pitchFamily="18" charset="0"/>
                        </a:rPr>
                        <m:t>𝒊</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𝟐</m:t>
                      </m:r>
                    </m:oMath>
                  </m:oMathPara>
                </a14:m>
                <a:endParaRPr lang="en-US" sz="2000" b="1" dirty="0">
                  <a:solidFill>
                    <a:schemeClr val="tx1"/>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950258" y="5028517"/>
                <a:ext cx="824117"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950258" y="5532123"/>
                <a:ext cx="82411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solidFill>
                            <a:schemeClr val="tx1"/>
                          </a:solidFill>
                          <a:latin typeface="Cambria Math" panose="02040503050406030204" pitchFamily="18" charset="0"/>
                        </a:rPr>
                        <m:t>𝒊</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𝟑</m:t>
                      </m:r>
                    </m:oMath>
                  </m:oMathPara>
                </a14:m>
                <a:endParaRPr lang="en-US" sz="2000" b="1" dirty="0">
                  <a:solidFill>
                    <a:schemeClr val="tx1"/>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950258" y="5532123"/>
                <a:ext cx="824117"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358386" y="3337847"/>
                <a:ext cx="3048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rPr>
                        <m:t>𝑗</m:t>
                      </m:r>
                    </m:oMath>
                  </m:oMathPara>
                </a14:m>
                <a:endParaRPr lang="en-US" sz="2400" dirty="0">
                  <a:solidFill>
                    <a:schemeClr val="tx1"/>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4358386" y="3337847"/>
                <a:ext cx="304800" cy="461665"/>
              </a:xfrm>
              <a:prstGeom prst="rect">
                <a:avLst/>
              </a:prstGeom>
              <a:blipFill>
                <a:blip r:embed="rId8"/>
                <a:stretch>
                  <a:fillRect l="-16000" r="-12000" b="-18667"/>
                </a:stretch>
              </a:blipFill>
            </p:spPr>
            <p:txBody>
              <a:bodyPr/>
              <a:lstStyle/>
              <a:p>
                <a:r>
                  <a:rPr lang="en-US">
                    <a:noFill/>
                  </a:rPr>
                  <a:t> </a:t>
                </a:r>
              </a:p>
            </p:txBody>
          </p:sp>
        </mc:Fallback>
      </mc:AlternateContent>
      <p:cxnSp>
        <p:nvCxnSpPr>
          <p:cNvPr id="64" name="Straight Arrow Connector 63"/>
          <p:cNvCxnSpPr/>
          <p:nvPr/>
        </p:nvCxnSpPr>
        <p:spPr>
          <a:xfrm>
            <a:off x="4626988" y="3637607"/>
            <a:ext cx="8704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435139" y="3406775"/>
            <a:ext cx="1188720" cy="457200"/>
          </a:xfrm>
          <a:prstGeom prst="rect">
            <a:avLst/>
          </a:prstGeom>
          <a:noFill/>
        </p:spPr>
        <p:txBody>
          <a:bodyPr wrap="square" rtlCol="0">
            <a:spAutoFit/>
          </a:bodyPr>
          <a:lstStyle/>
          <a:p>
            <a:pPr algn="ctr"/>
            <a:r>
              <a:rPr lang="en-US" sz="2400" dirty="0"/>
              <a:t>Amount </a:t>
            </a:r>
          </a:p>
        </p:txBody>
      </p:sp>
      <p:cxnSp>
        <p:nvCxnSpPr>
          <p:cNvPr id="109" name="Straight Connector 108"/>
          <p:cNvCxnSpPr/>
          <p:nvPr/>
        </p:nvCxnSpPr>
        <p:spPr>
          <a:xfrm>
            <a:off x="1786853" y="4936171"/>
            <a:ext cx="763524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791959" y="5504827"/>
            <a:ext cx="7635240" cy="0"/>
          </a:xfrm>
          <a:prstGeom prst="line">
            <a:avLst/>
          </a:prstGeom>
          <a:ln w="38100">
            <a:solidFill>
              <a:srgbClr val="0066FF"/>
            </a:solidFill>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2380129" y="847165"/>
            <a:ext cx="2944906" cy="430306"/>
          </a:xfrm>
          <a:prstGeom prst="roundRect">
            <a:avLst/>
          </a:prstGeom>
          <a:noFill/>
          <a:ln w="28575">
            <a:solidFill>
              <a:srgbClr val="F19D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7611035" y="847165"/>
            <a:ext cx="766483" cy="403411"/>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Box 139"/>
          <p:cNvSpPr txBox="1"/>
          <p:nvPr/>
        </p:nvSpPr>
        <p:spPr>
          <a:xfrm>
            <a:off x="7453547" y="5027219"/>
            <a:ext cx="408296" cy="369332"/>
          </a:xfrm>
          <a:prstGeom prst="rect">
            <a:avLst/>
          </a:prstGeom>
          <a:solidFill>
            <a:schemeClr val="bg1"/>
          </a:solidFill>
        </p:spPr>
        <p:txBody>
          <a:bodyPr wrap="square" rtlCol="0">
            <a:spAutoFit/>
          </a:bodyPr>
          <a:lstStyle/>
          <a:p>
            <a:endParaRPr lang="en-US" dirty="0"/>
          </a:p>
        </p:txBody>
      </p:sp>
      <p:sp>
        <p:nvSpPr>
          <p:cNvPr id="141" name="TextBox 140"/>
          <p:cNvSpPr txBox="1"/>
          <p:nvPr/>
        </p:nvSpPr>
        <p:spPr>
          <a:xfrm>
            <a:off x="8189055" y="5028874"/>
            <a:ext cx="408296" cy="369332"/>
          </a:xfrm>
          <a:prstGeom prst="rect">
            <a:avLst/>
          </a:prstGeom>
          <a:solidFill>
            <a:schemeClr val="bg1"/>
          </a:solidFill>
        </p:spPr>
        <p:txBody>
          <a:bodyPr wrap="square" rtlCol="0">
            <a:spAutoFit/>
          </a:bodyPr>
          <a:lstStyle/>
          <a:p>
            <a:endParaRPr lang="en-US" dirty="0"/>
          </a:p>
        </p:txBody>
      </p:sp>
      <p:sp>
        <p:nvSpPr>
          <p:cNvPr id="142" name="TextBox 141"/>
          <p:cNvSpPr txBox="1"/>
          <p:nvPr/>
        </p:nvSpPr>
        <p:spPr>
          <a:xfrm>
            <a:off x="8899848" y="5027018"/>
            <a:ext cx="408296" cy="369332"/>
          </a:xfrm>
          <a:prstGeom prst="rect">
            <a:avLst/>
          </a:prstGeom>
          <a:solidFill>
            <a:schemeClr val="bg1"/>
          </a:solidFill>
        </p:spPr>
        <p:txBody>
          <a:bodyPr wrap="square" rtlCol="0">
            <a:spAutoFit/>
          </a:bodyPr>
          <a:lstStyle/>
          <a:p>
            <a:endParaRPr lang="en-US" dirty="0"/>
          </a:p>
        </p:txBody>
      </p:sp>
      <p:sp>
        <p:nvSpPr>
          <p:cNvPr id="144" name="TextBox 143"/>
          <p:cNvSpPr txBox="1"/>
          <p:nvPr/>
        </p:nvSpPr>
        <p:spPr>
          <a:xfrm>
            <a:off x="3855717" y="5577564"/>
            <a:ext cx="408296" cy="369332"/>
          </a:xfrm>
          <a:prstGeom prst="rect">
            <a:avLst/>
          </a:prstGeom>
          <a:solidFill>
            <a:schemeClr val="bg1"/>
          </a:solidFill>
        </p:spPr>
        <p:txBody>
          <a:bodyPr wrap="square" rtlCol="0">
            <a:spAutoFit/>
          </a:bodyPr>
          <a:lstStyle/>
          <a:p>
            <a:endParaRPr lang="en-US" dirty="0"/>
          </a:p>
        </p:txBody>
      </p:sp>
      <p:sp>
        <p:nvSpPr>
          <p:cNvPr id="145" name="TextBox 144"/>
          <p:cNvSpPr txBox="1"/>
          <p:nvPr/>
        </p:nvSpPr>
        <p:spPr>
          <a:xfrm>
            <a:off x="4575289" y="5577564"/>
            <a:ext cx="408296" cy="369332"/>
          </a:xfrm>
          <a:prstGeom prst="rect">
            <a:avLst/>
          </a:prstGeom>
          <a:solidFill>
            <a:schemeClr val="bg1"/>
          </a:solidFill>
        </p:spPr>
        <p:txBody>
          <a:bodyPr wrap="square" rtlCol="0">
            <a:spAutoFit/>
          </a:bodyPr>
          <a:lstStyle/>
          <a:p>
            <a:endParaRPr lang="en-US" dirty="0"/>
          </a:p>
        </p:txBody>
      </p:sp>
      <p:sp>
        <p:nvSpPr>
          <p:cNvPr id="146" name="TextBox 145"/>
          <p:cNvSpPr txBox="1"/>
          <p:nvPr/>
        </p:nvSpPr>
        <p:spPr>
          <a:xfrm>
            <a:off x="5308151" y="5571215"/>
            <a:ext cx="408296" cy="369332"/>
          </a:xfrm>
          <a:prstGeom prst="rect">
            <a:avLst/>
          </a:prstGeom>
          <a:solidFill>
            <a:schemeClr val="bg1"/>
          </a:solidFill>
        </p:spPr>
        <p:txBody>
          <a:bodyPr wrap="square" rtlCol="0">
            <a:spAutoFit/>
          </a:bodyPr>
          <a:lstStyle/>
          <a:p>
            <a:endParaRPr lang="en-US" dirty="0"/>
          </a:p>
        </p:txBody>
      </p:sp>
      <p:sp>
        <p:nvSpPr>
          <p:cNvPr id="147" name="TextBox 146"/>
          <p:cNvSpPr txBox="1"/>
          <p:nvPr/>
        </p:nvSpPr>
        <p:spPr>
          <a:xfrm>
            <a:off x="6052673" y="5565704"/>
            <a:ext cx="408296" cy="369332"/>
          </a:xfrm>
          <a:prstGeom prst="rect">
            <a:avLst/>
          </a:prstGeom>
          <a:solidFill>
            <a:schemeClr val="bg1"/>
          </a:solidFill>
        </p:spPr>
        <p:txBody>
          <a:bodyPr wrap="square" rtlCol="0">
            <a:spAutoFit/>
          </a:bodyPr>
          <a:lstStyle/>
          <a:p>
            <a:endParaRPr lang="en-US" dirty="0"/>
          </a:p>
        </p:txBody>
      </p:sp>
      <p:sp>
        <p:nvSpPr>
          <p:cNvPr id="148" name="TextBox 147"/>
          <p:cNvSpPr txBox="1"/>
          <p:nvPr/>
        </p:nvSpPr>
        <p:spPr>
          <a:xfrm>
            <a:off x="6760885" y="5579352"/>
            <a:ext cx="408296" cy="369332"/>
          </a:xfrm>
          <a:prstGeom prst="rect">
            <a:avLst/>
          </a:prstGeom>
          <a:solidFill>
            <a:schemeClr val="bg1"/>
          </a:solidFill>
        </p:spPr>
        <p:txBody>
          <a:bodyPr wrap="square" rtlCol="0">
            <a:spAutoFit/>
          </a:bodyPr>
          <a:lstStyle/>
          <a:p>
            <a:endParaRPr lang="en-US" dirty="0"/>
          </a:p>
        </p:txBody>
      </p:sp>
      <p:sp>
        <p:nvSpPr>
          <p:cNvPr id="149" name="TextBox 148"/>
          <p:cNvSpPr txBox="1"/>
          <p:nvPr/>
        </p:nvSpPr>
        <p:spPr>
          <a:xfrm>
            <a:off x="7468695" y="5579352"/>
            <a:ext cx="408296" cy="369332"/>
          </a:xfrm>
          <a:prstGeom prst="rect">
            <a:avLst/>
          </a:prstGeom>
          <a:solidFill>
            <a:schemeClr val="bg1"/>
          </a:solidFill>
        </p:spPr>
        <p:txBody>
          <a:bodyPr wrap="square" rtlCol="0">
            <a:spAutoFit/>
          </a:bodyPr>
          <a:lstStyle/>
          <a:p>
            <a:endParaRPr lang="en-US" dirty="0"/>
          </a:p>
        </p:txBody>
      </p:sp>
      <p:sp>
        <p:nvSpPr>
          <p:cNvPr id="150" name="TextBox 149"/>
          <p:cNvSpPr txBox="1"/>
          <p:nvPr/>
        </p:nvSpPr>
        <p:spPr>
          <a:xfrm>
            <a:off x="8177309" y="5567560"/>
            <a:ext cx="408296" cy="369332"/>
          </a:xfrm>
          <a:prstGeom prst="rect">
            <a:avLst/>
          </a:prstGeom>
          <a:solidFill>
            <a:schemeClr val="bg1"/>
          </a:solidFill>
        </p:spPr>
        <p:txBody>
          <a:bodyPr wrap="square" rtlCol="0">
            <a:spAutoFit/>
          </a:bodyPr>
          <a:lstStyle/>
          <a:p>
            <a:endParaRPr lang="en-US" dirty="0"/>
          </a:p>
        </p:txBody>
      </p:sp>
      <p:sp>
        <p:nvSpPr>
          <p:cNvPr id="151" name="TextBox 150"/>
          <p:cNvSpPr txBox="1"/>
          <p:nvPr/>
        </p:nvSpPr>
        <p:spPr>
          <a:xfrm>
            <a:off x="8874655" y="5579151"/>
            <a:ext cx="408296" cy="369332"/>
          </a:xfrm>
          <a:prstGeom prst="rect">
            <a:avLst/>
          </a:prstGeom>
          <a:solidFill>
            <a:schemeClr val="bg1"/>
          </a:solidFill>
        </p:spPr>
        <p:txBody>
          <a:bodyPr wrap="square" rtlCol="0">
            <a:spAutoFit/>
          </a:bodyPr>
          <a:lstStyle/>
          <a:p>
            <a:endParaRPr lang="en-US" dirty="0"/>
          </a:p>
        </p:txBody>
      </p:sp>
      <p:sp>
        <p:nvSpPr>
          <p:cNvPr id="27" name="TextBox 26"/>
          <p:cNvSpPr txBox="1"/>
          <p:nvPr/>
        </p:nvSpPr>
        <p:spPr>
          <a:xfrm>
            <a:off x="8709212" y="5499445"/>
            <a:ext cx="731520" cy="484632"/>
          </a:xfrm>
          <a:prstGeom prst="rect">
            <a:avLst/>
          </a:prstGeom>
          <a:solidFill>
            <a:srgbClr val="0066FF">
              <a:alpha val="30000"/>
            </a:srgbClr>
          </a:solidFill>
        </p:spPr>
        <p:txBody>
          <a:bodyPr wrap="square" rtlCol="0">
            <a:spAutoFit/>
          </a:bodyPr>
          <a:lstStyle/>
          <a:p>
            <a:endParaRPr lang="en-US" dirty="0"/>
          </a:p>
        </p:txBody>
      </p:sp>
    </p:spTree>
    <p:extLst>
      <p:ext uri="{BB962C8B-B14F-4D97-AF65-F5344CB8AC3E}">
        <p14:creationId xmlns:p14="http://schemas.microsoft.com/office/powerpoint/2010/main" val="88175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4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4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4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4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5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5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animBg="1"/>
      <p:bldP spid="142" grpId="0" animBg="1"/>
      <p:bldP spid="144" grpId="0" animBg="1"/>
      <p:bldP spid="145" grpId="0" animBg="1"/>
      <p:bldP spid="146" grpId="0" animBg="1"/>
      <p:bldP spid="147" grpId="0" animBg="1"/>
      <p:bldP spid="148" grpId="0" animBg="1"/>
      <p:bldP spid="149" grpId="0" animBg="1"/>
      <p:bldP spid="150" grpId="0" animBg="1"/>
      <p:bldP spid="151" grpId="0" animBg="1"/>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Change Problem1 – Dynamic Programming Solution</a:t>
            </a:r>
          </a:p>
        </p:txBody>
      </p:sp>
      <p:sp>
        <p:nvSpPr>
          <p:cNvPr id="3" name="Content Placeholder 2"/>
          <p:cNvSpPr>
            <a:spLocks noGrp="1"/>
          </p:cNvSpPr>
          <p:nvPr>
            <p:ph idx="1"/>
          </p:nvPr>
        </p:nvSpPr>
        <p:spPr/>
        <p:txBody>
          <a:bodyPr/>
          <a:lstStyle/>
          <a:p>
            <a:r>
              <a:rPr lang="en-US" dirty="0"/>
              <a:t>We can also find the coins to be included in the solution set as follows:</a:t>
            </a:r>
          </a:p>
          <a:p>
            <a:pPr marL="457200" indent="-457200">
              <a:buFont typeface="+mj-lt"/>
              <a:buAutoNum type="arabicPeriod"/>
            </a:pPr>
            <a:r>
              <a:rPr lang="en-US" dirty="0"/>
              <a:t>Start looking at </a:t>
            </a:r>
            <a:r>
              <a:rPr lang="en-US" dirty="0">
                <a:solidFill>
                  <a:srgbClr val="AD1457"/>
                </a:solidFill>
              </a:rPr>
              <a:t>c[3, 8] = c[2, 8]  </a:t>
            </a:r>
            <a:r>
              <a:rPr lang="en-US" dirty="0">
                <a:latin typeface="Cambria Math" panose="02040503050406030204" pitchFamily="18" charset="0"/>
                <a:ea typeface="Cambria Math" panose="02040503050406030204" pitchFamily="18" charset="0"/>
              </a:rPr>
              <a:t>⟹ </a:t>
            </a:r>
            <a:r>
              <a:rPr lang="en-US" dirty="0"/>
              <a:t>So, </a:t>
            </a:r>
            <a:r>
              <a:rPr lang="en-US" b="1" dirty="0"/>
              <a:t>not to include </a:t>
            </a:r>
            <a:r>
              <a:rPr lang="en-US" dirty="0"/>
              <a:t>a</a:t>
            </a:r>
            <a:r>
              <a:rPr lang="en-US" b="1" dirty="0"/>
              <a:t> </a:t>
            </a:r>
            <a:r>
              <a:rPr lang="en-US" dirty="0"/>
              <a:t>coin with denomination 6.</a:t>
            </a:r>
          </a:p>
          <a:p>
            <a:pPr marL="457200" indent="-457200">
              <a:buFont typeface="+mj-lt"/>
              <a:buAutoNum type="arabicPeriod"/>
            </a:pPr>
            <a:r>
              <a:rPr lang="en-US" dirty="0"/>
              <a:t>Next go to c[2,8] ≠ c[1, 8] but </a:t>
            </a:r>
            <a:r>
              <a:rPr lang="en-US" dirty="0">
                <a:solidFill>
                  <a:srgbClr val="AD1457"/>
                </a:solidFill>
              </a:rPr>
              <a:t>c[2,8] = 1 + c[2,4]</a:t>
            </a:r>
          </a:p>
          <a:p>
            <a:pPr marL="1001712" lvl="1" indent="-457200">
              <a:buFont typeface="Wingdings" panose="05000000000000000000" pitchFamily="2" charset="2"/>
              <a:buChar char="§"/>
            </a:pPr>
            <a:r>
              <a:rPr lang="en-US" dirty="0">
                <a:solidFill>
                  <a:srgbClr val="0070C0"/>
                </a:solidFill>
              </a:rPr>
              <a:t>So, include a coin with denomination 4</a:t>
            </a:r>
          </a:p>
          <a:p>
            <a:pPr marL="457200" indent="-457200">
              <a:buFont typeface="+mj-lt"/>
              <a:buAutoNum type="arabicPeriod"/>
            </a:pPr>
            <a:r>
              <a:rPr lang="en-US" dirty="0"/>
              <a:t>Now, got to c[2,4] ≠ c[1,4] but </a:t>
            </a:r>
            <a:r>
              <a:rPr lang="en-US" dirty="0">
                <a:solidFill>
                  <a:srgbClr val="AD1457"/>
                </a:solidFill>
              </a:rPr>
              <a:t>c[2,4] = 1+ c[2,0]</a:t>
            </a:r>
          </a:p>
          <a:p>
            <a:pPr marL="1001712" lvl="1" indent="-457200">
              <a:buFont typeface="Wingdings" panose="05000000000000000000" pitchFamily="2" charset="2"/>
              <a:buChar char="§"/>
            </a:pPr>
            <a:r>
              <a:rPr lang="en-US" dirty="0">
                <a:solidFill>
                  <a:srgbClr val="0070C0"/>
                </a:solidFill>
              </a:rPr>
              <a:t>So, again include a coin with denomination 4</a:t>
            </a:r>
          </a:p>
          <a:p>
            <a:pPr marL="457200" indent="-457200">
              <a:buFont typeface="+mj-lt"/>
              <a:buAutoNum type="arabicPeriod"/>
            </a:pPr>
            <a:r>
              <a:rPr lang="en-US" dirty="0"/>
              <a:t>Go to c[2,0] = c[1,0] and stop.</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p:cNvGraphicFramePr>
              <p:nvPr>
                <p:extLst>
                  <p:ext uri="{D42A27DB-BD31-4B8C-83A1-F6EECF244321}">
                    <p14:modId xmlns:p14="http://schemas.microsoft.com/office/powerpoint/2010/main" val="2640325538"/>
                  </p:ext>
                </p:extLst>
              </p:nvPr>
            </p:nvGraphicFramePr>
            <p:xfrm>
              <a:off x="1784489" y="3855723"/>
              <a:ext cx="7654839" cy="2133600"/>
            </p:xfrm>
            <a:graphic>
              <a:graphicData uri="http://schemas.openxmlformats.org/drawingml/2006/table">
                <a:tbl>
                  <a:tblPr firstRow="1" bandRow="1">
                    <a:tableStyleId>{5C22544A-7EE6-4342-B048-85BDC9FD1C3A}</a:tableStyleId>
                  </a:tblPr>
                  <a:tblGrid>
                    <a:gridCol w="1201785">
                      <a:extLst>
                        <a:ext uri="{9D8B030D-6E8A-4147-A177-3AD203B41FA5}">
                          <a16:colId xmlns:a16="http://schemas.microsoft.com/office/drawing/2014/main" xmlns="" val="1881567836"/>
                        </a:ext>
                      </a:extLst>
                    </a:gridCol>
                    <a:gridCol w="717006">
                      <a:extLst>
                        <a:ext uri="{9D8B030D-6E8A-4147-A177-3AD203B41FA5}">
                          <a16:colId xmlns:a16="http://schemas.microsoft.com/office/drawing/2014/main" xmlns="" val="728414176"/>
                        </a:ext>
                      </a:extLst>
                    </a:gridCol>
                    <a:gridCol w="717006">
                      <a:extLst>
                        <a:ext uri="{9D8B030D-6E8A-4147-A177-3AD203B41FA5}">
                          <a16:colId xmlns:a16="http://schemas.microsoft.com/office/drawing/2014/main" xmlns="" val="1893645811"/>
                        </a:ext>
                      </a:extLst>
                    </a:gridCol>
                    <a:gridCol w="717006">
                      <a:extLst>
                        <a:ext uri="{9D8B030D-6E8A-4147-A177-3AD203B41FA5}">
                          <a16:colId xmlns:a16="http://schemas.microsoft.com/office/drawing/2014/main" xmlns="" val="329207486"/>
                        </a:ext>
                      </a:extLst>
                    </a:gridCol>
                    <a:gridCol w="717006">
                      <a:extLst>
                        <a:ext uri="{9D8B030D-6E8A-4147-A177-3AD203B41FA5}">
                          <a16:colId xmlns:a16="http://schemas.microsoft.com/office/drawing/2014/main" xmlns="" val="47506232"/>
                        </a:ext>
                      </a:extLst>
                    </a:gridCol>
                    <a:gridCol w="717006">
                      <a:extLst>
                        <a:ext uri="{9D8B030D-6E8A-4147-A177-3AD203B41FA5}">
                          <a16:colId xmlns:a16="http://schemas.microsoft.com/office/drawing/2014/main" xmlns="" val="1649283705"/>
                        </a:ext>
                      </a:extLst>
                    </a:gridCol>
                    <a:gridCol w="717006">
                      <a:extLst>
                        <a:ext uri="{9D8B030D-6E8A-4147-A177-3AD203B41FA5}">
                          <a16:colId xmlns:a16="http://schemas.microsoft.com/office/drawing/2014/main" xmlns="" val="718640958"/>
                        </a:ext>
                      </a:extLst>
                    </a:gridCol>
                    <a:gridCol w="717006">
                      <a:extLst>
                        <a:ext uri="{9D8B030D-6E8A-4147-A177-3AD203B41FA5}">
                          <a16:colId xmlns:a16="http://schemas.microsoft.com/office/drawing/2014/main" xmlns="" val="205601540"/>
                        </a:ext>
                      </a:extLst>
                    </a:gridCol>
                    <a:gridCol w="717006">
                      <a:extLst>
                        <a:ext uri="{9D8B030D-6E8A-4147-A177-3AD203B41FA5}">
                          <a16:colId xmlns:a16="http://schemas.microsoft.com/office/drawing/2014/main" xmlns="" val="3562826060"/>
                        </a:ext>
                      </a:extLst>
                    </a:gridCol>
                    <a:gridCol w="717006">
                      <a:extLst>
                        <a:ext uri="{9D8B030D-6E8A-4147-A177-3AD203B41FA5}">
                          <a16:colId xmlns:a16="http://schemas.microsoft.com/office/drawing/2014/main" xmlns="" val="2419456868"/>
                        </a:ext>
                      </a:extLst>
                    </a:gridCol>
                  </a:tblGrid>
                  <a:tr h="548640">
                    <a:tc>
                      <a:txBody>
                        <a:bodyPr/>
                        <a:lstStyle/>
                        <a:p>
                          <a:pPr algn="ctr"/>
                          <a:endParaRPr lang="en-US" sz="2400" b="1" dirty="0">
                            <a:solidFill>
                              <a:srgbClr val="C0000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6</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7</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8</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3473635220"/>
                      </a:ext>
                    </a:extLst>
                  </a:tr>
                  <a:tr h="548640">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solidFill>
                                          <a:srgbClr val="AD1457"/>
                                        </a:solidFill>
                                        <a:latin typeface="Cambria Math" panose="02040503050406030204" pitchFamily="18" charset="0"/>
                                      </a:rPr>
                                    </m:ctrlPr>
                                  </m:sSubPr>
                                  <m:e>
                                    <m:r>
                                      <a:rPr lang="en-US" sz="2400" b="1" i="1" dirty="0" smtClean="0">
                                        <a:solidFill>
                                          <a:srgbClr val="AD1457"/>
                                        </a:solidFill>
                                        <a:latin typeface="Cambria Math" panose="02040503050406030204" pitchFamily="18" charset="0"/>
                                      </a:rPr>
                                      <m:t>𝒅</m:t>
                                    </m:r>
                                  </m:e>
                                  <m:sub>
                                    <m:r>
                                      <a:rPr lang="en-US" sz="2400" b="1" i="1" dirty="0" smtClean="0">
                                        <a:solidFill>
                                          <a:srgbClr val="AD1457"/>
                                        </a:solidFill>
                                        <a:latin typeface="Cambria Math" panose="02040503050406030204" pitchFamily="18" charset="0"/>
                                      </a:rPr>
                                      <m:t>𝟏</m:t>
                                    </m:r>
                                  </m:sub>
                                </m:sSub>
                                <m:r>
                                  <a:rPr lang="en-US" sz="2400" b="1" i="1" dirty="0" smtClean="0">
                                    <a:solidFill>
                                      <a:srgbClr val="AD1457"/>
                                    </a:solidFill>
                                    <a:latin typeface="Cambria Math" panose="02040503050406030204" pitchFamily="18" charset="0"/>
                                  </a:rPr>
                                  <m:t>=</m:t>
                                </m:r>
                                <m:r>
                                  <a:rPr lang="en-US" sz="2400" b="1" i="1" dirty="0" smtClean="0">
                                    <a:solidFill>
                                      <a:srgbClr val="AD1457"/>
                                    </a:solidFill>
                                    <a:latin typeface="Cambria Math" panose="02040503050406030204" pitchFamily="18" charset="0"/>
                                  </a:rPr>
                                  <m:t>𝟏</m:t>
                                </m:r>
                              </m:oMath>
                            </m:oMathPara>
                          </a14:m>
                          <a:endParaRPr lang="en-US" sz="2400" b="1" dirty="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6</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7</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8</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124186556"/>
                      </a:ext>
                    </a:extLst>
                  </a:tr>
                  <a:tr h="548640">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solidFill>
                                          <a:srgbClr val="AD1457"/>
                                        </a:solidFill>
                                        <a:latin typeface="Cambria Math" panose="02040503050406030204" pitchFamily="18" charset="0"/>
                                      </a:rPr>
                                    </m:ctrlPr>
                                  </m:sSubPr>
                                  <m:e>
                                    <m:r>
                                      <a:rPr lang="en-US" sz="2400" b="1" i="1" dirty="0" smtClean="0">
                                        <a:solidFill>
                                          <a:srgbClr val="AD1457"/>
                                        </a:solidFill>
                                        <a:latin typeface="Cambria Math" panose="02040503050406030204" pitchFamily="18" charset="0"/>
                                      </a:rPr>
                                      <m:t>𝒅</m:t>
                                    </m:r>
                                  </m:e>
                                  <m:sub>
                                    <m:r>
                                      <a:rPr lang="en-US" sz="2400" b="1" i="1" dirty="0" smtClean="0">
                                        <a:solidFill>
                                          <a:srgbClr val="AD1457"/>
                                        </a:solidFill>
                                        <a:latin typeface="Cambria Math" panose="02040503050406030204" pitchFamily="18" charset="0"/>
                                      </a:rPr>
                                      <m:t>𝟐</m:t>
                                    </m:r>
                                  </m:sub>
                                </m:sSub>
                                <m:r>
                                  <a:rPr lang="en-US" sz="2400" b="1" i="1" dirty="0" smtClean="0">
                                    <a:solidFill>
                                      <a:srgbClr val="AD1457"/>
                                    </a:solidFill>
                                    <a:latin typeface="Cambria Math" panose="02040503050406030204" pitchFamily="18" charset="0"/>
                                  </a:rPr>
                                  <m:t>=</m:t>
                                </m:r>
                                <m:r>
                                  <a:rPr lang="en-US" sz="2400" b="1" i="1" dirty="0" smtClean="0">
                                    <a:solidFill>
                                      <a:srgbClr val="AD1457"/>
                                    </a:solidFill>
                                    <a:latin typeface="Cambria Math" panose="02040503050406030204" pitchFamily="18" charset="0"/>
                                  </a:rPr>
                                  <m:t>𝟒</m:t>
                                </m:r>
                              </m:oMath>
                            </m:oMathPara>
                          </a14:m>
                          <a:endParaRPr lang="en-US" sz="2400" b="1" dirty="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3251394972"/>
                      </a:ext>
                    </a:extLst>
                  </a:tr>
                  <a:tr h="487680">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solidFill>
                                          <a:srgbClr val="AD1457"/>
                                        </a:solidFill>
                                        <a:latin typeface="Cambria Math" panose="02040503050406030204" pitchFamily="18" charset="0"/>
                                      </a:rPr>
                                    </m:ctrlPr>
                                  </m:sSubPr>
                                  <m:e>
                                    <m:r>
                                      <a:rPr lang="en-US" sz="2400" b="1" i="1" dirty="0" smtClean="0">
                                        <a:solidFill>
                                          <a:srgbClr val="AD1457"/>
                                        </a:solidFill>
                                        <a:latin typeface="Cambria Math" panose="02040503050406030204" pitchFamily="18" charset="0"/>
                                      </a:rPr>
                                      <m:t>𝒅</m:t>
                                    </m:r>
                                  </m:e>
                                  <m:sub>
                                    <m:r>
                                      <a:rPr lang="en-US" sz="2400" b="1" i="1" dirty="0" smtClean="0">
                                        <a:solidFill>
                                          <a:srgbClr val="AD1457"/>
                                        </a:solidFill>
                                        <a:latin typeface="Cambria Math" panose="02040503050406030204" pitchFamily="18" charset="0"/>
                                      </a:rPr>
                                      <m:t>𝟑</m:t>
                                    </m:r>
                                  </m:sub>
                                </m:sSub>
                                <m:r>
                                  <a:rPr lang="en-US" sz="2400" b="1" i="1" dirty="0" smtClean="0">
                                    <a:solidFill>
                                      <a:srgbClr val="AD1457"/>
                                    </a:solidFill>
                                    <a:latin typeface="Cambria Math" panose="02040503050406030204" pitchFamily="18" charset="0"/>
                                  </a:rPr>
                                  <m:t>=</m:t>
                                </m:r>
                                <m:r>
                                  <a:rPr lang="en-US" sz="2400" b="1" i="1" dirty="0" smtClean="0">
                                    <a:solidFill>
                                      <a:srgbClr val="AD1457"/>
                                    </a:solidFill>
                                    <a:latin typeface="Cambria Math" panose="02040503050406030204" pitchFamily="18" charset="0"/>
                                  </a:rPr>
                                  <m:t>𝟔</m:t>
                                </m:r>
                              </m:oMath>
                            </m:oMathPara>
                          </a14:m>
                          <a:endParaRPr lang="en-US" sz="2400" b="1" dirty="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4206523799"/>
                      </a:ext>
                    </a:extLst>
                  </a:tr>
                </a:tbl>
              </a:graphicData>
            </a:graphic>
          </p:graphicFrame>
        </mc:Choice>
        <mc:Fallback xmlns="">
          <p:graphicFrame>
            <p:nvGraphicFramePr>
              <p:cNvPr id="4" name="Content Placeholder 3"/>
              <p:cNvGraphicFramePr>
                <a:graphicFrameLocks/>
              </p:cNvGraphicFramePr>
              <p:nvPr>
                <p:extLst>
                  <p:ext uri="{D42A27DB-BD31-4B8C-83A1-F6EECF244321}">
                    <p14:modId xmlns:p14="http://schemas.microsoft.com/office/powerpoint/2010/main" val="2640325538"/>
                  </p:ext>
                </p:extLst>
              </p:nvPr>
            </p:nvGraphicFramePr>
            <p:xfrm>
              <a:off x="1784489" y="3855723"/>
              <a:ext cx="7654839" cy="2133600"/>
            </p:xfrm>
            <a:graphic>
              <a:graphicData uri="http://schemas.openxmlformats.org/drawingml/2006/table">
                <a:tbl>
                  <a:tblPr firstRow="1" bandRow="1">
                    <a:tableStyleId>{5C22544A-7EE6-4342-B048-85BDC9FD1C3A}</a:tableStyleId>
                  </a:tblPr>
                  <a:tblGrid>
                    <a:gridCol w="1201785">
                      <a:extLst>
                        <a:ext uri="{9D8B030D-6E8A-4147-A177-3AD203B41FA5}">
                          <a16:colId xmlns:a16="http://schemas.microsoft.com/office/drawing/2014/main" val="1881567836"/>
                        </a:ext>
                      </a:extLst>
                    </a:gridCol>
                    <a:gridCol w="717006">
                      <a:extLst>
                        <a:ext uri="{9D8B030D-6E8A-4147-A177-3AD203B41FA5}">
                          <a16:colId xmlns:a16="http://schemas.microsoft.com/office/drawing/2014/main" val="728414176"/>
                        </a:ext>
                      </a:extLst>
                    </a:gridCol>
                    <a:gridCol w="717006">
                      <a:extLst>
                        <a:ext uri="{9D8B030D-6E8A-4147-A177-3AD203B41FA5}">
                          <a16:colId xmlns:a16="http://schemas.microsoft.com/office/drawing/2014/main" val="1893645811"/>
                        </a:ext>
                      </a:extLst>
                    </a:gridCol>
                    <a:gridCol w="717006">
                      <a:extLst>
                        <a:ext uri="{9D8B030D-6E8A-4147-A177-3AD203B41FA5}">
                          <a16:colId xmlns:a16="http://schemas.microsoft.com/office/drawing/2014/main" val="329207486"/>
                        </a:ext>
                      </a:extLst>
                    </a:gridCol>
                    <a:gridCol w="717006">
                      <a:extLst>
                        <a:ext uri="{9D8B030D-6E8A-4147-A177-3AD203B41FA5}">
                          <a16:colId xmlns:a16="http://schemas.microsoft.com/office/drawing/2014/main" val="47506232"/>
                        </a:ext>
                      </a:extLst>
                    </a:gridCol>
                    <a:gridCol w="717006">
                      <a:extLst>
                        <a:ext uri="{9D8B030D-6E8A-4147-A177-3AD203B41FA5}">
                          <a16:colId xmlns:a16="http://schemas.microsoft.com/office/drawing/2014/main" val="1649283705"/>
                        </a:ext>
                      </a:extLst>
                    </a:gridCol>
                    <a:gridCol w="717006">
                      <a:extLst>
                        <a:ext uri="{9D8B030D-6E8A-4147-A177-3AD203B41FA5}">
                          <a16:colId xmlns:a16="http://schemas.microsoft.com/office/drawing/2014/main" val="718640958"/>
                        </a:ext>
                      </a:extLst>
                    </a:gridCol>
                    <a:gridCol w="717006">
                      <a:extLst>
                        <a:ext uri="{9D8B030D-6E8A-4147-A177-3AD203B41FA5}">
                          <a16:colId xmlns:a16="http://schemas.microsoft.com/office/drawing/2014/main" val="205601540"/>
                        </a:ext>
                      </a:extLst>
                    </a:gridCol>
                    <a:gridCol w="717006">
                      <a:extLst>
                        <a:ext uri="{9D8B030D-6E8A-4147-A177-3AD203B41FA5}">
                          <a16:colId xmlns:a16="http://schemas.microsoft.com/office/drawing/2014/main" val="3562826060"/>
                        </a:ext>
                      </a:extLst>
                    </a:gridCol>
                    <a:gridCol w="717006">
                      <a:extLst>
                        <a:ext uri="{9D8B030D-6E8A-4147-A177-3AD203B41FA5}">
                          <a16:colId xmlns:a16="http://schemas.microsoft.com/office/drawing/2014/main" val="2419456868"/>
                        </a:ext>
                      </a:extLst>
                    </a:gridCol>
                  </a:tblGrid>
                  <a:tr h="548640">
                    <a:tc>
                      <a:txBody>
                        <a:bodyPr/>
                        <a:lstStyle/>
                        <a:p>
                          <a:pPr algn="ctr"/>
                          <a:endParaRPr lang="en-US" sz="2400" b="1" dirty="0">
                            <a:solidFill>
                              <a:srgbClr val="C0000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0</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1</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2</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3</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4</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5</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6</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7</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solidFill>
                                <a:srgbClr val="0070C0"/>
                              </a:solidFill>
                            </a:rPr>
                            <a:t>8</a:t>
                          </a:r>
                          <a:endParaRPr lang="en-US" sz="2400" b="1" dirty="0">
                            <a:solidFill>
                              <a:srgbClr val="0070C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73635220"/>
                      </a:ext>
                    </a:extLst>
                  </a:tr>
                  <a:tr h="54864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2"/>
                          <a:stretch>
                            <a:fillRect l="-508" t="-100000" r="-539086" b="-209890"/>
                          </a:stretch>
                        </a:blipFill>
                      </a:tcPr>
                    </a:tc>
                    <a:tc>
                      <a:txBody>
                        <a:bodyPr/>
                        <a:lstStyle/>
                        <a:p>
                          <a:pPr algn="ctr"/>
                          <a:r>
                            <a:rPr lang="en-US" sz="2400" b="1" dirty="0" smtClean="0"/>
                            <a:t>0</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1</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2</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3</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4</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5</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6</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7</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8</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4186556"/>
                      </a:ext>
                    </a:extLst>
                  </a:tr>
                  <a:tr h="54864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2"/>
                          <a:stretch>
                            <a:fillRect l="-508" t="-202222" r="-539086" b="-112222"/>
                          </a:stretch>
                        </a:blipFill>
                      </a:tcPr>
                    </a:tc>
                    <a:tc>
                      <a:txBody>
                        <a:bodyPr/>
                        <a:lstStyle/>
                        <a:p>
                          <a:pPr algn="ctr"/>
                          <a:r>
                            <a:rPr lang="en-US" sz="2400" b="1" dirty="0" smtClean="0"/>
                            <a:t>0</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1</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2</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3</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1</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2</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3</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4</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2</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51394972"/>
                      </a:ext>
                    </a:extLst>
                  </a:tr>
                  <a:tr h="48768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2"/>
                          <a:stretch>
                            <a:fillRect l="-508" t="-340000" r="-539086" b="-26250"/>
                          </a:stretch>
                        </a:blipFill>
                      </a:tcPr>
                    </a:tc>
                    <a:tc>
                      <a:txBody>
                        <a:bodyPr/>
                        <a:lstStyle/>
                        <a:p>
                          <a:pPr algn="ctr"/>
                          <a:r>
                            <a:rPr lang="en-US" sz="2400" b="1" dirty="0" smtClean="0"/>
                            <a:t>0</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1</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2</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3</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1</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2</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1</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2</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smtClean="0"/>
                            <a:t>2</a:t>
                          </a: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6523799"/>
                      </a:ext>
                    </a:extLst>
                  </a:tr>
                </a:tbl>
              </a:graphicData>
            </a:graphic>
          </p:graphicFrame>
        </mc:Fallback>
      </mc:AlternateContent>
      <mc:AlternateContent xmlns:mc="http://schemas.openxmlformats.org/markup-compatibility/2006" xmlns:a14="http://schemas.microsoft.com/office/drawing/2010/main">
        <mc:Choice Requires="a14">
          <p:sp>
            <p:nvSpPr>
              <p:cNvPr id="5" name="Rounded Rectangle 4"/>
              <p:cNvSpPr/>
              <p:nvPr/>
            </p:nvSpPr>
            <p:spPr>
              <a:xfrm>
                <a:off x="6451378" y="1721741"/>
                <a:ext cx="5351929" cy="537754"/>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14:m>
                  <m:oMath xmlns:m="http://schemas.openxmlformats.org/officeDocument/2006/math">
                    <m:r>
                      <a:rPr lang="en-US" sz="2200" i="1" dirty="0" smtClean="0">
                        <a:solidFill>
                          <a:srgbClr val="424242"/>
                        </a:solidFill>
                        <a:latin typeface="Cambria Math" panose="02040503050406030204" pitchFamily="18" charset="0"/>
                      </a:rPr>
                      <m:t>𝑐</m:t>
                    </m:r>
                    <m:r>
                      <a:rPr lang="en-US" sz="2200" dirty="0">
                        <a:solidFill>
                          <a:srgbClr val="424242"/>
                        </a:solidFill>
                        <a:latin typeface="Cambria Math" panose="02040503050406030204" pitchFamily="18" charset="0"/>
                      </a:rPr>
                      <m:t>[</m:t>
                    </m:r>
                    <m:r>
                      <a:rPr lang="en-US" sz="2200" i="1" dirty="0" err="1">
                        <a:solidFill>
                          <a:srgbClr val="424242"/>
                        </a:solidFill>
                        <a:latin typeface="Cambria Math" panose="02040503050406030204" pitchFamily="18" charset="0"/>
                      </a:rPr>
                      <m:t>𝑖</m:t>
                    </m:r>
                    <m:r>
                      <a:rPr lang="en-US" sz="2200" dirty="0">
                        <a:solidFill>
                          <a:srgbClr val="424242"/>
                        </a:solidFill>
                        <a:latin typeface="Cambria Math" panose="02040503050406030204" pitchFamily="18" charset="0"/>
                      </a:rPr>
                      <m:t>][</m:t>
                    </m:r>
                    <m:r>
                      <a:rPr lang="en-US" sz="2200" i="1" dirty="0">
                        <a:solidFill>
                          <a:srgbClr val="424242"/>
                        </a:solidFill>
                        <a:latin typeface="Cambria Math" panose="02040503050406030204" pitchFamily="18" charset="0"/>
                      </a:rPr>
                      <m:t>𝑗</m:t>
                    </m:r>
                    <m:r>
                      <a:rPr lang="en-US" sz="2200" dirty="0">
                        <a:solidFill>
                          <a:srgbClr val="424242"/>
                        </a:solidFill>
                        <a:latin typeface="Cambria Math" panose="02040503050406030204" pitchFamily="18" charset="0"/>
                      </a:rPr>
                      <m:t>] = </m:t>
                    </m:r>
                    <m:r>
                      <a:rPr lang="en-US" sz="2200" i="1" dirty="0">
                        <a:solidFill>
                          <a:srgbClr val="424242"/>
                        </a:solidFill>
                        <a:latin typeface="Cambria Math" panose="02040503050406030204" pitchFamily="18" charset="0"/>
                      </a:rPr>
                      <m:t>𝑚𝑖𝑛</m:t>
                    </m:r>
                    <m:r>
                      <a:rPr lang="en-US" sz="2200" dirty="0">
                        <a:solidFill>
                          <a:srgbClr val="424242"/>
                        </a:solidFill>
                        <a:latin typeface="Cambria Math" panose="02040503050406030204" pitchFamily="18" charset="0"/>
                      </a:rPr>
                      <m:t>(</m:t>
                    </m:r>
                    <m:r>
                      <a:rPr lang="en-US" sz="2200" i="1" dirty="0">
                        <a:solidFill>
                          <a:srgbClr val="424242"/>
                        </a:solidFill>
                        <a:latin typeface="Cambria Math" panose="02040503050406030204" pitchFamily="18" charset="0"/>
                      </a:rPr>
                      <m:t>𝑐</m:t>
                    </m:r>
                    <m:r>
                      <a:rPr lang="en-US" sz="2200" dirty="0">
                        <a:solidFill>
                          <a:srgbClr val="424242"/>
                        </a:solidFill>
                        <a:latin typeface="Cambria Math" panose="02040503050406030204" pitchFamily="18" charset="0"/>
                      </a:rPr>
                      <m:t>[</m:t>
                    </m:r>
                    <m:r>
                      <a:rPr lang="en-US" sz="2200" i="1" dirty="0">
                        <a:solidFill>
                          <a:srgbClr val="424242"/>
                        </a:solidFill>
                        <a:latin typeface="Cambria Math" panose="02040503050406030204" pitchFamily="18" charset="0"/>
                      </a:rPr>
                      <m:t>𝑖</m:t>
                    </m:r>
                    <m:r>
                      <a:rPr lang="en-US" sz="2200" dirty="0">
                        <a:solidFill>
                          <a:srgbClr val="424242"/>
                        </a:solidFill>
                        <a:latin typeface="Cambria Math" panose="02040503050406030204" pitchFamily="18" charset="0"/>
                      </a:rPr>
                      <m:t>−</m:t>
                    </m:r>
                    <m:r>
                      <a:rPr lang="en-US" sz="2200" i="1" dirty="0">
                        <a:solidFill>
                          <a:srgbClr val="424242"/>
                        </a:solidFill>
                        <a:latin typeface="Cambria Math" panose="02040503050406030204" pitchFamily="18" charset="0"/>
                      </a:rPr>
                      <m:t>1</m:t>
                    </m:r>
                    <m:r>
                      <a:rPr lang="en-US" sz="2200" dirty="0">
                        <a:solidFill>
                          <a:srgbClr val="424242"/>
                        </a:solidFill>
                        <a:latin typeface="Cambria Math" panose="02040503050406030204" pitchFamily="18" charset="0"/>
                      </a:rPr>
                      <m:t>][</m:t>
                    </m:r>
                    <m:r>
                      <a:rPr lang="en-US" sz="2200" i="1" dirty="0">
                        <a:solidFill>
                          <a:srgbClr val="424242"/>
                        </a:solidFill>
                        <a:latin typeface="Cambria Math" panose="02040503050406030204" pitchFamily="18" charset="0"/>
                      </a:rPr>
                      <m:t>𝑗</m:t>
                    </m:r>
                    <m:r>
                      <a:rPr lang="en-US" sz="2200" dirty="0">
                        <a:solidFill>
                          <a:srgbClr val="424242"/>
                        </a:solidFill>
                        <a:latin typeface="Cambria Math" panose="02040503050406030204" pitchFamily="18" charset="0"/>
                      </a:rPr>
                      <m:t>],</m:t>
                    </m:r>
                    <m:r>
                      <a:rPr lang="en-US" sz="2200" b="1" i="1" dirty="0">
                        <a:solidFill>
                          <a:srgbClr val="424242"/>
                        </a:solidFill>
                        <a:latin typeface="Cambria Math" panose="02040503050406030204" pitchFamily="18" charset="0"/>
                      </a:rPr>
                      <m:t>𝟏</m:t>
                    </m:r>
                    <m:r>
                      <a:rPr lang="en-US" sz="2200" b="1" dirty="0">
                        <a:solidFill>
                          <a:srgbClr val="424242"/>
                        </a:solidFill>
                        <a:latin typeface="Cambria Math" panose="02040503050406030204" pitchFamily="18" charset="0"/>
                      </a:rPr>
                      <m:t>+</m:t>
                    </m:r>
                    <m:r>
                      <a:rPr lang="en-US" sz="2200" b="1" i="1" dirty="0">
                        <a:solidFill>
                          <a:srgbClr val="424242"/>
                        </a:solidFill>
                        <a:latin typeface="Cambria Math" panose="02040503050406030204" pitchFamily="18" charset="0"/>
                      </a:rPr>
                      <m:t>𝒄</m:t>
                    </m:r>
                    <m:r>
                      <a:rPr lang="en-US" sz="2200" b="1" dirty="0">
                        <a:solidFill>
                          <a:srgbClr val="424242"/>
                        </a:solidFill>
                        <a:latin typeface="Cambria Math" panose="02040503050406030204" pitchFamily="18" charset="0"/>
                      </a:rPr>
                      <m:t>[</m:t>
                    </m:r>
                    <m:r>
                      <a:rPr lang="en-US" sz="2200" b="1" i="1" dirty="0" err="1">
                        <a:solidFill>
                          <a:srgbClr val="424242"/>
                        </a:solidFill>
                        <a:latin typeface="Cambria Math" panose="02040503050406030204" pitchFamily="18" charset="0"/>
                      </a:rPr>
                      <m:t>𝒊</m:t>
                    </m:r>
                    <m:r>
                      <a:rPr lang="en-US" sz="2200" b="1" dirty="0">
                        <a:solidFill>
                          <a:srgbClr val="424242"/>
                        </a:solidFill>
                        <a:latin typeface="Cambria Math" panose="02040503050406030204" pitchFamily="18" charset="0"/>
                      </a:rPr>
                      <m:t>][</m:t>
                    </m:r>
                    <m:r>
                      <a:rPr lang="en-US" sz="2200" b="1" i="1" dirty="0">
                        <a:solidFill>
                          <a:srgbClr val="424242"/>
                        </a:solidFill>
                        <a:latin typeface="Cambria Math" panose="02040503050406030204" pitchFamily="18" charset="0"/>
                      </a:rPr>
                      <m:t>𝒋</m:t>
                    </m:r>
                    <m:r>
                      <a:rPr lang="en-US" sz="2200" b="1" dirty="0">
                        <a:solidFill>
                          <a:srgbClr val="424242"/>
                        </a:solidFill>
                        <a:latin typeface="Cambria Math" panose="02040503050406030204" pitchFamily="18" charset="0"/>
                      </a:rPr>
                      <m:t>−</m:t>
                    </m:r>
                    <m:sSub>
                      <m:sSubPr>
                        <m:ctrlPr>
                          <a:rPr lang="en-US" sz="2200" b="1" i="1" dirty="0">
                            <a:solidFill>
                              <a:srgbClr val="424242"/>
                            </a:solidFill>
                            <a:latin typeface="Cambria Math" panose="02040503050406030204" pitchFamily="18" charset="0"/>
                          </a:rPr>
                        </m:ctrlPr>
                      </m:sSubPr>
                      <m:e>
                        <m:r>
                          <a:rPr lang="en-US" sz="2200" b="1" i="1" dirty="0">
                            <a:solidFill>
                              <a:srgbClr val="424242"/>
                            </a:solidFill>
                            <a:latin typeface="Cambria Math" panose="02040503050406030204" pitchFamily="18" charset="0"/>
                          </a:rPr>
                          <m:t>𝒅</m:t>
                        </m:r>
                      </m:e>
                      <m:sub>
                        <m:r>
                          <a:rPr lang="en-US" sz="2200" b="1" i="1" dirty="0">
                            <a:solidFill>
                              <a:srgbClr val="424242"/>
                            </a:solidFill>
                            <a:latin typeface="Cambria Math" panose="02040503050406030204" pitchFamily="18" charset="0"/>
                          </a:rPr>
                          <m:t>𝒊</m:t>
                        </m:r>
                      </m:sub>
                    </m:sSub>
                    <m:r>
                      <a:rPr lang="en-US" sz="2200" b="1" dirty="0">
                        <a:solidFill>
                          <a:srgbClr val="424242"/>
                        </a:solidFill>
                        <a:latin typeface="Cambria Math" panose="02040503050406030204" pitchFamily="18" charset="0"/>
                      </a:rPr>
                      <m:t>]</m:t>
                    </m:r>
                  </m:oMath>
                </a14:m>
                <a:r>
                  <a:rPr lang="en-US" sz="2200" dirty="0">
                    <a:solidFill>
                      <a:srgbClr val="424242"/>
                    </a:solidFill>
                  </a:rPr>
                  <a:t>)</a:t>
                </a:r>
              </a:p>
            </p:txBody>
          </p:sp>
        </mc:Choice>
        <mc:Fallback xmlns="">
          <p:sp>
            <p:nvSpPr>
              <p:cNvPr id="5" name="Rounded Rectangle 4"/>
              <p:cNvSpPr>
                <a:spLocks noRot="1" noChangeAspect="1" noMove="1" noResize="1" noEditPoints="1" noAdjustHandles="1" noChangeArrowheads="1" noChangeShapeType="1" noTextEdit="1"/>
              </p:cNvSpPr>
              <p:nvPr/>
            </p:nvSpPr>
            <p:spPr>
              <a:xfrm>
                <a:off x="6451378" y="1721741"/>
                <a:ext cx="5351929" cy="537754"/>
              </a:xfrm>
              <a:prstGeom prst="roundRect">
                <a:avLst/>
              </a:prstGeom>
              <a:blipFill>
                <a:blip r:embed="rId3"/>
                <a:stretch>
                  <a:fillRect r="-341" b="-12088"/>
                </a:stretch>
              </a:blipFill>
            </p:spPr>
            <p:txBody>
              <a:bodyPr/>
              <a:lstStyle/>
              <a:p>
                <a:r>
                  <a:rPr lang="en-US">
                    <a:noFill/>
                  </a:rPr>
                  <a:t> </a:t>
                </a:r>
              </a:p>
            </p:txBody>
          </p:sp>
        </mc:Fallback>
      </mc:AlternateContent>
      <p:sp>
        <p:nvSpPr>
          <p:cNvPr id="6" name="TextBox 5"/>
          <p:cNvSpPr txBox="1"/>
          <p:nvPr/>
        </p:nvSpPr>
        <p:spPr>
          <a:xfrm>
            <a:off x="8709212" y="5499445"/>
            <a:ext cx="731520" cy="484632"/>
          </a:xfrm>
          <a:prstGeom prst="rect">
            <a:avLst/>
          </a:prstGeom>
          <a:solidFill>
            <a:srgbClr val="0066FF">
              <a:alpha val="30000"/>
            </a:srgbClr>
          </a:solidFill>
        </p:spPr>
        <p:txBody>
          <a:bodyPr wrap="square" rtlCol="0">
            <a:spAutoFit/>
          </a:bodyPr>
          <a:lstStyle/>
          <a:p>
            <a:endParaRPr lang="en-US" dirty="0"/>
          </a:p>
        </p:txBody>
      </p:sp>
      <p:cxnSp>
        <p:nvCxnSpPr>
          <p:cNvPr id="8" name="Straight Arrow Connector 7"/>
          <p:cNvCxnSpPr/>
          <p:nvPr/>
        </p:nvCxnSpPr>
        <p:spPr>
          <a:xfrm flipV="1">
            <a:off x="9297736" y="5244353"/>
            <a:ext cx="0" cy="44375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360458" y="5392270"/>
            <a:ext cx="2501153"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3415553" y="5392270"/>
            <a:ext cx="2649070"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146613" y="4760259"/>
            <a:ext cx="0" cy="510988"/>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85247" y="4960826"/>
            <a:ext cx="731520" cy="548640"/>
          </a:xfrm>
          <a:prstGeom prst="rect">
            <a:avLst/>
          </a:prstGeom>
          <a:solidFill>
            <a:srgbClr val="FF0000">
              <a:alpha val="30000"/>
            </a:srgbClr>
          </a:solidFill>
        </p:spPr>
        <p:txBody>
          <a:bodyPr wrap="square" rtlCol="0">
            <a:spAutoFit/>
          </a:bodyPr>
          <a:lstStyle/>
          <a:p>
            <a:endParaRPr lang="en-US" dirty="0"/>
          </a:p>
        </p:txBody>
      </p:sp>
      <p:sp>
        <p:nvSpPr>
          <p:cNvPr id="17" name="Oval 16"/>
          <p:cNvSpPr/>
          <p:nvPr/>
        </p:nvSpPr>
        <p:spPr>
          <a:xfrm>
            <a:off x="8901952" y="5042647"/>
            <a:ext cx="365760" cy="365760"/>
          </a:xfrm>
          <a:prstGeom prst="ellipse">
            <a:avLst/>
          </a:prstGeom>
          <a:noFill/>
          <a:ln w="28575">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029152" y="5047514"/>
            <a:ext cx="365760" cy="365760"/>
          </a:xfrm>
          <a:prstGeom prst="ellipse">
            <a:avLst/>
          </a:prstGeom>
          <a:noFill/>
          <a:ln w="28575">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3576919" y="1707777"/>
            <a:ext cx="7315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490884" y="2182907"/>
            <a:ext cx="7315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508814" y="2967318"/>
            <a:ext cx="7315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781302" y="6118412"/>
            <a:ext cx="5661212" cy="349623"/>
          </a:xfrm>
          <a:prstGeom prst="rect">
            <a:avLst/>
          </a:prstGeom>
          <a:solidFill>
            <a:schemeClr val="accent2">
              <a:lumMod val="20000"/>
              <a:lumOff val="8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AD1457"/>
                </a:solidFill>
              </a:rPr>
              <a:t>Solution contains 2 coins with denomination 4 </a:t>
            </a:r>
          </a:p>
        </p:txBody>
      </p:sp>
    </p:spTree>
    <p:extLst>
      <p:ext uri="{BB962C8B-B14F-4D97-AF65-F5344CB8AC3E}">
        <p14:creationId xmlns:p14="http://schemas.microsoft.com/office/powerpoint/2010/main" val="136704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1000"/>
                                        <p:tgtEl>
                                          <p:spTgt spid="8"/>
                                        </p:tgtEl>
                                      </p:cBhvr>
                                    </p:animEffect>
                                  </p:childTnLst>
                                </p:cTn>
                              </p:par>
                            </p:childTnLst>
                          </p:cTn>
                        </p:par>
                        <p:par>
                          <p:cTn id="17" fill="hold">
                            <p:stCondLst>
                              <p:cond delay="1500"/>
                            </p:stCondLst>
                            <p:childTnLst>
                              <p:par>
                                <p:cTn id="18" presetID="21" presetClass="entr" presetSubtype="1"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heel(1)">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1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500"/>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childTnLst>
                                </p:cTn>
                              </p:par>
                              <p:par>
                                <p:cTn id="44" presetID="22" presetClass="entr" presetSubtype="8"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1000"/>
                                        <p:tgtEl>
                                          <p:spTgt spid="19"/>
                                        </p:tgtEl>
                                      </p:cBhvr>
                                    </p:animEffect>
                                  </p:childTnLst>
                                </p:cTn>
                              </p:par>
                            </p:childTnLst>
                          </p:cTn>
                        </p:par>
                        <p:par>
                          <p:cTn id="47" fill="hold">
                            <p:stCondLst>
                              <p:cond delay="1000"/>
                            </p:stCondLst>
                            <p:childTnLst>
                              <p:par>
                                <p:cTn id="48" presetID="22" presetClass="entr" presetSubtype="2"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right)">
                                      <p:cBhvr>
                                        <p:cTn id="50" dur="1000"/>
                                        <p:tgtEl>
                                          <p:spTgt spid="10"/>
                                        </p:tgtEl>
                                      </p:cBhvr>
                                    </p:animEffect>
                                  </p:childTnLst>
                                </p:cTn>
                              </p:par>
                            </p:childTnLst>
                          </p:cTn>
                        </p:par>
                        <p:par>
                          <p:cTn id="51" fill="hold">
                            <p:stCondLst>
                              <p:cond delay="2000"/>
                            </p:stCondLst>
                            <p:childTnLst>
                              <p:par>
                                <p:cTn id="52" presetID="21" presetClass="entr" presetSubtype="1"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heel(1)">
                                      <p:cBhvr>
                                        <p:cTn id="54" dur="10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Effect transition="in" filter="fade">
                                      <p:cBhvr>
                                        <p:cTn id="59" dur="500"/>
                                        <p:tgtEl>
                                          <p:spTgt spid="3">
                                            <p:txEl>
                                              <p:pRg st="5" end="5"/>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6" end="6"/>
                                            </p:txEl>
                                          </p:spTgt>
                                        </p:tgtEl>
                                        <p:attrNameLst>
                                          <p:attrName>style.visibility</p:attrName>
                                        </p:attrNameLst>
                                      </p:cBhvr>
                                      <p:to>
                                        <p:strVal val="visible"/>
                                      </p:to>
                                    </p:set>
                                    <p:animEffect transition="in" filter="fade">
                                      <p:cBhvr>
                                        <p:cTn id="64" dur="500"/>
                                        <p:tgtEl>
                                          <p:spTgt spid="3">
                                            <p:txEl>
                                              <p:pRg st="6" end="6"/>
                                            </p:txEl>
                                          </p:spTgt>
                                        </p:tgtEl>
                                      </p:cBhvr>
                                    </p:animEffect>
                                  </p:childTnLst>
                                </p:cTn>
                              </p:par>
                              <p:par>
                                <p:cTn id="65" presetID="22" presetClass="entr" presetSubtype="8"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left)">
                                      <p:cBhvr>
                                        <p:cTn id="67" dur="1000"/>
                                        <p:tgtEl>
                                          <p:spTgt spid="20"/>
                                        </p:tgtEl>
                                      </p:cBhvr>
                                    </p:animEffect>
                                  </p:childTnLst>
                                </p:cTn>
                              </p:par>
                            </p:childTnLst>
                          </p:cTn>
                        </p:par>
                        <p:par>
                          <p:cTn id="68" fill="hold">
                            <p:stCondLst>
                              <p:cond delay="1000"/>
                            </p:stCondLst>
                            <p:childTnLst>
                              <p:par>
                                <p:cTn id="69" presetID="22" presetClass="entr" presetSubtype="2" fill="hold" nodeType="after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wipe(right)">
                                      <p:cBhvr>
                                        <p:cTn id="71" dur="500"/>
                                        <p:tgtEl>
                                          <p:spTgt spid="12"/>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left)">
                                      <p:cBhvr>
                                        <p:cTn id="75" dur="500"/>
                                        <p:tgtEl>
                                          <p:spTgt spid="16"/>
                                        </p:tgtEl>
                                      </p:cBhvr>
                                    </p:animEffect>
                                  </p:childTnLst>
                                </p:cTn>
                              </p:par>
                            </p:childTnLst>
                          </p:cTn>
                        </p:par>
                        <p:par>
                          <p:cTn id="76" fill="hold">
                            <p:stCondLst>
                              <p:cond delay="2000"/>
                            </p:stCondLst>
                            <p:childTnLst>
                              <p:par>
                                <p:cTn id="77" presetID="22" presetClass="entr" presetSubtype="4" fill="hold" nodeType="after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down)">
                                      <p:cBhvr>
                                        <p:cTn id="79" dur="500"/>
                                        <p:tgtEl>
                                          <p:spTgt spid="14"/>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up)">
                                      <p:cBhvr>
                                        <p:cTn id="8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animBg="1"/>
      <p:bldP spid="18"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6176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583880-75ED-45BC-9257-803F80739391}"/>
              </a:ext>
            </a:extLst>
          </p:cNvPr>
          <p:cNvSpPr>
            <a:spLocks noGrp="1"/>
          </p:cNvSpPr>
          <p:nvPr>
            <p:ph type="title"/>
          </p:nvPr>
        </p:nvSpPr>
        <p:spPr/>
        <p:txBody>
          <a:bodyPr/>
          <a:lstStyle/>
          <a:p>
            <a:r>
              <a:rPr lang="en-US" dirty="0"/>
              <a:t>Make Change Problem2 – Dynamic Programming Solution</a:t>
            </a:r>
            <a:endParaRPr lang="en-IN" dirty="0"/>
          </a:p>
        </p:txBody>
      </p:sp>
      <p:sp>
        <p:nvSpPr>
          <p:cNvPr id="3" name="Content Placeholder 2">
            <a:extLst>
              <a:ext uri="{FF2B5EF4-FFF2-40B4-BE49-F238E27FC236}">
                <a16:creationId xmlns:a16="http://schemas.microsoft.com/office/drawing/2014/main" xmlns="" id="{EE3A6156-EF69-41BC-A581-571A963A9C2D}"/>
              </a:ext>
            </a:extLst>
          </p:cNvPr>
          <p:cNvSpPr>
            <a:spLocks noGrp="1"/>
          </p:cNvSpPr>
          <p:nvPr>
            <p:ph idx="1"/>
          </p:nvPr>
        </p:nvSpPr>
        <p:spPr/>
        <p:txBody>
          <a:bodyPr/>
          <a:lstStyle/>
          <a:p>
            <a:r>
              <a:rPr lang="en-US" sz="2000" dirty="0"/>
              <a:t>Given a value N, if we want to make change for </a:t>
            </a:r>
            <a:r>
              <a:rPr lang="en-US" sz="2000" dirty="0">
                <a:solidFill>
                  <a:srgbClr val="C00000"/>
                </a:solidFill>
              </a:rPr>
              <a:t>N Rs</a:t>
            </a:r>
            <a:r>
              <a:rPr lang="en-US" sz="2000" dirty="0"/>
              <a:t>, and we have infinite supply of each of S = { S</a:t>
            </a:r>
            <a:r>
              <a:rPr lang="en-US" sz="2000" baseline="-25000" dirty="0"/>
              <a:t>1</a:t>
            </a:r>
            <a:r>
              <a:rPr lang="en-US" sz="2000" dirty="0"/>
              <a:t>, S</a:t>
            </a:r>
            <a:r>
              <a:rPr lang="en-US" sz="2000" baseline="-25000" dirty="0"/>
              <a:t>2</a:t>
            </a:r>
            <a:r>
              <a:rPr lang="en-US" sz="2000" dirty="0"/>
              <a:t>, .. , </a:t>
            </a:r>
            <a:r>
              <a:rPr lang="en-US" sz="2000" dirty="0" err="1"/>
              <a:t>S</a:t>
            </a:r>
            <a:r>
              <a:rPr lang="en-US" sz="2000" baseline="-25000" dirty="0" err="1"/>
              <a:t>m</a:t>
            </a:r>
            <a:r>
              <a:rPr lang="en-US" sz="2000" dirty="0"/>
              <a:t>} valued coins</a:t>
            </a:r>
          </a:p>
          <a:p>
            <a:r>
              <a:rPr lang="en-US" sz="2000" dirty="0">
                <a:solidFill>
                  <a:srgbClr val="C00000"/>
                </a:solidFill>
              </a:rPr>
              <a:t>N = 4 </a:t>
            </a:r>
            <a:r>
              <a:rPr lang="en-US" sz="2000" dirty="0"/>
              <a:t>and </a:t>
            </a:r>
            <a:r>
              <a:rPr lang="en-US" sz="2000" dirty="0">
                <a:solidFill>
                  <a:srgbClr val="C00000"/>
                </a:solidFill>
              </a:rPr>
              <a:t>S = {1,2,3}, </a:t>
            </a:r>
            <a:r>
              <a:rPr lang="en-US" sz="2000" dirty="0"/>
              <a:t>there are four solutions: {1,1,1,1},{1,1,2},{2,2},{1,3}. So output should be 4.</a:t>
            </a:r>
          </a:p>
          <a:p>
            <a:r>
              <a:rPr lang="en-US" sz="2000" dirty="0"/>
              <a:t>For </a:t>
            </a:r>
            <a:r>
              <a:rPr lang="en-US" sz="2000" dirty="0">
                <a:solidFill>
                  <a:srgbClr val="C00000"/>
                </a:solidFill>
              </a:rPr>
              <a:t>N = 10 </a:t>
            </a:r>
            <a:r>
              <a:rPr lang="en-US" sz="2000" dirty="0"/>
              <a:t>and </a:t>
            </a:r>
            <a:r>
              <a:rPr lang="en-US" sz="2000" dirty="0">
                <a:solidFill>
                  <a:srgbClr val="C00000"/>
                </a:solidFill>
              </a:rPr>
              <a:t>S = {2, 5, 3, 6}</a:t>
            </a:r>
            <a:r>
              <a:rPr lang="en-US" sz="2000" dirty="0"/>
              <a:t>, there are five solutions: {2,2,2,2,2}, {2,2,3,3}, {2,2,6}, {2,3,5} and {5,5}. So the output should be 5.</a:t>
            </a:r>
          </a:p>
          <a:p>
            <a:pPr marL="0" indent="0">
              <a:buNone/>
            </a:pPr>
            <a:r>
              <a:rPr lang="en-US" sz="1800" b="1" dirty="0"/>
              <a:t>1) Optimal Substructure: </a:t>
            </a:r>
            <a:r>
              <a:rPr lang="en-US" sz="1800" dirty="0"/>
              <a:t>To count the total number of solutions, we can divide all set solutions into two sets. </a:t>
            </a:r>
          </a:p>
          <a:p>
            <a:pPr marL="544512" lvl="1" indent="0">
              <a:buNone/>
            </a:pPr>
            <a:r>
              <a:rPr lang="en-US" sz="1400" dirty="0"/>
              <a:t>1) Solutions that do not contain </a:t>
            </a:r>
            <a:r>
              <a:rPr lang="en-US" sz="1400" dirty="0" err="1"/>
              <a:t>m</a:t>
            </a:r>
            <a:r>
              <a:rPr lang="en-US" sz="1400" baseline="30000" dirty="0" err="1"/>
              <a:t>th</a:t>
            </a:r>
            <a:r>
              <a:rPr lang="en-US" sz="1400" dirty="0"/>
              <a:t> coin (or </a:t>
            </a:r>
            <a:r>
              <a:rPr lang="en-US" sz="1400" dirty="0" err="1"/>
              <a:t>S</a:t>
            </a:r>
            <a:r>
              <a:rPr lang="en-US" sz="1400" baseline="-25000" dirty="0" err="1"/>
              <a:t>m</a:t>
            </a:r>
            <a:r>
              <a:rPr lang="en-US" sz="1400" dirty="0"/>
              <a:t>). </a:t>
            </a:r>
          </a:p>
          <a:p>
            <a:pPr marL="544512" lvl="1" indent="0">
              <a:buNone/>
            </a:pPr>
            <a:r>
              <a:rPr lang="en-US" sz="1400" dirty="0"/>
              <a:t>2) Solutions that contain at least one S</a:t>
            </a:r>
            <a:r>
              <a:rPr lang="en-US" sz="1400" baseline="-25000" dirty="0"/>
              <a:t>m</a:t>
            </a:r>
            <a:r>
              <a:rPr lang="en-US" sz="1400" dirty="0"/>
              <a:t>. </a:t>
            </a:r>
          </a:p>
          <a:p>
            <a:r>
              <a:rPr lang="en-US" sz="1800" dirty="0"/>
              <a:t>Let count(S[ ], m, n) be the function to count the number of solutions, then it can be written as sum of count(S[ ], m-1, n) and count(S[ ], m, n-</a:t>
            </a:r>
            <a:r>
              <a:rPr lang="en-US" sz="1800" dirty="0" err="1"/>
              <a:t>S</a:t>
            </a:r>
            <a:r>
              <a:rPr lang="en-US" sz="1800" baseline="-25000" dirty="0" err="1"/>
              <a:t>m</a:t>
            </a:r>
            <a:r>
              <a:rPr lang="en-US" sz="1800" dirty="0"/>
              <a:t>).</a:t>
            </a:r>
          </a:p>
          <a:p>
            <a:r>
              <a:rPr lang="en-US" sz="1800" dirty="0"/>
              <a:t>Therefore, the problem has optimal substructure property as the problem can be solved using solutions to subproblems. </a:t>
            </a:r>
          </a:p>
          <a:p>
            <a:endParaRPr lang="en-US" sz="1800" dirty="0"/>
          </a:p>
          <a:p>
            <a:pPr marL="0" indent="0">
              <a:buNone/>
            </a:pPr>
            <a:r>
              <a:rPr lang="en-US" sz="1800" b="1" dirty="0"/>
              <a:t>2) Overlapping Subproblems </a:t>
            </a:r>
          </a:p>
          <a:p>
            <a:r>
              <a:rPr lang="en-US" sz="1800" dirty="0"/>
              <a:t>Following is a simple recursive implementation of the Coin Change problem. The implementation simply follows the recursive structure mentioned above.</a:t>
            </a:r>
          </a:p>
        </p:txBody>
      </p:sp>
    </p:spTree>
    <p:extLst>
      <p:ext uri="{BB962C8B-B14F-4D97-AF65-F5344CB8AC3E}">
        <p14:creationId xmlns:p14="http://schemas.microsoft.com/office/powerpoint/2010/main" val="4077129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9008E5-FCFB-4EC8-B147-838A7A3F915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00D22C26-564C-4700-8884-3851F4F7DF37}"/>
              </a:ext>
            </a:extLst>
          </p:cNvPr>
          <p:cNvSpPr>
            <a:spLocks noGrp="1"/>
          </p:cNvSpPr>
          <p:nvPr>
            <p:ph idx="1"/>
          </p:nvPr>
        </p:nvSpPr>
        <p:spPr/>
        <p:txBody>
          <a:bodyPr/>
          <a:lstStyle/>
          <a:p>
            <a:pPr marL="0" indent="0">
              <a:buNone/>
            </a:pPr>
            <a:r>
              <a:rPr lang="en-IN" dirty="0"/>
              <a:t>Example: S={1,2,3}   N=6</a:t>
            </a:r>
          </a:p>
          <a:p>
            <a:pPr marL="0" indent="0">
              <a:buNone/>
            </a:pPr>
            <a:r>
              <a:rPr lang="en-IN" dirty="0"/>
              <a:t>({array},size, N)	</a:t>
            </a:r>
          </a:p>
        </p:txBody>
      </p:sp>
      <p:sp>
        <p:nvSpPr>
          <p:cNvPr id="4" name="Rectangle 3">
            <a:extLst>
              <a:ext uri="{FF2B5EF4-FFF2-40B4-BE49-F238E27FC236}">
                <a16:creationId xmlns:a16="http://schemas.microsoft.com/office/drawing/2014/main" xmlns="" id="{54CCFB91-D803-4A13-95E2-38439595E6E0}"/>
              </a:ext>
            </a:extLst>
          </p:cNvPr>
          <p:cNvSpPr/>
          <p:nvPr/>
        </p:nvSpPr>
        <p:spPr>
          <a:xfrm>
            <a:off x="5356447" y="705279"/>
            <a:ext cx="1305017" cy="3817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({1,2,3},3,6)</a:t>
            </a:r>
          </a:p>
        </p:txBody>
      </p:sp>
      <p:sp>
        <p:nvSpPr>
          <p:cNvPr id="5" name="Rectangle 4">
            <a:extLst>
              <a:ext uri="{FF2B5EF4-FFF2-40B4-BE49-F238E27FC236}">
                <a16:creationId xmlns:a16="http://schemas.microsoft.com/office/drawing/2014/main" xmlns="" id="{F7E25563-FFD8-4681-8F75-B2EBDA2DDB19}"/>
              </a:ext>
            </a:extLst>
          </p:cNvPr>
          <p:cNvSpPr/>
          <p:nvPr/>
        </p:nvSpPr>
        <p:spPr>
          <a:xfrm>
            <a:off x="3165142" y="1785063"/>
            <a:ext cx="1305017" cy="3817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({1,2,3},3,3)</a:t>
            </a:r>
          </a:p>
        </p:txBody>
      </p:sp>
      <p:sp>
        <p:nvSpPr>
          <p:cNvPr id="6" name="Rectangle 5">
            <a:extLst>
              <a:ext uri="{FF2B5EF4-FFF2-40B4-BE49-F238E27FC236}">
                <a16:creationId xmlns:a16="http://schemas.microsoft.com/office/drawing/2014/main" xmlns="" id="{800F5A81-0A2F-4D40-AB2E-AC5E1F965988}"/>
              </a:ext>
            </a:extLst>
          </p:cNvPr>
          <p:cNvSpPr/>
          <p:nvPr/>
        </p:nvSpPr>
        <p:spPr>
          <a:xfrm>
            <a:off x="7646886" y="1759900"/>
            <a:ext cx="1305017" cy="3817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({1,2},2,6)</a:t>
            </a:r>
          </a:p>
        </p:txBody>
      </p:sp>
      <p:sp>
        <p:nvSpPr>
          <p:cNvPr id="7" name="Rectangle 6">
            <a:extLst>
              <a:ext uri="{FF2B5EF4-FFF2-40B4-BE49-F238E27FC236}">
                <a16:creationId xmlns:a16="http://schemas.microsoft.com/office/drawing/2014/main" xmlns="" id="{3C86F83E-0FC1-4E29-8C33-0A82641E4F4C}"/>
              </a:ext>
            </a:extLst>
          </p:cNvPr>
          <p:cNvSpPr/>
          <p:nvPr/>
        </p:nvSpPr>
        <p:spPr>
          <a:xfrm>
            <a:off x="1652979" y="2857436"/>
            <a:ext cx="1305017" cy="3817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({1,2,3},3,0)</a:t>
            </a:r>
          </a:p>
        </p:txBody>
      </p:sp>
      <p:sp>
        <p:nvSpPr>
          <p:cNvPr id="8" name="Rectangle 7">
            <a:extLst>
              <a:ext uri="{FF2B5EF4-FFF2-40B4-BE49-F238E27FC236}">
                <a16:creationId xmlns:a16="http://schemas.microsoft.com/office/drawing/2014/main" xmlns="" id="{DC6F810E-EF38-481F-A1AB-2E26819D6BD5}"/>
              </a:ext>
            </a:extLst>
          </p:cNvPr>
          <p:cNvSpPr/>
          <p:nvPr/>
        </p:nvSpPr>
        <p:spPr>
          <a:xfrm>
            <a:off x="3610505" y="2857436"/>
            <a:ext cx="1305017" cy="3817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({1,2},2,3)</a:t>
            </a:r>
          </a:p>
        </p:txBody>
      </p:sp>
      <p:sp>
        <p:nvSpPr>
          <p:cNvPr id="9" name="Rectangle 8">
            <a:extLst>
              <a:ext uri="{FF2B5EF4-FFF2-40B4-BE49-F238E27FC236}">
                <a16:creationId xmlns:a16="http://schemas.microsoft.com/office/drawing/2014/main" xmlns="" id="{1BE6F24C-9970-418A-AEBF-EBACA669EF46}"/>
              </a:ext>
            </a:extLst>
          </p:cNvPr>
          <p:cNvSpPr/>
          <p:nvPr/>
        </p:nvSpPr>
        <p:spPr>
          <a:xfrm>
            <a:off x="2110179" y="4023492"/>
            <a:ext cx="1305017" cy="3817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({1,2},2,1)</a:t>
            </a:r>
          </a:p>
        </p:txBody>
      </p:sp>
      <p:sp>
        <p:nvSpPr>
          <p:cNvPr id="10" name="Rectangle 9">
            <a:extLst>
              <a:ext uri="{FF2B5EF4-FFF2-40B4-BE49-F238E27FC236}">
                <a16:creationId xmlns:a16="http://schemas.microsoft.com/office/drawing/2014/main" xmlns="" id="{95F7F92F-7695-4747-B1EE-9727D2043075}"/>
              </a:ext>
            </a:extLst>
          </p:cNvPr>
          <p:cNvSpPr/>
          <p:nvPr/>
        </p:nvSpPr>
        <p:spPr>
          <a:xfrm>
            <a:off x="3962653" y="4022538"/>
            <a:ext cx="1305017" cy="3817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({1},1,3)</a:t>
            </a:r>
          </a:p>
        </p:txBody>
      </p:sp>
      <p:sp>
        <p:nvSpPr>
          <p:cNvPr id="11" name="Rectangle 10">
            <a:extLst>
              <a:ext uri="{FF2B5EF4-FFF2-40B4-BE49-F238E27FC236}">
                <a16:creationId xmlns:a16="http://schemas.microsoft.com/office/drawing/2014/main" xmlns="" id="{656B5583-B50A-434E-AC7A-60046814ACFA}"/>
              </a:ext>
            </a:extLst>
          </p:cNvPr>
          <p:cNvSpPr/>
          <p:nvPr/>
        </p:nvSpPr>
        <p:spPr>
          <a:xfrm>
            <a:off x="6448401" y="2857436"/>
            <a:ext cx="1305017" cy="3817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({1,2},2,4)</a:t>
            </a:r>
          </a:p>
        </p:txBody>
      </p:sp>
      <p:sp>
        <p:nvSpPr>
          <p:cNvPr id="12" name="Rectangle 11">
            <a:extLst>
              <a:ext uri="{FF2B5EF4-FFF2-40B4-BE49-F238E27FC236}">
                <a16:creationId xmlns:a16="http://schemas.microsoft.com/office/drawing/2014/main" xmlns="" id="{137D8257-2709-4EEE-9268-B73FC3A690B3}"/>
              </a:ext>
            </a:extLst>
          </p:cNvPr>
          <p:cNvSpPr/>
          <p:nvPr/>
        </p:nvSpPr>
        <p:spPr>
          <a:xfrm>
            <a:off x="8951903" y="2857436"/>
            <a:ext cx="1305017" cy="3817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({1},1,6)</a:t>
            </a:r>
          </a:p>
        </p:txBody>
      </p:sp>
      <p:sp>
        <p:nvSpPr>
          <p:cNvPr id="13" name="Rectangle 12">
            <a:extLst>
              <a:ext uri="{FF2B5EF4-FFF2-40B4-BE49-F238E27FC236}">
                <a16:creationId xmlns:a16="http://schemas.microsoft.com/office/drawing/2014/main" xmlns="" id="{B95F626C-D822-4256-B63D-443054F57B22}"/>
              </a:ext>
            </a:extLst>
          </p:cNvPr>
          <p:cNvSpPr/>
          <p:nvPr/>
        </p:nvSpPr>
        <p:spPr>
          <a:xfrm>
            <a:off x="5678752" y="4022538"/>
            <a:ext cx="1305017" cy="3817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({1,2},2,2)</a:t>
            </a:r>
          </a:p>
        </p:txBody>
      </p:sp>
      <p:sp>
        <p:nvSpPr>
          <p:cNvPr id="14" name="Rectangle 13">
            <a:extLst>
              <a:ext uri="{FF2B5EF4-FFF2-40B4-BE49-F238E27FC236}">
                <a16:creationId xmlns:a16="http://schemas.microsoft.com/office/drawing/2014/main" xmlns="" id="{485147BE-A5DF-4A71-9467-638766D2E6C5}"/>
              </a:ext>
            </a:extLst>
          </p:cNvPr>
          <p:cNvSpPr/>
          <p:nvPr/>
        </p:nvSpPr>
        <p:spPr>
          <a:xfrm>
            <a:off x="7246669" y="4022538"/>
            <a:ext cx="1305017" cy="38174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dirty="0"/>
              <a:t>({1},1,4)</a:t>
            </a:r>
          </a:p>
        </p:txBody>
      </p:sp>
      <p:sp>
        <p:nvSpPr>
          <p:cNvPr id="15" name="Rectangle 14">
            <a:extLst>
              <a:ext uri="{FF2B5EF4-FFF2-40B4-BE49-F238E27FC236}">
                <a16:creationId xmlns:a16="http://schemas.microsoft.com/office/drawing/2014/main" xmlns="" id="{34247848-4C32-42DC-A761-02BC1132E46F}"/>
              </a:ext>
            </a:extLst>
          </p:cNvPr>
          <p:cNvSpPr/>
          <p:nvPr/>
        </p:nvSpPr>
        <p:spPr>
          <a:xfrm>
            <a:off x="8822235" y="3764102"/>
            <a:ext cx="1305017" cy="3817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({1},1,5)</a:t>
            </a:r>
          </a:p>
        </p:txBody>
      </p:sp>
      <p:sp>
        <p:nvSpPr>
          <p:cNvPr id="16" name="Rectangle 15">
            <a:extLst>
              <a:ext uri="{FF2B5EF4-FFF2-40B4-BE49-F238E27FC236}">
                <a16:creationId xmlns:a16="http://schemas.microsoft.com/office/drawing/2014/main" xmlns="" id="{38D961D7-605A-4EB0-8F28-8FE85E19FC9E}"/>
              </a:ext>
            </a:extLst>
          </p:cNvPr>
          <p:cNvSpPr/>
          <p:nvPr/>
        </p:nvSpPr>
        <p:spPr>
          <a:xfrm>
            <a:off x="10437703" y="4022538"/>
            <a:ext cx="1305017" cy="3817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 },0,6)</a:t>
            </a:r>
          </a:p>
        </p:txBody>
      </p:sp>
      <p:sp>
        <p:nvSpPr>
          <p:cNvPr id="17" name="Rectangle 16">
            <a:extLst>
              <a:ext uri="{FF2B5EF4-FFF2-40B4-BE49-F238E27FC236}">
                <a16:creationId xmlns:a16="http://schemas.microsoft.com/office/drawing/2014/main" xmlns="" id="{EB47C07E-EE30-4BA9-A753-17F585309B24}"/>
              </a:ext>
            </a:extLst>
          </p:cNvPr>
          <p:cNvSpPr/>
          <p:nvPr/>
        </p:nvSpPr>
        <p:spPr>
          <a:xfrm>
            <a:off x="8822235" y="4319663"/>
            <a:ext cx="1305017" cy="38174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dirty="0"/>
              <a:t>({1},1,4)</a:t>
            </a:r>
          </a:p>
        </p:txBody>
      </p:sp>
      <p:sp>
        <p:nvSpPr>
          <p:cNvPr id="18" name="Rectangle 17">
            <a:extLst>
              <a:ext uri="{FF2B5EF4-FFF2-40B4-BE49-F238E27FC236}">
                <a16:creationId xmlns:a16="http://schemas.microsoft.com/office/drawing/2014/main" xmlns="" id="{D86C4E33-196F-4CB5-A67D-73C9A3FA4B89}"/>
              </a:ext>
            </a:extLst>
          </p:cNvPr>
          <p:cNvSpPr/>
          <p:nvPr/>
        </p:nvSpPr>
        <p:spPr>
          <a:xfrm>
            <a:off x="8814585" y="4867356"/>
            <a:ext cx="1305017" cy="3817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({1},1,3)</a:t>
            </a:r>
          </a:p>
        </p:txBody>
      </p:sp>
      <p:sp>
        <p:nvSpPr>
          <p:cNvPr id="21" name="Rectangle 20">
            <a:extLst>
              <a:ext uri="{FF2B5EF4-FFF2-40B4-BE49-F238E27FC236}">
                <a16:creationId xmlns:a16="http://schemas.microsoft.com/office/drawing/2014/main" xmlns="" id="{6A32E0EF-B414-45EC-BEDA-79DC8A38360A}"/>
              </a:ext>
            </a:extLst>
          </p:cNvPr>
          <p:cNvSpPr/>
          <p:nvPr/>
        </p:nvSpPr>
        <p:spPr>
          <a:xfrm>
            <a:off x="8822235" y="6201487"/>
            <a:ext cx="1305017" cy="3817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({1},1,0)</a:t>
            </a:r>
          </a:p>
        </p:txBody>
      </p:sp>
      <p:sp>
        <p:nvSpPr>
          <p:cNvPr id="22" name="Rectangle 21">
            <a:extLst>
              <a:ext uri="{FF2B5EF4-FFF2-40B4-BE49-F238E27FC236}">
                <a16:creationId xmlns:a16="http://schemas.microsoft.com/office/drawing/2014/main" xmlns="" id="{826955D5-882F-4330-9464-4E41B73C53F8}"/>
              </a:ext>
            </a:extLst>
          </p:cNvPr>
          <p:cNvSpPr/>
          <p:nvPr/>
        </p:nvSpPr>
        <p:spPr>
          <a:xfrm>
            <a:off x="10433878" y="4648634"/>
            <a:ext cx="1305017" cy="3817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dirty="0"/>
              <a:t>({ },0,5)</a:t>
            </a:r>
          </a:p>
        </p:txBody>
      </p:sp>
      <p:cxnSp>
        <p:nvCxnSpPr>
          <p:cNvPr id="24" name="Straight Connector 23">
            <a:extLst>
              <a:ext uri="{FF2B5EF4-FFF2-40B4-BE49-F238E27FC236}">
                <a16:creationId xmlns:a16="http://schemas.microsoft.com/office/drawing/2014/main" xmlns="" id="{CF716101-5579-4C31-92C8-8245C009E51E}"/>
              </a:ext>
            </a:extLst>
          </p:cNvPr>
          <p:cNvCxnSpPr>
            <a:stCxn id="4" idx="2"/>
            <a:endCxn id="5" idx="0"/>
          </p:cNvCxnSpPr>
          <p:nvPr/>
        </p:nvCxnSpPr>
        <p:spPr>
          <a:xfrm flipH="1">
            <a:off x="3817651" y="1087019"/>
            <a:ext cx="2191305" cy="698044"/>
          </a:xfrm>
          <a:prstGeom prst="line">
            <a:avLst/>
          </a:prstGeom>
          <a:ln w="38100">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xmlns="" id="{C9B7CA61-FF43-4CBE-A0E9-BACBA0E1F83B}"/>
              </a:ext>
            </a:extLst>
          </p:cNvPr>
          <p:cNvCxnSpPr>
            <a:stCxn id="4" idx="2"/>
            <a:endCxn id="6" idx="0"/>
          </p:cNvCxnSpPr>
          <p:nvPr/>
        </p:nvCxnSpPr>
        <p:spPr>
          <a:xfrm>
            <a:off x="6008956" y="1087019"/>
            <a:ext cx="2290439" cy="672881"/>
          </a:xfrm>
          <a:prstGeom prst="line">
            <a:avLst/>
          </a:prstGeom>
          <a:ln w="38100">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xmlns="" id="{6E443952-CD33-4649-91D4-C24726B3D9A6}"/>
              </a:ext>
            </a:extLst>
          </p:cNvPr>
          <p:cNvCxnSpPr>
            <a:stCxn id="5" idx="2"/>
            <a:endCxn id="7" idx="0"/>
          </p:cNvCxnSpPr>
          <p:nvPr/>
        </p:nvCxnSpPr>
        <p:spPr>
          <a:xfrm flipH="1">
            <a:off x="2305488" y="2166803"/>
            <a:ext cx="1512163" cy="690633"/>
          </a:xfrm>
          <a:prstGeom prst="line">
            <a:avLst/>
          </a:prstGeom>
          <a:ln w="38100">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xmlns="" id="{C1E05684-614D-4114-9EC6-B8E670687BC5}"/>
              </a:ext>
            </a:extLst>
          </p:cNvPr>
          <p:cNvCxnSpPr>
            <a:stCxn id="5" idx="2"/>
            <a:endCxn id="8" idx="0"/>
          </p:cNvCxnSpPr>
          <p:nvPr/>
        </p:nvCxnSpPr>
        <p:spPr>
          <a:xfrm>
            <a:off x="3817651" y="2166803"/>
            <a:ext cx="445363" cy="690633"/>
          </a:xfrm>
          <a:prstGeom prst="line">
            <a:avLst/>
          </a:prstGeom>
          <a:ln w="38100">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xmlns="" id="{D9472E61-8390-4C8D-B161-57CBF264063B}"/>
              </a:ext>
            </a:extLst>
          </p:cNvPr>
          <p:cNvCxnSpPr>
            <a:stCxn id="8" idx="2"/>
            <a:endCxn id="9" idx="0"/>
          </p:cNvCxnSpPr>
          <p:nvPr/>
        </p:nvCxnSpPr>
        <p:spPr>
          <a:xfrm flipH="1">
            <a:off x="2762688" y="3239176"/>
            <a:ext cx="1500326" cy="784316"/>
          </a:xfrm>
          <a:prstGeom prst="line">
            <a:avLst/>
          </a:prstGeom>
          <a:ln w="38100">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xmlns="" id="{6EA8DDDA-F030-4C6D-A1EB-C9E5D24FAD16}"/>
              </a:ext>
            </a:extLst>
          </p:cNvPr>
          <p:cNvCxnSpPr>
            <a:stCxn id="8" idx="2"/>
            <a:endCxn id="10" idx="0"/>
          </p:cNvCxnSpPr>
          <p:nvPr/>
        </p:nvCxnSpPr>
        <p:spPr>
          <a:xfrm>
            <a:off x="4263014" y="3239176"/>
            <a:ext cx="352148" cy="783362"/>
          </a:xfrm>
          <a:prstGeom prst="line">
            <a:avLst/>
          </a:prstGeom>
          <a:ln w="38100">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xmlns="" id="{1A5E5013-692F-42F2-A45B-496348BD6552}"/>
              </a:ext>
            </a:extLst>
          </p:cNvPr>
          <p:cNvCxnSpPr>
            <a:stCxn id="6" idx="2"/>
            <a:endCxn id="11" idx="0"/>
          </p:cNvCxnSpPr>
          <p:nvPr/>
        </p:nvCxnSpPr>
        <p:spPr>
          <a:xfrm flipH="1">
            <a:off x="7100910" y="2141640"/>
            <a:ext cx="1198485" cy="715796"/>
          </a:xfrm>
          <a:prstGeom prst="line">
            <a:avLst/>
          </a:prstGeom>
          <a:ln w="38100">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xmlns="" id="{D214B605-D3BD-4791-B4F9-CA4623EA1562}"/>
              </a:ext>
            </a:extLst>
          </p:cNvPr>
          <p:cNvCxnSpPr>
            <a:stCxn id="6" idx="2"/>
            <a:endCxn id="12" idx="0"/>
          </p:cNvCxnSpPr>
          <p:nvPr/>
        </p:nvCxnSpPr>
        <p:spPr>
          <a:xfrm>
            <a:off x="8299395" y="2141640"/>
            <a:ext cx="1305017" cy="715796"/>
          </a:xfrm>
          <a:prstGeom prst="line">
            <a:avLst/>
          </a:prstGeom>
          <a:ln w="38100">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xmlns="" id="{E6026706-7C10-4C81-AFEE-7CF6A1A2D9E9}"/>
              </a:ext>
            </a:extLst>
          </p:cNvPr>
          <p:cNvCxnSpPr>
            <a:stCxn id="11" idx="2"/>
            <a:endCxn id="13" idx="0"/>
          </p:cNvCxnSpPr>
          <p:nvPr/>
        </p:nvCxnSpPr>
        <p:spPr>
          <a:xfrm flipH="1">
            <a:off x="6331261" y="3239176"/>
            <a:ext cx="769649" cy="783362"/>
          </a:xfrm>
          <a:prstGeom prst="line">
            <a:avLst/>
          </a:prstGeom>
          <a:ln w="38100">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xmlns="" id="{BEE2F0A1-104E-4FD8-8486-CEDBD46AA7D9}"/>
              </a:ext>
            </a:extLst>
          </p:cNvPr>
          <p:cNvCxnSpPr>
            <a:stCxn id="11" idx="2"/>
            <a:endCxn id="14" idx="0"/>
          </p:cNvCxnSpPr>
          <p:nvPr/>
        </p:nvCxnSpPr>
        <p:spPr>
          <a:xfrm>
            <a:off x="7100910" y="3239176"/>
            <a:ext cx="798268" cy="783362"/>
          </a:xfrm>
          <a:prstGeom prst="line">
            <a:avLst/>
          </a:prstGeom>
          <a:ln w="38100">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xmlns="" id="{7CE56F34-CD37-45C4-8139-BFD3D23F0A07}"/>
              </a:ext>
            </a:extLst>
          </p:cNvPr>
          <p:cNvCxnSpPr>
            <a:stCxn id="12" idx="2"/>
            <a:endCxn id="15" idx="0"/>
          </p:cNvCxnSpPr>
          <p:nvPr/>
        </p:nvCxnSpPr>
        <p:spPr>
          <a:xfrm flipH="1">
            <a:off x="9474744" y="3239176"/>
            <a:ext cx="129668" cy="524926"/>
          </a:xfrm>
          <a:prstGeom prst="line">
            <a:avLst/>
          </a:prstGeom>
          <a:ln w="38100">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xmlns="" id="{ECD42517-BE1A-4094-995A-B915F9A597EE}"/>
              </a:ext>
            </a:extLst>
          </p:cNvPr>
          <p:cNvCxnSpPr>
            <a:stCxn id="12" idx="2"/>
            <a:endCxn id="16" idx="0"/>
          </p:cNvCxnSpPr>
          <p:nvPr/>
        </p:nvCxnSpPr>
        <p:spPr>
          <a:xfrm>
            <a:off x="9604412" y="3239176"/>
            <a:ext cx="1485800" cy="783362"/>
          </a:xfrm>
          <a:prstGeom prst="line">
            <a:avLst/>
          </a:prstGeom>
          <a:ln w="38100">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xmlns="" id="{FB8C3464-5BEB-4619-A852-B8C4B140F3ED}"/>
              </a:ext>
            </a:extLst>
          </p:cNvPr>
          <p:cNvCxnSpPr>
            <a:stCxn id="15" idx="2"/>
            <a:endCxn id="17" idx="0"/>
          </p:cNvCxnSpPr>
          <p:nvPr/>
        </p:nvCxnSpPr>
        <p:spPr>
          <a:xfrm>
            <a:off x="9474744" y="4145842"/>
            <a:ext cx="0" cy="173821"/>
          </a:xfrm>
          <a:prstGeom prst="line">
            <a:avLst/>
          </a:prstGeom>
          <a:ln w="38100">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xmlns="" id="{0C9CC48B-0ABF-4813-9FFE-48F8A1CDD60F}"/>
              </a:ext>
            </a:extLst>
          </p:cNvPr>
          <p:cNvCxnSpPr>
            <a:stCxn id="15" idx="2"/>
            <a:endCxn id="22" idx="0"/>
          </p:cNvCxnSpPr>
          <p:nvPr/>
        </p:nvCxnSpPr>
        <p:spPr>
          <a:xfrm>
            <a:off x="9474744" y="4145842"/>
            <a:ext cx="1611643" cy="502792"/>
          </a:xfrm>
          <a:prstGeom prst="line">
            <a:avLst/>
          </a:prstGeom>
          <a:ln w="38100">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xmlns="" id="{9593BDBD-08C0-449A-90E0-E7BE410C8B16}"/>
              </a:ext>
            </a:extLst>
          </p:cNvPr>
          <p:cNvCxnSpPr>
            <a:stCxn id="17" idx="2"/>
            <a:endCxn id="18" idx="0"/>
          </p:cNvCxnSpPr>
          <p:nvPr/>
        </p:nvCxnSpPr>
        <p:spPr>
          <a:xfrm flipH="1">
            <a:off x="9467094" y="4701403"/>
            <a:ext cx="7650" cy="165953"/>
          </a:xfrm>
          <a:prstGeom prst="line">
            <a:avLst/>
          </a:prstGeom>
          <a:ln w="38100">
            <a:solidFill>
              <a:schemeClr val="tx1">
                <a:lumMod val="50000"/>
                <a:lumOff val="50000"/>
              </a:schemeClr>
            </a:solidFill>
          </a:ln>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xmlns="" id="{3670B8BC-10E1-460E-AA46-EEEAB7AA1833}"/>
              </a:ext>
            </a:extLst>
          </p:cNvPr>
          <p:cNvCxnSpPr>
            <a:stCxn id="18" idx="2"/>
            <a:endCxn id="21" idx="0"/>
          </p:cNvCxnSpPr>
          <p:nvPr/>
        </p:nvCxnSpPr>
        <p:spPr>
          <a:xfrm>
            <a:off x="9467094" y="5249096"/>
            <a:ext cx="7650" cy="952391"/>
          </a:xfrm>
          <a:prstGeom prst="line">
            <a:avLst/>
          </a:prstGeom>
          <a:ln w="38100">
            <a:solidFill>
              <a:schemeClr val="tx1">
                <a:lumMod val="50000"/>
                <a:lumOff val="50000"/>
              </a:schemeClr>
            </a:solidFill>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xmlns="" id="{D707D94B-60D8-4F0E-867C-671C15F3CF2D}"/>
              </a:ext>
            </a:extLst>
          </p:cNvPr>
          <p:cNvCxnSpPr/>
          <p:nvPr/>
        </p:nvCxnSpPr>
        <p:spPr>
          <a:xfrm>
            <a:off x="2709606" y="4404278"/>
            <a:ext cx="7650" cy="952391"/>
          </a:xfrm>
          <a:prstGeom prst="line">
            <a:avLst/>
          </a:prstGeom>
          <a:ln w="38100">
            <a:solidFill>
              <a:schemeClr val="tx1">
                <a:lumMod val="50000"/>
                <a:lumOff val="50000"/>
              </a:schemeClr>
            </a:solidFill>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xmlns="" id="{BBD7924E-8CC8-450B-A5FF-38AA33AE2219}"/>
              </a:ext>
            </a:extLst>
          </p:cNvPr>
          <p:cNvCxnSpPr/>
          <p:nvPr/>
        </p:nvCxnSpPr>
        <p:spPr>
          <a:xfrm>
            <a:off x="4615161" y="4430105"/>
            <a:ext cx="7650" cy="952391"/>
          </a:xfrm>
          <a:prstGeom prst="line">
            <a:avLst/>
          </a:prstGeom>
          <a:ln w="38100">
            <a:solidFill>
              <a:schemeClr val="tx1">
                <a:lumMod val="50000"/>
                <a:lumOff val="50000"/>
              </a:schemeClr>
            </a:solidFill>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xmlns="" id="{1E3AEA5D-0EFE-4ECF-8353-6C8CDA1F8B10}"/>
              </a:ext>
            </a:extLst>
          </p:cNvPr>
          <p:cNvCxnSpPr/>
          <p:nvPr/>
        </p:nvCxnSpPr>
        <p:spPr>
          <a:xfrm>
            <a:off x="6335353" y="4430105"/>
            <a:ext cx="7650" cy="952391"/>
          </a:xfrm>
          <a:prstGeom prst="line">
            <a:avLst/>
          </a:prstGeom>
          <a:ln w="38100">
            <a:solidFill>
              <a:schemeClr val="tx1">
                <a:lumMod val="50000"/>
                <a:lumOff val="50000"/>
              </a:schemeClr>
            </a:solidFill>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xmlns="" id="{2E71ED4C-1ACD-40A6-87FE-FCC5BA1AD4EA}"/>
              </a:ext>
            </a:extLst>
          </p:cNvPr>
          <p:cNvCxnSpPr/>
          <p:nvPr/>
        </p:nvCxnSpPr>
        <p:spPr>
          <a:xfrm>
            <a:off x="7993401" y="4430105"/>
            <a:ext cx="7650" cy="952391"/>
          </a:xfrm>
          <a:prstGeom prst="line">
            <a:avLst/>
          </a:prstGeom>
          <a:ln w="38100">
            <a:solidFill>
              <a:schemeClr val="tx1">
                <a:lumMod val="50000"/>
                <a:lumOff val="50000"/>
              </a:schemeClr>
            </a:solidFill>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5702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10"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par>
                                <p:cTn id="84" presetID="10" presetClass="entr" presetSubtype="0" fill="hold"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fade">
                                      <p:cBhvr>
                                        <p:cTn id="91" dur="500"/>
                                        <p:tgtEl>
                                          <p:spTgt spid="1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fade">
                                      <p:cBhvr>
                                        <p:cTn id="96" dur="500"/>
                                        <p:tgtEl>
                                          <p:spTgt spid="1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6"/>
                                        </p:tgtEl>
                                        <p:attrNameLst>
                                          <p:attrName>style.visibility</p:attrName>
                                        </p:attrNameLst>
                                      </p:cBhvr>
                                      <p:to>
                                        <p:strVal val="visible"/>
                                      </p:to>
                                    </p:set>
                                    <p:animEffect transition="in" filter="fade">
                                      <p:cBhvr>
                                        <p:cTn id="101" dur="500"/>
                                        <p:tgtEl>
                                          <p:spTgt spid="46"/>
                                        </p:tgtEl>
                                      </p:cBhvr>
                                    </p:animEffect>
                                  </p:childTnLst>
                                </p:cTn>
                              </p:par>
                              <p:par>
                                <p:cTn id="102" presetID="10" presetClass="entr" presetSubtype="0" fill="hold" nodeType="with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fade">
                                      <p:cBhvr>
                                        <p:cTn id="104" dur="500"/>
                                        <p:tgtEl>
                                          <p:spTgt spid="44"/>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15"/>
                                        </p:tgtEl>
                                        <p:attrNameLst>
                                          <p:attrName>style.visibility</p:attrName>
                                        </p:attrNameLst>
                                      </p:cBhvr>
                                      <p:to>
                                        <p:strVal val="visible"/>
                                      </p:to>
                                    </p:set>
                                    <p:animEffect transition="in" filter="fade">
                                      <p:cBhvr>
                                        <p:cTn id="109" dur="500"/>
                                        <p:tgtEl>
                                          <p:spTgt spid="15"/>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6"/>
                                        </p:tgtEl>
                                        <p:attrNameLst>
                                          <p:attrName>style.visibility</p:attrName>
                                        </p:attrNameLst>
                                      </p:cBhvr>
                                      <p:to>
                                        <p:strVal val="visible"/>
                                      </p:to>
                                    </p:set>
                                    <p:animEffect transition="in" filter="fade">
                                      <p:cBhvr>
                                        <p:cTn id="114" dur="500"/>
                                        <p:tgtEl>
                                          <p:spTgt spid="16"/>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fade">
                                      <p:cBhvr>
                                        <p:cTn id="119" dur="500"/>
                                        <p:tgtEl>
                                          <p:spTgt spid="50"/>
                                        </p:tgtEl>
                                      </p:cBhvr>
                                    </p:animEffect>
                                  </p:childTnLst>
                                </p:cTn>
                              </p:par>
                              <p:par>
                                <p:cTn id="120" presetID="10" presetClass="entr" presetSubtype="0" fill="hold" nodeType="withEffect">
                                  <p:stCondLst>
                                    <p:cond delay="0"/>
                                  </p:stCondLst>
                                  <p:childTnLst>
                                    <p:set>
                                      <p:cBhvr>
                                        <p:cTn id="121" dur="1" fill="hold">
                                          <p:stCondLst>
                                            <p:cond delay="0"/>
                                          </p:stCondLst>
                                        </p:cTn>
                                        <p:tgtEl>
                                          <p:spTgt spid="48"/>
                                        </p:tgtEl>
                                        <p:attrNameLst>
                                          <p:attrName>style.visibility</p:attrName>
                                        </p:attrNameLst>
                                      </p:cBhvr>
                                      <p:to>
                                        <p:strVal val="visible"/>
                                      </p:to>
                                    </p:set>
                                    <p:animEffect transition="in" filter="fade">
                                      <p:cBhvr>
                                        <p:cTn id="122" dur="500"/>
                                        <p:tgtEl>
                                          <p:spTgt spid="48"/>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22"/>
                                        </p:tgtEl>
                                        <p:attrNameLst>
                                          <p:attrName>style.visibility</p:attrName>
                                        </p:attrNameLst>
                                      </p:cBhvr>
                                      <p:to>
                                        <p:strVal val="visible"/>
                                      </p:to>
                                    </p:set>
                                    <p:animEffect transition="in" filter="fade">
                                      <p:cBhvr>
                                        <p:cTn id="131" dur="500"/>
                                        <p:tgtEl>
                                          <p:spTgt spid="22"/>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52"/>
                                        </p:tgtEl>
                                        <p:attrNameLst>
                                          <p:attrName>style.visibility</p:attrName>
                                        </p:attrNameLst>
                                      </p:cBhvr>
                                      <p:to>
                                        <p:strVal val="visible"/>
                                      </p:to>
                                    </p:set>
                                    <p:animEffect transition="in" filter="fade">
                                      <p:cBhvr>
                                        <p:cTn id="136" dur="500"/>
                                        <p:tgtEl>
                                          <p:spTgt spid="5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18"/>
                                        </p:tgtEl>
                                        <p:attrNameLst>
                                          <p:attrName>style.visibility</p:attrName>
                                        </p:attrNameLst>
                                      </p:cBhvr>
                                      <p:to>
                                        <p:strVal val="visible"/>
                                      </p:to>
                                    </p:set>
                                    <p:animEffect transition="in" filter="fade">
                                      <p:cBhvr>
                                        <p:cTn id="141" dur="500"/>
                                        <p:tgtEl>
                                          <p:spTgt spid="18"/>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fade">
                                      <p:cBhvr>
                                        <p:cTn id="146" dur="500"/>
                                        <p:tgtEl>
                                          <p:spTgt spid="54"/>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21"/>
                                        </p:tgtEl>
                                        <p:attrNameLst>
                                          <p:attrName>style.visibility</p:attrName>
                                        </p:attrNameLst>
                                      </p:cBhvr>
                                      <p:to>
                                        <p:strVal val="visible"/>
                                      </p:to>
                                    </p:set>
                                    <p:animEffect transition="in" filter="fade">
                                      <p:cBhvr>
                                        <p:cTn id="151" dur="500"/>
                                        <p:tgtEl>
                                          <p:spTgt spid="21"/>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nodeType="clickEffect">
                                  <p:stCondLst>
                                    <p:cond delay="0"/>
                                  </p:stCondLst>
                                  <p:childTnLst>
                                    <p:set>
                                      <p:cBhvr>
                                        <p:cTn id="155" dur="1" fill="hold">
                                          <p:stCondLst>
                                            <p:cond delay="0"/>
                                          </p:stCondLst>
                                        </p:cTn>
                                        <p:tgtEl>
                                          <p:spTgt spid="62"/>
                                        </p:tgtEl>
                                        <p:attrNameLst>
                                          <p:attrName>style.visibility</p:attrName>
                                        </p:attrNameLst>
                                      </p:cBhvr>
                                      <p:to>
                                        <p:strVal val="visible"/>
                                      </p:to>
                                    </p:set>
                                    <p:animEffect transition="in" filter="fade">
                                      <p:cBhvr>
                                        <p:cTn id="156" dur="500"/>
                                        <p:tgtEl>
                                          <p:spTgt spid="62"/>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61"/>
                                        </p:tgtEl>
                                        <p:attrNameLst>
                                          <p:attrName>style.visibility</p:attrName>
                                        </p:attrNameLst>
                                      </p:cBhvr>
                                      <p:to>
                                        <p:strVal val="visible"/>
                                      </p:to>
                                    </p:set>
                                    <p:animEffect transition="in" filter="fade">
                                      <p:cBhvr>
                                        <p:cTn id="161" dur="500"/>
                                        <p:tgtEl>
                                          <p:spTgt spid="61"/>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nodeType="clickEffect">
                                  <p:stCondLst>
                                    <p:cond delay="0"/>
                                  </p:stCondLst>
                                  <p:childTnLst>
                                    <p:set>
                                      <p:cBhvr>
                                        <p:cTn id="165" dur="1" fill="hold">
                                          <p:stCondLst>
                                            <p:cond delay="0"/>
                                          </p:stCondLst>
                                        </p:cTn>
                                        <p:tgtEl>
                                          <p:spTgt spid="60"/>
                                        </p:tgtEl>
                                        <p:attrNameLst>
                                          <p:attrName>style.visibility</p:attrName>
                                        </p:attrNameLst>
                                      </p:cBhvr>
                                      <p:to>
                                        <p:strVal val="visible"/>
                                      </p:to>
                                    </p:set>
                                    <p:animEffect transition="in" filter="fade">
                                      <p:cBhvr>
                                        <p:cTn id="166" dur="500"/>
                                        <p:tgtEl>
                                          <p:spTgt spid="60"/>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nodeType="clickEffect">
                                  <p:stCondLst>
                                    <p:cond delay="0"/>
                                  </p:stCondLst>
                                  <p:childTnLst>
                                    <p:set>
                                      <p:cBhvr>
                                        <p:cTn id="170" dur="1" fill="hold">
                                          <p:stCondLst>
                                            <p:cond delay="0"/>
                                          </p:stCondLst>
                                        </p:cTn>
                                        <p:tgtEl>
                                          <p:spTgt spid="59"/>
                                        </p:tgtEl>
                                        <p:attrNameLst>
                                          <p:attrName>style.visibility</p:attrName>
                                        </p:attrNameLst>
                                      </p:cBhvr>
                                      <p:to>
                                        <p:strVal val="visible"/>
                                      </p:to>
                                    </p:set>
                                    <p:animEffect transition="in" filter="fade">
                                      <p:cBhvr>
                                        <p:cTn id="17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1" grpId="0" animBg="1"/>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C0D948-B971-407D-B8D3-C43316827E1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xmlns="" id="{5E0FFEA6-C513-49DE-8F24-DE98F54E5100}"/>
              </a:ext>
            </a:extLst>
          </p:cNvPr>
          <p:cNvSpPr>
            <a:spLocks noGrp="1"/>
          </p:cNvSpPr>
          <p:nvPr>
            <p:ph idx="1"/>
          </p:nvPr>
        </p:nvSpPr>
        <p:spPr/>
        <p:txBody>
          <a:bodyPr/>
          <a:lstStyle/>
          <a:p>
            <a:r>
              <a:rPr lang="en-IN" dirty="0"/>
              <a:t>Example: S={1,2,3}   N=6</a:t>
            </a:r>
          </a:p>
          <a:p>
            <a:r>
              <a:rPr lang="en-IN" dirty="0"/>
              <a:t>For every cell, we have two options:</a:t>
            </a:r>
          </a:p>
          <a:p>
            <a:pPr lvl="1"/>
            <a:r>
              <a:rPr lang="en-IN" dirty="0"/>
              <a:t>Take that coin </a:t>
            </a:r>
            <a:r>
              <a:rPr lang="en-IN" dirty="0" err="1">
                <a:solidFill>
                  <a:srgbClr val="C00000"/>
                </a:solidFill>
                <a:latin typeface="Cambria Math" panose="02040503050406030204" pitchFamily="18" charset="0"/>
                <a:ea typeface="Cambria Math" panose="02040503050406030204" pitchFamily="18" charset="0"/>
              </a:rPr>
              <a:t>dp</a:t>
            </a:r>
            <a:r>
              <a:rPr lang="en-IN" dirty="0">
                <a:solidFill>
                  <a:srgbClr val="C00000"/>
                </a:solidFill>
                <a:latin typeface="Cambria Math" panose="02040503050406030204" pitchFamily="18" charset="0"/>
                <a:ea typeface="Cambria Math" panose="02040503050406030204" pitchFamily="18" charset="0"/>
              </a:rPr>
              <a:t>[</a:t>
            </a:r>
            <a:r>
              <a:rPr lang="en-IN" dirty="0" err="1">
                <a:solidFill>
                  <a:srgbClr val="C00000"/>
                </a:solidFill>
                <a:latin typeface="Cambria Math" panose="02040503050406030204" pitchFamily="18" charset="0"/>
                <a:ea typeface="Cambria Math" panose="02040503050406030204" pitchFamily="18" charset="0"/>
              </a:rPr>
              <a:t>i</a:t>
            </a:r>
            <a:r>
              <a:rPr lang="en-IN" dirty="0">
                <a:solidFill>
                  <a:srgbClr val="C00000"/>
                </a:solidFill>
                <a:latin typeface="Cambria Math" panose="02040503050406030204" pitchFamily="18" charset="0"/>
                <a:ea typeface="Cambria Math" panose="02040503050406030204" pitchFamily="18" charset="0"/>
              </a:rPr>
              <a:t>][j-s[i-1]]</a:t>
            </a:r>
          </a:p>
          <a:p>
            <a:pPr lvl="1"/>
            <a:r>
              <a:rPr lang="en-IN" dirty="0"/>
              <a:t>Do not take that coin </a:t>
            </a:r>
            <a:r>
              <a:rPr lang="en-IN" dirty="0" err="1">
                <a:solidFill>
                  <a:srgbClr val="C00000"/>
                </a:solidFill>
                <a:latin typeface="Cambria Math" panose="02040503050406030204" pitchFamily="18" charset="0"/>
                <a:ea typeface="Cambria Math" panose="02040503050406030204" pitchFamily="18" charset="0"/>
              </a:rPr>
              <a:t>dp</a:t>
            </a:r>
            <a:r>
              <a:rPr lang="en-IN" dirty="0">
                <a:solidFill>
                  <a:srgbClr val="C00000"/>
                </a:solidFill>
                <a:latin typeface="Cambria Math" panose="02040503050406030204" pitchFamily="18" charset="0"/>
                <a:ea typeface="Cambria Math" panose="02040503050406030204" pitchFamily="18" charset="0"/>
              </a:rPr>
              <a:t>[i-1][j]</a:t>
            </a:r>
          </a:p>
          <a:p>
            <a:endParaRPr lang="en-IN"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xmlns="" id="{556E40B5-49DB-465B-AB6F-D6C4D256EEAC}"/>
                  </a:ext>
                </a:extLst>
              </p:cNvPr>
              <p:cNvGraphicFramePr>
                <a:graphicFrameLocks/>
              </p:cNvGraphicFramePr>
              <p:nvPr>
                <p:extLst>
                  <p:ext uri="{D42A27DB-BD31-4B8C-83A1-F6EECF244321}">
                    <p14:modId xmlns:p14="http://schemas.microsoft.com/office/powerpoint/2010/main" val="3756243010"/>
                  </p:ext>
                </p:extLst>
              </p:nvPr>
            </p:nvGraphicFramePr>
            <p:xfrm>
              <a:off x="5324616" y="807720"/>
              <a:ext cx="6220827" cy="2621280"/>
            </p:xfrm>
            <a:graphic>
              <a:graphicData uri="http://schemas.openxmlformats.org/drawingml/2006/table">
                <a:tbl>
                  <a:tblPr firstRow="1" bandRow="1">
                    <a:tableStyleId>{5C22544A-7EE6-4342-B048-85BDC9FD1C3A}</a:tableStyleId>
                  </a:tblPr>
                  <a:tblGrid>
                    <a:gridCol w="1201785">
                      <a:extLst>
                        <a:ext uri="{9D8B030D-6E8A-4147-A177-3AD203B41FA5}">
                          <a16:colId xmlns:a16="http://schemas.microsoft.com/office/drawing/2014/main" xmlns="" val="1881567836"/>
                        </a:ext>
                      </a:extLst>
                    </a:gridCol>
                    <a:gridCol w="717006">
                      <a:extLst>
                        <a:ext uri="{9D8B030D-6E8A-4147-A177-3AD203B41FA5}">
                          <a16:colId xmlns:a16="http://schemas.microsoft.com/office/drawing/2014/main" xmlns="" val="728414176"/>
                        </a:ext>
                      </a:extLst>
                    </a:gridCol>
                    <a:gridCol w="717006">
                      <a:extLst>
                        <a:ext uri="{9D8B030D-6E8A-4147-A177-3AD203B41FA5}">
                          <a16:colId xmlns:a16="http://schemas.microsoft.com/office/drawing/2014/main" xmlns="" val="1893645811"/>
                        </a:ext>
                      </a:extLst>
                    </a:gridCol>
                    <a:gridCol w="717006">
                      <a:extLst>
                        <a:ext uri="{9D8B030D-6E8A-4147-A177-3AD203B41FA5}">
                          <a16:colId xmlns:a16="http://schemas.microsoft.com/office/drawing/2014/main" xmlns="" val="329207486"/>
                        </a:ext>
                      </a:extLst>
                    </a:gridCol>
                    <a:gridCol w="717006">
                      <a:extLst>
                        <a:ext uri="{9D8B030D-6E8A-4147-A177-3AD203B41FA5}">
                          <a16:colId xmlns:a16="http://schemas.microsoft.com/office/drawing/2014/main" xmlns="" val="47506232"/>
                        </a:ext>
                      </a:extLst>
                    </a:gridCol>
                    <a:gridCol w="717006">
                      <a:extLst>
                        <a:ext uri="{9D8B030D-6E8A-4147-A177-3AD203B41FA5}">
                          <a16:colId xmlns:a16="http://schemas.microsoft.com/office/drawing/2014/main" xmlns="" val="1649283705"/>
                        </a:ext>
                      </a:extLst>
                    </a:gridCol>
                    <a:gridCol w="717006">
                      <a:extLst>
                        <a:ext uri="{9D8B030D-6E8A-4147-A177-3AD203B41FA5}">
                          <a16:colId xmlns:a16="http://schemas.microsoft.com/office/drawing/2014/main" xmlns="" val="718640958"/>
                        </a:ext>
                      </a:extLst>
                    </a:gridCol>
                    <a:gridCol w="717006">
                      <a:extLst>
                        <a:ext uri="{9D8B030D-6E8A-4147-A177-3AD203B41FA5}">
                          <a16:colId xmlns:a16="http://schemas.microsoft.com/office/drawing/2014/main" xmlns="" val="205601540"/>
                        </a:ext>
                      </a:extLst>
                    </a:gridCol>
                  </a:tblGrid>
                  <a:tr h="548640">
                    <a:tc>
                      <a:txBody>
                        <a:bodyPr/>
                        <a:lstStyle/>
                        <a:p>
                          <a:pPr algn="ctr"/>
                          <a:endParaRPr lang="en-US" sz="2400" b="1" dirty="0">
                            <a:solidFill>
                              <a:srgbClr val="C0000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6</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3473635220"/>
                      </a:ext>
                    </a:extLst>
                  </a:tr>
                  <a:tr h="548640">
                    <a:tc>
                      <a:txBody>
                        <a:bodyPr/>
                        <a:lstStyle/>
                        <a:p>
                          <a:r>
                            <a:rPr lang="en-US" sz="2400" b="1" dirty="0">
                              <a:solidFill>
                                <a:srgbClr val="AD1457"/>
                              </a:solidFill>
                            </a:rPr>
                            <a:t>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124186556"/>
                      </a:ext>
                    </a:extLst>
                  </a:tr>
                  <a:tr h="548640">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solidFill>
                                          <a:srgbClr val="AD1457"/>
                                        </a:solidFill>
                                        <a:latin typeface="Cambria Math" panose="02040503050406030204" pitchFamily="18" charset="0"/>
                                      </a:rPr>
                                    </m:ctrlPr>
                                  </m:sSubPr>
                                  <m:e>
                                    <m:r>
                                      <a:rPr lang="en-US" sz="2400" b="1" i="1" dirty="0" smtClean="0">
                                        <a:solidFill>
                                          <a:srgbClr val="AD1457"/>
                                        </a:solidFill>
                                        <a:latin typeface="Cambria Math" panose="02040503050406030204" pitchFamily="18" charset="0"/>
                                      </a:rPr>
                                      <m:t>𝒅</m:t>
                                    </m:r>
                                  </m:e>
                                  <m:sub>
                                    <m:r>
                                      <a:rPr lang="en-US" sz="2400" b="1" i="1" dirty="0" smtClean="0">
                                        <a:solidFill>
                                          <a:srgbClr val="AD1457"/>
                                        </a:solidFill>
                                        <a:latin typeface="Cambria Math" panose="02040503050406030204" pitchFamily="18" charset="0"/>
                                      </a:rPr>
                                      <m:t>𝟏</m:t>
                                    </m:r>
                                  </m:sub>
                                </m:sSub>
                                <m:r>
                                  <a:rPr lang="en-US" sz="2400" b="1" i="1" dirty="0" smtClean="0">
                                    <a:solidFill>
                                      <a:srgbClr val="AD1457"/>
                                    </a:solidFill>
                                    <a:latin typeface="Cambria Math" panose="02040503050406030204" pitchFamily="18" charset="0"/>
                                  </a:rPr>
                                  <m:t>=</m:t>
                                </m:r>
                                <m:r>
                                  <a:rPr lang="en-US" sz="2400" b="1" i="1" dirty="0" smtClean="0">
                                    <a:solidFill>
                                      <a:srgbClr val="AD1457"/>
                                    </a:solidFill>
                                    <a:latin typeface="Cambria Math" panose="02040503050406030204" pitchFamily="18" charset="0"/>
                                  </a:rPr>
                                  <m:t>𝟏</m:t>
                                </m:r>
                              </m:oMath>
                            </m:oMathPara>
                          </a14:m>
                          <a:endParaRPr lang="en-US" sz="2400" b="1" dirty="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3251394972"/>
                      </a:ext>
                    </a:extLst>
                  </a:tr>
                  <a:tr h="487680">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solidFill>
                                          <a:srgbClr val="AD1457"/>
                                        </a:solidFill>
                                        <a:latin typeface="Cambria Math" panose="02040503050406030204" pitchFamily="18" charset="0"/>
                                      </a:rPr>
                                    </m:ctrlPr>
                                  </m:sSubPr>
                                  <m:e>
                                    <m:r>
                                      <a:rPr lang="en-US" sz="2400" b="1" i="1" dirty="0" smtClean="0">
                                        <a:solidFill>
                                          <a:srgbClr val="AD1457"/>
                                        </a:solidFill>
                                        <a:latin typeface="Cambria Math" panose="02040503050406030204" pitchFamily="18" charset="0"/>
                                      </a:rPr>
                                      <m:t>𝒅</m:t>
                                    </m:r>
                                  </m:e>
                                  <m:sub>
                                    <m:r>
                                      <a:rPr lang="en-US" sz="2400" b="1" i="1" dirty="0" smtClean="0">
                                        <a:solidFill>
                                          <a:srgbClr val="AD1457"/>
                                        </a:solidFill>
                                        <a:latin typeface="Cambria Math" panose="02040503050406030204" pitchFamily="18" charset="0"/>
                                      </a:rPr>
                                      <m:t>𝟐</m:t>
                                    </m:r>
                                  </m:sub>
                                </m:sSub>
                                <m:r>
                                  <a:rPr lang="en-US" sz="2400" b="1" i="1" dirty="0" smtClean="0">
                                    <a:solidFill>
                                      <a:srgbClr val="AD1457"/>
                                    </a:solidFill>
                                    <a:latin typeface="Cambria Math" panose="02040503050406030204" pitchFamily="18" charset="0"/>
                                  </a:rPr>
                                  <m:t>=</m:t>
                                </m:r>
                                <m:r>
                                  <a:rPr lang="en-IN" sz="2400" b="1" i="1" dirty="0" smtClean="0">
                                    <a:solidFill>
                                      <a:srgbClr val="AD1457"/>
                                    </a:solidFill>
                                    <a:latin typeface="Cambria Math" panose="02040503050406030204" pitchFamily="18" charset="0"/>
                                  </a:rPr>
                                  <m:t>𝟐</m:t>
                                </m:r>
                              </m:oMath>
                            </m:oMathPara>
                          </a14:m>
                          <a:endParaRPr lang="en-US" sz="2400" b="1" dirty="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4206523799"/>
                      </a:ext>
                    </a:extLst>
                  </a:tr>
                  <a:tr h="487680">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solidFill>
                                          <a:srgbClr val="AD1457"/>
                                        </a:solidFill>
                                        <a:latin typeface="Cambria Math" panose="02040503050406030204" pitchFamily="18" charset="0"/>
                                      </a:rPr>
                                    </m:ctrlPr>
                                  </m:sSubPr>
                                  <m:e>
                                    <m:r>
                                      <a:rPr lang="en-US" sz="2400" b="1" i="1" dirty="0" smtClean="0">
                                        <a:solidFill>
                                          <a:srgbClr val="AD1457"/>
                                        </a:solidFill>
                                        <a:latin typeface="Cambria Math" panose="02040503050406030204" pitchFamily="18" charset="0"/>
                                      </a:rPr>
                                      <m:t>𝒅</m:t>
                                    </m:r>
                                  </m:e>
                                  <m:sub>
                                    <m:r>
                                      <a:rPr lang="en-US" sz="2400" b="1" i="1" dirty="0" smtClean="0">
                                        <a:solidFill>
                                          <a:srgbClr val="AD1457"/>
                                        </a:solidFill>
                                        <a:latin typeface="Cambria Math" panose="02040503050406030204" pitchFamily="18" charset="0"/>
                                      </a:rPr>
                                      <m:t>𝟑</m:t>
                                    </m:r>
                                  </m:sub>
                                </m:sSub>
                                <m:r>
                                  <a:rPr lang="en-US" sz="2400" b="1" i="1" dirty="0" smtClean="0">
                                    <a:solidFill>
                                      <a:srgbClr val="AD1457"/>
                                    </a:solidFill>
                                    <a:latin typeface="Cambria Math" panose="02040503050406030204" pitchFamily="18" charset="0"/>
                                  </a:rPr>
                                  <m:t>=</m:t>
                                </m:r>
                                <m:r>
                                  <a:rPr lang="en-IN" sz="2400" b="1" i="1" dirty="0" smtClean="0">
                                    <a:solidFill>
                                      <a:srgbClr val="AD1457"/>
                                    </a:solidFill>
                                    <a:latin typeface="Cambria Math" panose="02040503050406030204" pitchFamily="18" charset="0"/>
                                  </a:rPr>
                                  <m:t>𝟑</m:t>
                                </m:r>
                              </m:oMath>
                            </m:oMathPara>
                          </a14:m>
                          <a:endParaRPr lang="en-US" sz="2400" b="1" dirty="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solidFill>
                              <a:srgbClr val="C0000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16320398"/>
                      </a:ext>
                    </a:extLst>
                  </a:tr>
                </a:tbl>
              </a:graphicData>
            </a:graphic>
          </p:graphicFrame>
        </mc:Choice>
        <mc:Fallback xmlns="">
          <p:graphicFrame>
            <p:nvGraphicFramePr>
              <p:cNvPr id="4" name="Content Placeholder 3">
                <a:extLst>
                  <a:ext uri="{FF2B5EF4-FFF2-40B4-BE49-F238E27FC236}">
                    <a16:creationId xmlns:a16="http://schemas.microsoft.com/office/drawing/2014/main" id="{556E40B5-49DB-465B-AB6F-D6C4D256EEAC}"/>
                  </a:ext>
                </a:extLst>
              </p:cNvPr>
              <p:cNvGraphicFramePr>
                <a:graphicFrameLocks/>
              </p:cNvGraphicFramePr>
              <p:nvPr>
                <p:extLst>
                  <p:ext uri="{D42A27DB-BD31-4B8C-83A1-F6EECF244321}">
                    <p14:modId xmlns:p14="http://schemas.microsoft.com/office/powerpoint/2010/main" val="3756243010"/>
                  </p:ext>
                </p:extLst>
              </p:nvPr>
            </p:nvGraphicFramePr>
            <p:xfrm>
              <a:off x="5324616" y="807720"/>
              <a:ext cx="6220827" cy="2621280"/>
            </p:xfrm>
            <a:graphic>
              <a:graphicData uri="http://schemas.openxmlformats.org/drawingml/2006/table">
                <a:tbl>
                  <a:tblPr firstRow="1" bandRow="1">
                    <a:tableStyleId>{5C22544A-7EE6-4342-B048-85BDC9FD1C3A}</a:tableStyleId>
                  </a:tblPr>
                  <a:tblGrid>
                    <a:gridCol w="1201785">
                      <a:extLst>
                        <a:ext uri="{9D8B030D-6E8A-4147-A177-3AD203B41FA5}">
                          <a16:colId xmlns:a16="http://schemas.microsoft.com/office/drawing/2014/main" val="1881567836"/>
                        </a:ext>
                      </a:extLst>
                    </a:gridCol>
                    <a:gridCol w="717006">
                      <a:extLst>
                        <a:ext uri="{9D8B030D-6E8A-4147-A177-3AD203B41FA5}">
                          <a16:colId xmlns:a16="http://schemas.microsoft.com/office/drawing/2014/main" val="728414176"/>
                        </a:ext>
                      </a:extLst>
                    </a:gridCol>
                    <a:gridCol w="717006">
                      <a:extLst>
                        <a:ext uri="{9D8B030D-6E8A-4147-A177-3AD203B41FA5}">
                          <a16:colId xmlns:a16="http://schemas.microsoft.com/office/drawing/2014/main" val="1893645811"/>
                        </a:ext>
                      </a:extLst>
                    </a:gridCol>
                    <a:gridCol w="717006">
                      <a:extLst>
                        <a:ext uri="{9D8B030D-6E8A-4147-A177-3AD203B41FA5}">
                          <a16:colId xmlns:a16="http://schemas.microsoft.com/office/drawing/2014/main" val="329207486"/>
                        </a:ext>
                      </a:extLst>
                    </a:gridCol>
                    <a:gridCol w="717006">
                      <a:extLst>
                        <a:ext uri="{9D8B030D-6E8A-4147-A177-3AD203B41FA5}">
                          <a16:colId xmlns:a16="http://schemas.microsoft.com/office/drawing/2014/main" val="47506232"/>
                        </a:ext>
                      </a:extLst>
                    </a:gridCol>
                    <a:gridCol w="717006">
                      <a:extLst>
                        <a:ext uri="{9D8B030D-6E8A-4147-A177-3AD203B41FA5}">
                          <a16:colId xmlns:a16="http://schemas.microsoft.com/office/drawing/2014/main" val="1649283705"/>
                        </a:ext>
                      </a:extLst>
                    </a:gridCol>
                    <a:gridCol w="717006">
                      <a:extLst>
                        <a:ext uri="{9D8B030D-6E8A-4147-A177-3AD203B41FA5}">
                          <a16:colId xmlns:a16="http://schemas.microsoft.com/office/drawing/2014/main" val="718640958"/>
                        </a:ext>
                      </a:extLst>
                    </a:gridCol>
                    <a:gridCol w="717006">
                      <a:extLst>
                        <a:ext uri="{9D8B030D-6E8A-4147-A177-3AD203B41FA5}">
                          <a16:colId xmlns:a16="http://schemas.microsoft.com/office/drawing/2014/main" val="205601540"/>
                        </a:ext>
                      </a:extLst>
                    </a:gridCol>
                  </a:tblGrid>
                  <a:tr h="548640">
                    <a:tc>
                      <a:txBody>
                        <a:bodyPr/>
                        <a:lstStyle/>
                        <a:p>
                          <a:pPr algn="ctr"/>
                          <a:endParaRPr lang="en-US" sz="2400" b="1" dirty="0">
                            <a:solidFill>
                              <a:srgbClr val="C0000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6</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73635220"/>
                      </a:ext>
                    </a:extLst>
                  </a:tr>
                  <a:tr h="548640">
                    <a:tc>
                      <a:txBody>
                        <a:bodyPr/>
                        <a:lstStyle/>
                        <a:p>
                          <a:pPr/>
                          <a:r>
                            <a:rPr lang="en-US" sz="2400" b="1" dirty="0">
                              <a:solidFill>
                                <a:srgbClr val="AD1457"/>
                              </a:solidFill>
                            </a:rPr>
                            <a:t>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4186556"/>
                      </a:ext>
                    </a:extLst>
                  </a:tr>
                  <a:tr h="54864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2"/>
                          <a:stretch>
                            <a:fillRect l="-508" t="-198901" r="-419797" b="-178022"/>
                          </a:stretch>
                        </a:blip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51394972"/>
                      </a:ext>
                    </a:extLst>
                  </a:tr>
                  <a:tr h="48768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2"/>
                          <a:stretch>
                            <a:fillRect l="-508" t="-340000" r="-419797" b="-102500"/>
                          </a:stretch>
                        </a:blip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6523799"/>
                      </a:ext>
                    </a:extLst>
                  </a:tr>
                  <a:tr h="48768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2"/>
                          <a:stretch>
                            <a:fillRect l="-508" t="-440000" r="-419797" b="-2500"/>
                          </a:stretch>
                        </a:blip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2400" b="1" dirty="0">
                            <a:solidFill>
                              <a:srgbClr val="C0000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32039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Content Placeholder 3">
                <a:extLst>
                  <a:ext uri="{FF2B5EF4-FFF2-40B4-BE49-F238E27FC236}">
                    <a16:creationId xmlns:a16="http://schemas.microsoft.com/office/drawing/2014/main" xmlns="" id="{5182CF30-924D-402D-976E-128A822F3AF0}"/>
                  </a:ext>
                </a:extLst>
              </p:cNvPr>
              <p:cNvGraphicFramePr>
                <a:graphicFrameLocks/>
              </p:cNvGraphicFramePr>
              <p:nvPr>
                <p:extLst>
                  <p:ext uri="{D42A27DB-BD31-4B8C-83A1-F6EECF244321}">
                    <p14:modId xmlns:p14="http://schemas.microsoft.com/office/powerpoint/2010/main" val="2140664092"/>
                  </p:ext>
                </p:extLst>
              </p:nvPr>
            </p:nvGraphicFramePr>
            <p:xfrm>
              <a:off x="2214202" y="3832729"/>
              <a:ext cx="6220827" cy="2621280"/>
            </p:xfrm>
            <a:graphic>
              <a:graphicData uri="http://schemas.openxmlformats.org/drawingml/2006/table">
                <a:tbl>
                  <a:tblPr firstRow="1" bandRow="1">
                    <a:tableStyleId>{5C22544A-7EE6-4342-B048-85BDC9FD1C3A}</a:tableStyleId>
                  </a:tblPr>
                  <a:tblGrid>
                    <a:gridCol w="1201785">
                      <a:extLst>
                        <a:ext uri="{9D8B030D-6E8A-4147-A177-3AD203B41FA5}">
                          <a16:colId xmlns:a16="http://schemas.microsoft.com/office/drawing/2014/main" xmlns="" val="1881567836"/>
                        </a:ext>
                      </a:extLst>
                    </a:gridCol>
                    <a:gridCol w="717006">
                      <a:extLst>
                        <a:ext uri="{9D8B030D-6E8A-4147-A177-3AD203B41FA5}">
                          <a16:colId xmlns:a16="http://schemas.microsoft.com/office/drawing/2014/main" xmlns="" val="728414176"/>
                        </a:ext>
                      </a:extLst>
                    </a:gridCol>
                    <a:gridCol w="717006">
                      <a:extLst>
                        <a:ext uri="{9D8B030D-6E8A-4147-A177-3AD203B41FA5}">
                          <a16:colId xmlns:a16="http://schemas.microsoft.com/office/drawing/2014/main" xmlns="" val="1893645811"/>
                        </a:ext>
                      </a:extLst>
                    </a:gridCol>
                    <a:gridCol w="717006">
                      <a:extLst>
                        <a:ext uri="{9D8B030D-6E8A-4147-A177-3AD203B41FA5}">
                          <a16:colId xmlns:a16="http://schemas.microsoft.com/office/drawing/2014/main" xmlns="" val="329207486"/>
                        </a:ext>
                      </a:extLst>
                    </a:gridCol>
                    <a:gridCol w="717006">
                      <a:extLst>
                        <a:ext uri="{9D8B030D-6E8A-4147-A177-3AD203B41FA5}">
                          <a16:colId xmlns:a16="http://schemas.microsoft.com/office/drawing/2014/main" xmlns="" val="47506232"/>
                        </a:ext>
                      </a:extLst>
                    </a:gridCol>
                    <a:gridCol w="717006">
                      <a:extLst>
                        <a:ext uri="{9D8B030D-6E8A-4147-A177-3AD203B41FA5}">
                          <a16:colId xmlns:a16="http://schemas.microsoft.com/office/drawing/2014/main" xmlns="" val="1649283705"/>
                        </a:ext>
                      </a:extLst>
                    </a:gridCol>
                    <a:gridCol w="717006">
                      <a:extLst>
                        <a:ext uri="{9D8B030D-6E8A-4147-A177-3AD203B41FA5}">
                          <a16:colId xmlns:a16="http://schemas.microsoft.com/office/drawing/2014/main" xmlns="" val="718640958"/>
                        </a:ext>
                      </a:extLst>
                    </a:gridCol>
                    <a:gridCol w="717006">
                      <a:extLst>
                        <a:ext uri="{9D8B030D-6E8A-4147-A177-3AD203B41FA5}">
                          <a16:colId xmlns:a16="http://schemas.microsoft.com/office/drawing/2014/main" xmlns="" val="205601540"/>
                        </a:ext>
                      </a:extLst>
                    </a:gridCol>
                  </a:tblGrid>
                  <a:tr h="548640">
                    <a:tc>
                      <a:txBody>
                        <a:bodyPr/>
                        <a:lstStyle/>
                        <a:p>
                          <a:pPr algn="ctr"/>
                          <a:endParaRPr lang="en-US" sz="2400" b="1" dirty="0">
                            <a:solidFill>
                              <a:srgbClr val="C0000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6</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3473635220"/>
                      </a:ext>
                    </a:extLst>
                  </a:tr>
                  <a:tr h="548640">
                    <a:tc>
                      <a:txBody>
                        <a:bodyPr/>
                        <a:lstStyle/>
                        <a:p>
                          <a:r>
                            <a:rPr lang="en-US" sz="2400" b="1" dirty="0">
                              <a:solidFill>
                                <a:srgbClr val="AD1457"/>
                              </a:solidFill>
                            </a:rPr>
                            <a:t>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124186556"/>
                      </a:ext>
                    </a:extLst>
                  </a:tr>
                  <a:tr h="548640">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solidFill>
                                          <a:srgbClr val="AD1457"/>
                                        </a:solidFill>
                                        <a:latin typeface="Cambria Math" panose="02040503050406030204" pitchFamily="18" charset="0"/>
                                      </a:rPr>
                                    </m:ctrlPr>
                                  </m:sSubPr>
                                  <m:e>
                                    <m:r>
                                      <a:rPr lang="en-US" sz="2400" b="1" i="1" dirty="0" smtClean="0">
                                        <a:solidFill>
                                          <a:srgbClr val="AD1457"/>
                                        </a:solidFill>
                                        <a:latin typeface="Cambria Math" panose="02040503050406030204" pitchFamily="18" charset="0"/>
                                      </a:rPr>
                                      <m:t>𝒅</m:t>
                                    </m:r>
                                  </m:e>
                                  <m:sub>
                                    <m:r>
                                      <a:rPr lang="en-US" sz="2400" b="1" i="1" dirty="0" smtClean="0">
                                        <a:solidFill>
                                          <a:srgbClr val="AD1457"/>
                                        </a:solidFill>
                                        <a:latin typeface="Cambria Math" panose="02040503050406030204" pitchFamily="18" charset="0"/>
                                      </a:rPr>
                                      <m:t>𝟏</m:t>
                                    </m:r>
                                  </m:sub>
                                </m:sSub>
                                <m:r>
                                  <a:rPr lang="en-US" sz="2400" b="1" i="1" dirty="0" smtClean="0">
                                    <a:solidFill>
                                      <a:srgbClr val="AD1457"/>
                                    </a:solidFill>
                                    <a:latin typeface="Cambria Math" panose="02040503050406030204" pitchFamily="18" charset="0"/>
                                  </a:rPr>
                                  <m:t>=</m:t>
                                </m:r>
                                <m:r>
                                  <a:rPr lang="en-US" sz="2400" b="1" i="1" dirty="0" smtClean="0">
                                    <a:solidFill>
                                      <a:srgbClr val="AD1457"/>
                                    </a:solidFill>
                                    <a:latin typeface="Cambria Math" panose="02040503050406030204" pitchFamily="18" charset="0"/>
                                  </a:rPr>
                                  <m:t>𝟏</m:t>
                                </m:r>
                              </m:oMath>
                            </m:oMathPara>
                          </a14:m>
                          <a:endParaRPr lang="en-US" sz="2400" b="1" dirty="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3251394972"/>
                      </a:ext>
                    </a:extLst>
                  </a:tr>
                  <a:tr h="487680">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solidFill>
                                          <a:srgbClr val="AD1457"/>
                                        </a:solidFill>
                                        <a:latin typeface="Cambria Math" panose="02040503050406030204" pitchFamily="18" charset="0"/>
                                      </a:rPr>
                                    </m:ctrlPr>
                                  </m:sSubPr>
                                  <m:e>
                                    <m:r>
                                      <a:rPr lang="en-US" sz="2400" b="1" i="1" dirty="0" smtClean="0">
                                        <a:solidFill>
                                          <a:srgbClr val="AD1457"/>
                                        </a:solidFill>
                                        <a:latin typeface="Cambria Math" panose="02040503050406030204" pitchFamily="18" charset="0"/>
                                      </a:rPr>
                                      <m:t>𝒅</m:t>
                                    </m:r>
                                  </m:e>
                                  <m:sub>
                                    <m:r>
                                      <a:rPr lang="en-US" sz="2400" b="1" i="1" dirty="0" smtClean="0">
                                        <a:solidFill>
                                          <a:srgbClr val="AD1457"/>
                                        </a:solidFill>
                                        <a:latin typeface="Cambria Math" panose="02040503050406030204" pitchFamily="18" charset="0"/>
                                      </a:rPr>
                                      <m:t>𝟐</m:t>
                                    </m:r>
                                  </m:sub>
                                </m:sSub>
                                <m:r>
                                  <a:rPr lang="en-US" sz="2400" b="1" i="1" dirty="0" smtClean="0">
                                    <a:solidFill>
                                      <a:srgbClr val="AD1457"/>
                                    </a:solidFill>
                                    <a:latin typeface="Cambria Math" panose="02040503050406030204" pitchFamily="18" charset="0"/>
                                  </a:rPr>
                                  <m:t>=</m:t>
                                </m:r>
                                <m:r>
                                  <a:rPr lang="en-IN" sz="2400" b="1" i="1" dirty="0" smtClean="0">
                                    <a:solidFill>
                                      <a:srgbClr val="AD1457"/>
                                    </a:solidFill>
                                    <a:latin typeface="Cambria Math" panose="02040503050406030204" pitchFamily="18" charset="0"/>
                                  </a:rPr>
                                  <m:t>𝟐</m:t>
                                </m:r>
                              </m:oMath>
                            </m:oMathPara>
                          </a14:m>
                          <a:endParaRPr lang="en-US" sz="2400" b="1" dirty="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4206523799"/>
                      </a:ext>
                    </a:extLst>
                  </a:tr>
                  <a:tr h="487680">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solidFill>
                                          <a:srgbClr val="AD1457"/>
                                        </a:solidFill>
                                        <a:latin typeface="Cambria Math" panose="02040503050406030204" pitchFamily="18" charset="0"/>
                                      </a:rPr>
                                    </m:ctrlPr>
                                  </m:sSubPr>
                                  <m:e>
                                    <m:r>
                                      <a:rPr lang="en-US" sz="2400" b="1" i="1" dirty="0" smtClean="0">
                                        <a:solidFill>
                                          <a:srgbClr val="AD1457"/>
                                        </a:solidFill>
                                        <a:latin typeface="Cambria Math" panose="02040503050406030204" pitchFamily="18" charset="0"/>
                                      </a:rPr>
                                      <m:t>𝒅</m:t>
                                    </m:r>
                                  </m:e>
                                  <m:sub>
                                    <m:r>
                                      <a:rPr lang="en-US" sz="2400" b="1" i="1" dirty="0" smtClean="0">
                                        <a:solidFill>
                                          <a:srgbClr val="AD1457"/>
                                        </a:solidFill>
                                        <a:latin typeface="Cambria Math" panose="02040503050406030204" pitchFamily="18" charset="0"/>
                                      </a:rPr>
                                      <m:t>𝟑</m:t>
                                    </m:r>
                                  </m:sub>
                                </m:sSub>
                                <m:r>
                                  <a:rPr lang="en-US" sz="2400" b="1" i="1" dirty="0" smtClean="0">
                                    <a:solidFill>
                                      <a:srgbClr val="AD1457"/>
                                    </a:solidFill>
                                    <a:latin typeface="Cambria Math" panose="02040503050406030204" pitchFamily="18" charset="0"/>
                                  </a:rPr>
                                  <m:t>=</m:t>
                                </m:r>
                                <m:r>
                                  <a:rPr lang="en-IN" sz="2400" b="1" i="1" dirty="0" smtClean="0">
                                    <a:solidFill>
                                      <a:srgbClr val="AD1457"/>
                                    </a:solidFill>
                                    <a:latin typeface="Cambria Math" panose="02040503050406030204" pitchFamily="18" charset="0"/>
                                  </a:rPr>
                                  <m:t>𝟑</m:t>
                                </m:r>
                              </m:oMath>
                            </m:oMathPara>
                          </a14:m>
                          <a:endParaRPr lang="en-US" sz="2400" b="1" dirty="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C00000"/>
                              </a:solidFill>
                            </a:rPr>
                            <a:t>7</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16320398"/>
                      </a:ext>
                    </a:extLst>
                  </a:tr>
                </a:tbl>
              </a:graphicData>
            </a:graphic>
          </p:graphicFrame>
        </mc:Choice>
        <mc:Fallback xmlns="">
          <p:graphicFrame>
            <p:nvGraphicFramePr>
              <p:cNvPr id="5" name="Content Placeholder 3">
                <a:extLst>
                  <a:ext uri="{FF2B5EF4-FFF2-40B4-BE49-F238E27FC236}">
                    <a16:creationId xmlns:a16="http://schemas.microsoft.com/office/drawing/2014/main" id="{5182CF30-924D-402D-976E-128A822F3AF0}"/>
                  </a:ext>
                </a:extLst>
              </p:cNvPr>
              <p:cNvGraphicFramePr>
                <a:graphicFrameLocks/>
              </p:cNvGraphicFramePr>
              <p:nvPr>
                <p:extLst>
                  <p:ext uri="{D42A27DB-BD31-4B8C-83A1-F6EECF244321}">
                    <p14:modId xmlns:p14="http://schemas.microsoft.com/office/powerpoint/2010/main" val="2140664092"/>
                  </p:ext>
                </p:extLst>
              </p:nvPr>
            </p:nvGraphicFramePr>
            <p:xfrm>
              <a:off x="2214202" y="3832729"/>
              <a:ext cx="6220827" cy="2621280"/>
            </p:xfrm>
            <a:graphic>
              <a:graphicData uri="http://schemas.openxmlformats.org/drawingml/2006/table">
                <a:tbl>
                  <a:tblPr firstRow="1" bandRow="1">
                    <a:tableStyleId>{5C22544A-7EE6-4342-B048-85BDC9FD1C3A}</a:tableStyleId>
                  </a:tblPr>
                  <a:tblGrid>
                    <a:gridCol w="1201785">
                      <a:extLst>
                        <a:ext uri="{9D8B030D-6E8A-4147-A177-3AD203B41FA5}">
                          <a16:colId xmlns:a16="http://schemas.microsoft.com/office/drawing/2014/main" val="1881567836"/>
                        </a:ext>
                      </a:extLst>
                    </a:gridCol>
                    <a:gridCol w="717006">
                      <a:extLst>
                        <a:ext uri="{9D8B030D-6E8A-4147-A177-3AD203B41FA5}">
                          <a16:colId xmlns:a16="http://schemas.microsoft.com/office/drawing/2014/main" val="728414176"/>
                        </a:ext>
                      </a:extLst>
                    </a:gridCol>
                    <a:gridCol w="717006">
                      <a:extLst>
                        <a:ext uri="{9D8B030D-6E8A-4147-A177-3AD203B41FA5}">
                          <a16:colId xmlns:a16="http://schemas.microsoft.com/office/drawing/2014/main" val="1893645811"/>
                        </a:ext>
                      </a:extLst>
                    </a:gridCol>
                    <a:gridCol w="717006">
                      <a:extLst>
                        <a:ext uri="{9D8B030D-6E8A-4147-A177-3AD203B41FA5}">
                          <a16:colId xmlns:a16="http://schemas.microsoft.com/office/drawing/2014/main" val="329207486"/>
                        </a:ext>
                      </a:extLst>
                    </a:gridCol>
                    <a:gridCol w="717006">
                      <a:extLst>
                        <a:ext uri="{9D8B030D-6E8A-4147-A177-3AD203B41FA5}">
                          <a16:colId xmlns:a16="http://schemas.microsoft.com/office/drawing/2014/main" val="47506232"/>
                        </a:ext>
                      </a:extLst>
                    </a:gridCol>
                    <a:gridCol w="717006">
                      <a:extLst>
                        <a:ext uri="{9D8B030D-6E8A-4147-A177-3AD203B41FA5}">
                          <a16:colId xmlns:a16="http://schemas.microsoft.com/office/drawing/2014/main" val="1649283705"/>
                        </a:ext>
                      </a:extLst>
                    </a:gridCol>
                    <a:gridCol w="717006">
                      <a:extLst>
                        <a:ext uri="{9D8B030D-6E8A-4147-A177-3AD203B41FA5}">
                          <a16:colId xmlns:a16="http://schemas.microsoft.com/office/drawing/2014/main" val="718640958"/>
                        </a:ext>
                      </a:extLst>
                    </a:gridCol>
                    <a:gridCol w="717006">
                      <a:extLst>
                        <a:ext uri="{9D8B030D-6E8A-4147-A177-3AD203B41FA5}">
                          <a16:colId xmlns:a16="http://schemas.microsoft.com/office/drawing/2014/main" val="205601540"/>
                        </a:ext>
                      </a:extLst>
                    </a:gridCol>
                  </a:tblGrid>
                  <a:tr h="548640">
                    <a:tc>
                      <a:txBody>
                        <a:bodyPr/>
                        <a:lstStyle/>
                        <a:p>
                          <a:pPr algn="ctr"/>
                          <a:endParaRPr lang="en-US" sz="2400" b="1" dirty="0">
                            <a:solidFill>
                              <a:srgbClr val="C00000"/>
                            </a:solidFill>
                          </a:endParaRP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0070C0"/>
                              </a:solidFill>
                            </a:rPr>
                            <a:t>6</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73635220"/>
                      </a:ext>
                    </a:extLst>
                  </a:tr>
                  <a:tr h="548640">
                    <a:tc>
                      <a:txBody>
                        <a:bodyPr/>
                        <a:lstStyle/>
                        <a:p>
                          <a:pPr/>
                          <a:r>
                            <a:rPr lang="en-US" sz="2400" b="1" dirty="0">
                              <a:solidFill>
                                <a:srgbClr val="AD1457"/>
                              </a:solidFill>
                            </a:rPr>
                            <a:t>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0</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4186556"/>
                      </a:ext>
                    </a:extLst>
                  </a:tr>
                  <a:tr h="54864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08" t="-198901" r="-419289" b="-198901"/>
                          </a:stretch>
                        </a:blip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51394972"/>
                      </a:ext>
                    </a:extLst>
                  </a:tr>
                  <a:tr h="48768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08" t="-340000" r="-419289" b="-126250"/>
                          </a:stretch>
                        </a:blip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6523799"/>
                      </a:ext>
                    </a:extLst>
                  </a:tr>
                  <a:tr h="48768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08" t="-440000" r="-419289" b="-26250"/>
                          </a:stretch>
                        </a:blip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1</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2</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3</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4</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t>5</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2400" b="1" dirty="0">
                              <a:solidFill>
                                <a:srgbClr val="C00000"/>
                              </a:solidFill>
                            </a:rPr>
                            <a:t>7</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320398"/>
                      </a:ext>
                    </a:extLst>
                  </a:tr>
                </a:tbl>
              </a:graphicData>
            </a:graphic>
          </p:graphicFrame>
        </mc:Fallback>
      </mc:AlternateContent>
    </p:spTree>
    <p:extLst>
      <p:ext uri="{BB962C8B-B14F-4D97-AF65-F5344CB8AC3E}">
        <p14:creationId xmlns:p14="http://schemas.microsoft.com/office/powerpoint/2010/main" val="70361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801054-5700-4DA4-A27D-0E9DBDC66460}"/>
              </a:ext>
            </a:extLst>
          </p:cNvPr>
          <p:cNvSpPr>
            <a:spLocks noGrp="1"/>
          </p:cNvSpPr>
          <p:nvPr>
            <p:ph type="title"/>
          </p:nvPr>
        </p:nvSpPr>
        <p:spPr/>
        <p:txBody>
          <a:bodyPr/>
          <a:lstStyle/>
          <a:p>
            <a:r>
              <a:rPr lang="en-IN" dirty="0"/>
              <a:t>Time Complexity</a:t>
            </a:r>
          </a:p>
        </p:txBody>
      </p:sp>
      <p:sp>
        <p:nvSpPr>
          <p:cNvPr id="5" name="TextBox 4">
            <a:extLst>
              <a:ext uri="{FF2B5EF4-FFF2-40B4-BE49-F238E27FC236}">
                <a16:creationId xmlns:a16="http://schemas.microsoft.com/office/drawing/2014/main" xmlns="" id="{7F0972A7-9201-433D-940A-CC9A9AE73104}"/>
              </a:ext>
            </a:extLst>
          </p:cNvPr>
          <p:cNvSpPr txBox="1"/>
          <p:nvPr/>
        </p:nvSpPr>
        <p:spPr>
          <a:xfrm>
            <a:off x="301840" y="711201"/>
            <a:ext cx="9108490" cy="5109091"/>
          </a:xfrm>
          <a:prstGeom prst="rect">
            <a:avLst/>
          </a:prstGeom>
          <a:noFill/>
        </p:spPr>
        <p:txBody>
          <a:bodyPr wrap="square">
            <a:spAutoFit/>
          </a:bodyPr>
          <a:lstStyle/>
          <a:p>
            <a:r>
              <a:rPr lang="en-US" sz="2000" b="1" dirty="0">
                <a:solidFill>
                  <a:srgbClr val="C00000"/>
                </a:solidFill>
                <a:latin typeface="Cambria Math" panose="02040503050406030204" pitchFamily="18" charset="0"/>
                <a:ea typeface="Cambria Math" panose="02040503050406030204" pitchFamily="18" charset="0"/>
              </a:rPr>
              <a:t>int </a:t>
            </a:r>
            <a:r>
              <a:rPr lang="en-US" sz="2000" b="1" dirty="0" err="1">
                <a:solidFill>
                  <a:srgbClr val="C00000"/>
                </a:solidFill>
                <a:latin typeface="Cambria Math" panose="02040503050406030204" pitchFamily="18" charset="0"/>
                <a:ea typeface="Cambria Math" panose="02040503050406030204" pitchFamily="18" charset="0"/>
              </a:rPr>
              <a:t>coinchange</a:t>
            </a:r>
            <a:r>
              <a:rPr lang="en-US" sz="2000" b="1" dirty="0">
                <a:solidFill>
                  <a:srgbClr val="C00000"/>
                </a:solidFill>
                <a:latin typeface="Cambria Math" panose="02040503050406030204" pitchFamily="18" charset="0"/>
                <a:ea typeface="Cambria Math" panose="02040503050406030204" pitchFamily="18" charset="0"/>
              </a:rPr>
              <a:t>(vector&lt;int&gt;&amp; a, int v, int n, vector&lt;vector&lt;int&gt; &gt;&amp; </a:t>
            </a:r>
            <a:r>
              <a:rPr lang="en-US" sz="2000" b="1" dirty="0" err="1">
                <a:solidFill>
                  <a:srgbClr val="C00000"/>
                </a:solidFill>
                <a:latin typeface="Cambria Math" panose="02040503050406030204" pitchFamily="18" charset="0"/>
                <a:ea typeface="Cambria Math" panose="02040503050406030204" pitchFamily="18" charset="0"/>
              </a:rPr>
              <a:t>dp</a:t>
            </a:r>
            <a:r>
              <a:rPr lang="en-US" sz="2000" b="1" dirty="0">
                <a:solidFill>
                  <a:srgbClr val="C00000"/>
                </a:solidFill>
                <a:latin typeface="Cambria Math" panose="02040503050406030204" pitchFamily="18" charset="0"/>
                <a:ea typeface="Cambria Math" panose="02040503050406030204" pitchFamily="18" charset="0"/>
              </a:rPr>
              <a:t>)</a:t>
            </a:r>
          </a:p>
          <a:p>
            <a:r>
              <a:rPr lang="en-US" dirty="0">
                <a:latin typeface="Cambria Math" panose="02040503050406030204" pitchFamily="18" charset="0"/>
                <a:ea typeface="Cambria Math" panose="02040503050406030204" pitchFamily="18" charset="0"/>
              </a:rPr>
              <a:t>{</a:t>
            </a:r>
          </a:p>
          <a:p>
            <a:r>
              <a:rPr lang="en-US" dirty="0">
                <a:latin typeface="Cambria Math" panose="02040503050406030204" pitchFamily="18" charset="0"/>
                <a:ea typeface="Cambria Math" panose="02040503050406030204" pitchFamily="18" charset="0"/>
              </a:rPr>
              <a:t>    if (v == 0)</a:t>
            </a:r>
          </a:p>
          <a:p>
            <a:r>
              <a:rPr lang="en-US" dirty="0">
                <a:latin typeface="Cambria Math" panose="02040503050406030204" pitchFamily="18" charset="0"/>
                <a:ea typeface="Cambria Math" panose="02040503050406030204" pitchFamily="18" charset="0"/>
              </a:rPr>
              <a:t>          return </a:t>
            </a:r>
            <a:r>
              <a:rPr lang="en-US" dirty="0" err="1">
                <a:latin typeface="Cambria Math" panose="02040503050406030204" pitchFamily="18" charset="0"/>
                <a:ea typeface="Cambria Math" panose="02040503050406030204" pitchFamily="18" charset="0"/>
              </a:rPr>
              <a:t>dp</a:t>
            </a:r>
            <a:r>
              <a:rPr lang="en-US" dirty="0">
                <a:latin typeface="Cambria Math" panose="02040503050406030204" pitchFamily="18" charset="0"/>
                <a:ea typeface="Cambria Math" panose="02040503050406030204" pitchFamily="18" charset="0"/>
              </a:rPr>
              <a:t>[n][v] = 1;</a:t>
            </a:r>
          </a:p>
          <a:p>
            <a:r>
              <a:rPr lang="en-US" dirty="0">
                <a:latin typeface="Cambria Math" panose="02040503050406030204" pitchFamily="18" charset="0"/>
                <a:ea typeface="Cambria Math" panose="02040503050406030204" pitchFamily="18" charset="0"/>
              </a:rPr>
              <a:t>    if (n == 0)</a:t>
            </a:r>
          </a:p>
          <a:p>
            <a:r>
              <a:rPr lang="en-US" dirty="0">
                <a:latin typeface="Cambria Math" panose="02040503050406030204" pitchFamily="18" charset="0"/>
                <a:ea typeface="Cambria Math" panose="02040503050406030204" pitchFamily="18" charset="0"/>
              </a:rPr>
              <a:t>          return 0;</a:t>
            </a:r>
          </a:p>
          <a:p>
            <a:r>
              <a:rPr lang="en-US" dirty="0">
                <a:latin typeface="Cambria Math" panose="02040503050406030204" pitchFamily="18" charset="0"/>
                <a:ea typeface="Cambria Math" panose="02040503050406030204" pitchFamily="18" charset="0"/>
              </a:rPr>
              <a:t>   </a:t>
            </a:r>
          </a:p>
          <a:p>
            <a:r>
              <a:rPr lang="en-US" dirty="0">
                <a:latin typeface="Cambria Math" panose="02040503050406030204" pitchFamily="18" charset="0"/>
                <a:ea typeface="Cambria Math" panose="02040503050406030204" pitchFamily="18" charset="0"/>
              </a:rPr>
              <a:t>    if (</a:t>
            </a:r>
            <a:r>
              <a:rPr lang="en-US" dirty="0" err="1">
                <a:latin typeface="Cambria Math" panose="02040503050406030204" pitchFamily="18" charset="0"/>
                <a:ea typeface="Cambria Math" panose="02040503050406030204" pitchFamily="18" charset="0"/>
              </a:rPr>
              <a:t>dp</a:t>
            </a:r>
            <a:r>
              <a:rPr lang="en-US" dirty="0">
                <a:latin typeface="Cambria Math" panose="02040503050406030204" pitchFamily="18" charset="0"/>
                <a:ea typeface="Cambria Math" panose="02040503050406030204" pitchFamily="18" charset="0"/>
              </a:rPr>
              <a:t>[n][v] != -1)</a:t>
            </a:r>
          </a:p>
          <a:p>
            <a:r>
              <a:rPr lang="en-US" dirty="0">
                <a:latin typeface="Cambria Math" panose="02040503050406030204" pitchFamily="18" charset="0"/>
                <a:ea typeface="Cambria Math" panose="02040503050406030204" pitchFamily="18" charset="0"/>
              </a:rPr>
              <a:t>          return </a:t>
            </a:r>
            <a:r>
              <a:rPr lang="en-US" dirty="0" err="1">
                <a:latin typeface="Cambria Math" panose="02040503050406030204" pitchFamily="18" charset="0"/>
                <a:ea typeface="Cambria Math" panose="02040503050406030204" pitchFamily="18" charset="0"/>
              </a:rPr>
              <a:t>dp</a:t>
            </a:r>
            <a:r>
              <a:rPr lang="en-US" dirty="0">
                <a:latin typeface="Cambria Math" panose="02040503050406030204" pitchFamily="18" charset="0"/>
                <a:ea typeface="Cambria Math" panose="02040503050406030204" pitchFamily="18" charset="0"/>
              </a:rPr>
              <a:t>[n][v];</a:t>
            </a:r>
          </a:p>
          <a:p>
            <a:r>
              <a:rPr lang="en-US" dirty="0">
                <a:latin typeface="Cambria Math" panose="02040503050406030204" pitchFamily="18" charset="0"/>
                <a:ea typeface="Cambria Math" panose="02040503050406030204" pitchFamily="18" charset="0"/>
              </a:rPr>
              <a:t>  </a:t>
            </a:r>
          </a:p>
          <a:p>
            <a:r>
              <a:rPr lang="en-US" dirty="0">
                <a:latin typeface="Cambria Math" panose="02040503050406030204" pitchFamily="18" charset="0"/>
                <a:ea typeface="Cambria Math" panose="02040503050406030204" pitchFamily="18" charset="0"/>
              </a:rPr>
              <a:t>    if (a[n - 1] &lt;= v) </a:t>
            </a:r>
          </a:p>
          <a:p>
            <a:r>
              <a:rPr lang="en-US" dirty="0">
                <a:latin typeface="Cambria Math" panose="02040503050406030204" pitchFamily="18" charset="0"/>
                <a:ea typeface="Cambria Math" panose="02040503050406030204" pitchFamily="18" charset="0"/>
              </a:rPr>
              <a:t>         {</a:t>
            </a:r>
          </a:p>
          <a:p>
            <a:r>
              <a:rPr lang="en-US" dirty="0">
                <a:latin typeface="Cambria Math" panose="02040503050406030204" pitchFamily="18" charset="0"/>
                <a:ea typeface="Cambria Math" panose="02040503050406030204" pitchFamily="18" charset="0"/>
              </a:rPr>
              <a:t>             // Either Pick this coin or not</a:t>
            </a:r>
          </a:p>
          <a:p>
            <a:r>
              <a:rPr lang="en-US" dirty="0">
                <a:latin typeface="Cambria Math" panose="02040503050406030204" pitchFamily="18" charset="0"/>
                <a:ea typeface="Cambria Math" panose="02040503050406030204" pitchFamily="18" charset="0"/>
              </a:rPr>
              <a:t>             return </a:t>
            </a:r>
            <a:r>
              <a:rPr lang="en-US" dirty="0" err="1">
                <a:latin typeface="Cambria Math" panose="02040503050406030204" pitchFamily="18" charset="0"/>
                <a:ea typeface="Cambria Math" panose="02040503050406030204" pitchFamily="18" charset="0"/>
              </a:rPr>
              <a:t>dp</a:t>
            </a:r>
            <a:r>
              <a:rPr lang="en-US" dirty="0">
                <a:latin typeface="Cambria Math" panose="02040503050406030204" pitchFamily="18" charset="0"/>
                <a:ea typeface="Cambria Math" panose="02040503050406030204" pitchFamily="18" charset="0"/>
              </a:rPr>
              <a:t>[n][v] = </a:t>
            </a:r>
            <a:r>
              <a:rPr lang="en-US" dirty="0" err="1">
                <a:latin typeface="Cambria Math" panose="02040503050406030204" pitchFamily="18" charset="0"/>
                <a:ea typeface="Cambria Math" panose="02040503050406030204" pitchFamily="18" charset="0"/>
              </a:rPr>
              <a:t>coinchange</a:t>
            </a:r>
            <a:r>
              <a:rPr lang="en-US" dirty="0">
                <a:latin typeface="Cambria Math" panose="02040503050406030204" pitchFamily="18" charset="0"/>
                <a:ea typeface="Cambria Math" panose="02040503050406030204" pitchFamily="18" charset="0"/>
              </a:rPr>
              <a:t>(a, v - a[n - 1], n, </a:t>
            </a:r>
            <a:r>
              <a:rPr lang="en-US" dirty="0" err="1">
                <a:latin typeface="Cambria Math" panose="02040503050406030204" pitchFamily="18" charset="0"/>
                <a:ea typeface="Cambria Math" panose="02040503050406030204" pitchFamily="18" charset="0"/>
              </a:rPr>
              <a:t>dp</a:t>
            </a:r>
            <a:r>
              <a:rPr lang="en-US" dirty="0">
                <a:latin typeface="Cambria Math" panose="02040503050406030204" pitchFamily="18" charset="0"/>
                <a:ea typeface="Cambria Math" panose="02040503050406030204" pitchFamily="18" charset="0"/>
              </a:rPr>
              <a:t>) + </a:t>
            </a:r>
            <a:r>
              <a:rPr lang="en-US" dirty="0" err="1">
                <a:latin typeface="Cambria Math" panose="02040503050406030204" pitchFamily="18" charset="0"/>
                <a:ea typeface="Cambria Math" panose="02040503050406030204" pitchFamily="18" charset="0"/>
              </a:rPr>
              <a:t>coinchange</a:t>
            </a:r>
            <a:r>
              <a:rPr lang="en-US" dirty="0">
                <a:latin typeface="Cambria Math" panose="02040503050406030204" pitchFamily="18" charset="0"/>
                <a:ea typeface="Cambria Math" panose="02040503050406030204" pitchFamily="18" charset="0"/>
              </a:rPr>
              <a:t>(a, v, n - 1, </a:t>
            </a:r>
            <a:r>
              <a:rPr lang="en-US" dirty="0" err="1">
                <a:latin typeface="Cambria Math" panose="02040503050406030204" pitchFamily="18" charset="0"/>
                <a:ea typeface="Cambria Math" panose="02040503050406030204" pitchFamily="18" charset="0"/>
              </a:rPr>
              <a:t>dp</a:t>
            </a:r>
            <a:r>
              <a:rPr lang="en-US" dirty="0">
                <a:latin typeface="Cambria Math" panose="02040503050406030204" pitchFamily="18" charset="0"/>
                <a:ea typeface="Cambria Math" panose="02040503050406030204" pitchFamily="18" charset="0"/>
              </a:rPr>
              <a:t>);</a:t>
            </a:r>
          </a:p>
          <a:p>
            <a:r>
              <a:rPr lang="en-US" dirty="0">
                <a:latin typeface="Cambria Math" panose="02040503050406030204" pitchFamily="18" charset="0"/>
                <a:ea typeface="Cambria Math" panose="02040503050406030204" pitchFamily="18" charset="0"/>
              </a:rPr>
              <a:t>         }</a:t>
            </a:r>
          </a:p>
          <a:p>
            <a:r>
              <a:rPr lang="en-US" dirty="0">
                <a:latin typeface="Cambria Math" panose="02040503050406030204" pitchFamily="18" charset="0"/>
                <a:ea typeface="Cambria Math" panose="02040503050406030204" pitchFamily="18" charset="0"/>
              </a:rPr>
              <a:t>     else // We have no option but to leave this coin</a:t>
            </a:r>
          </a:p>
          <a:p>
            <a:r>
              <a:rPr lang="en-US" dirty="0">
                <a:latin typeface="Cambria Math" panose="02040503050406030204" pitchFamily="18" charset="0"/>
                <a:ea typeface="Cambria Math" panose="02040503050406030204" pitchFamily="18" charset="0"/>
              </a:rPr>
              <a:t>             return </a:t>
            </a:r>
            <a:r>
              <a:rPr lang="en-US" dirty="0" err="1">
                <a:latin typeface="Cambria Math" panose="02040503050406030204" pitchFamily="18" charset="0"/>
                <a:ea typeface="Cambria Math" panose="02040503050406030204" pitchFamily="18" charset="0"/>
              </a:rPr>
              <a:t>dp</a:t>
            </a:r>
            <a:r>
              <a:rPr lang="en-US" dirty="0">
                <a:latin typeface="Cambria Math" panose="02040503050406030204" pitchFamily="18" charset="0"/>
                <a:ea typeface="Cambria Math" panose="02040503050406030204" pitchFamily="18" charset="0"/>
              </a:rPr>
              <a:t>[n][v] = </a:t>
            </a:r>
            <a:r>
              <a:rPr lang="en-US" dirty="0" err="1">
                <a:latin typeface="Cambria Math" panose="02040503050406030204" pitchFamily="18" charset="0"/>
                <a:ea typeface="Cambria Math" panose="02040503050406030204" pitchFamily="18" charset="0"/>
              </a:rPr>
              <a:t>coinchange</a:t>
            </a:r>
            <a:r>
              <a:rPr lang="en-US" dirty="0">
                <a:latin typeface="Cambria Math" panose="02040503050406030204" pitchFamily="18" charset="0"/>
                <a:ea typeface="Cambria Math" panose="02040503050406030204" pitchFamily="18" charset="0"/>
              </a:rPr>
              <a:t>(a, v, n - 1, </a:t>
            </a:r>
            <a:r>
              <a:rPr lang="en-US" dirty="0" err="1">
                <a:latin typeface="Cambria Math" panose="02040503050406030204" pitchFamily="18" charset="0"/>
                <a:ea typeface="Cambria Math" panose="02040503050406030204" pitchFamily="18" charset="0"/>
              </a:rPr>
              <a:t>dp</a:t>
            </a:r>
            <a:r>
              <a:rPr lang="en-US" dirty="0">
                <a:latin typeface="Cambria Math" panose="02040503050406030204" pitchFamily="18" charset="0"/>
                <a:ea typeface="Cambria Math" panose="02040503050406030204" pitchFamily="18" charset="0"/>
              </a:rPr>
              <a:t>);</a:t>
            </a:r>
          </a:p>
          <a:p>
            <a:r>
              <a:rPr lang="en-US" dirty="0">
                <a:latin typeface="Cambria Math" panose="02040503050406030204" pitchFamily="18" charset="0"/>
                <a:ea typeface="Cambria Math" panose="02040503050406030204" pitchFamily="18" charset="0"/>
              </a:rPr>
              <a:t>}</a:t>
            </a:r>
            <a:endParaRPr lang="en-IN" dirty="0">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xmlns="" id="{67AE18A4-31BB-40F8-8FA4-ACFAA9FDC9A6}"/>
              </a:ext>
            </a:extLst>
          </p:cNvPr>
          <p:cNvSpPr txBox="1"/>
          <p:nvPr/>
        </p:nvSpPr>
        <p:spPr>
          <a:xfrm>
            <a:off x="239696" y="5965046"/>
            <a:ext cx="6125592" cy="646331"/>
          </a:xfrm>
          <a:prstGeom prst="rect">
            <a:avLst/>
          </a:prstGeom>
          <a:noFill/>
        </p:spPr>
        <p:txBody>
          <a:bodyPr wrap="square">
            <a:spAutoFit/>
          </a:bodyPr>
          <a:lstStyle/>
          <a:p>
            <a:r>
              <a:rPr lang="pt-BR" b="1" dirty="0"/>
              <a:t>Time Complexity:</a:t>
            </a:r>
            <a:r>
              <a:rPr lang="pt-BR" dirty="0"/>
              <a:t> O(M*N)</a:t>
            </a:r>
            <a:br>
              <a:rPr lang="pt-BR" dirty="0"/>
            </a:br>
            <a:r>
              <a:rPr lang="pt-BR" b="1" dirty="0"/>
              <a:t>Space Complexity:</a:t>
            </a:r>
            <a:r>
              <a:rPr lang="pt-BR" dirty="0"/>
              <a:t> O(M*N)</a:t>
            </a:r>
            <a:endParaRPr lang="en-IN" dirty="0"/>
          </a:p>
        </p:txBody>
      </p:sp>
    </p:spTree>
    <p:extLst>
      <p:ext uri="{BB962C8B-B14F-4D97-AF65-F5344CB8AC3E}">
        <p14:creationId xmlns:p14="http://schemas.microsoft.com/office/powerpoint/2010/main" val="4114811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0/1 Knapsack Problem</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658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0/1 Knapsack </a:t>
            </a:r>
          </a:p>
        </p:txBody>
      </p:sp>
      <p:sp>
        <p:nvSpPr>
          <p:cNvPr id="3" name="Content Placeholder 2"/>
          <p:cNvSpPr>
            <a:spLocks noGrp="1"/>
          </p:cNvSpPr>
          <p:nvPr>
            <p:ph idx="1"/>
          </p:nvPr>
        </p:nvSpPr>
        <p:spPr/>
        <p:txBody>
          <a:bodyPr/>
          <a:lstStyle/>
          <a:p>
            <a:pPr marL="0" indent="0">
              <a:buNone/>
            </a:pPr>
            <a:r>
              <a:rPr lang="en-IN" sz="2000" dirty="0"/>
              <a:t>Given weights and values of n items, put these items in a knapsack of capacity W to get the maximum total value in the knapsack.</a:t>
            </a:r>
          </a:p>
          <a:p>
            <a:pPr marL="0" indent="0">
              <a:buNone/>
            </a:pPr>
            <a:r>
              <a:rPr lang="en-IN" sz="2000" b="1" dirty="0">
                <a:solidFill>
                  <a:srgbClr val="C00000"/>
                </a:solidFill>
              </a:rPr>
              <a:t>Method 1: </a:t>
            </a:r>
            <a:r>
              <a:rPr lang="en-IN" sz="2000" dirty="0"/>
              <a:t>Recursion by Brute-Force algorithm OR Exhaustive Search.</a:t>
            </a:r>
          </a:p>
          <a:p>
            <a:pPr marL="544512" lvl="1" indent="0">
              <a:buNone/>
            </a:pPr>
            <a:r>
              <a:rPr lang="en-IN" b="1" dirty="0"/>
              <a:t>Approach: </a:t>
            </a:r>
            <a:r>
              <a:rPr lang="en-IN" dirty="0"/>
              <a:t>A simple solution is to consider all subsets of items and calculate the total weight and value of all subsets. Consider the only subsets whose total weight is smaller than W. From all such subsets, pick the maximum value subset.</a:t>
            </a:r>
          </a:p>
          <a:p>
            <a:pPr marL="0" indent="0">
              <a:buNone/>
            </a:pPr>
            <a:endParaRPr lang="en-IN" sz="2000" dirty="0"/>
          </a:p>
          <a:p>
            <a:pPr marL="0" indent="0">
              <a:buNone/>
            </a:pPr>
            <a:r>
              <a:rPr lang="en-IN" sz="2000" b="1" dirty="0">
                <a:solidFill>
                  <a:srgbClr val="C00000"/>
                </a:solidFill>
              </a:rPr>
              <a:t>Optimal Sub-structure: </a:t>
            </a:r>
            <a:r>
              <a:rPr lang="en-IN" sz="2000" dirty="0"/>
              <a:t>To consider all subsets of items, there can be two cases for every item.</a:t>
            </a:r>
          </a:p>
          <a:p>
            <a:pPr lvl="1"/>
            <a:r>
              <a:rPr lang="en-IN" dirty="0"/>
              <a:t>Case 1: The item is included in the optimal subset.</a:t>
            </a:r>
          </a:p>
          <a:p>
            <a:pPr lvl="1"/>
            <a:r>
              <a:rPr lang="en-IN" dirty="0"/>
              <a:t>Case 2: The item is not included in the optimal set.</a:t>
            </a:r>
          </a:p>
          <a:p>
            <a:r>
              <a:rPr lang="en-IN" sz="2000" dirty="0"/>
              <a:t>Therefore, the maximum value that can be obtained from ‘n’ items is the max of the following two values. </a:t>
            </a:r>
          </a:p>
          <a:p>
            <a:pPr lvl="1"/>
            <a:r>
              <a:rPr lang="en-IN" dirty="0"/>
              <a:t>Maximum value obtained by n-1 items and W weight (excluding nth item).</a:t>
            </a:r>
          </a:p>
          <a:p>
            <a:pPr lvl="1"/>
            <a:r>
              <a:rPr lang="en-IN" dirty="0"/>
              <a:t>Value of n</a:t>
            </a:r>
            <a:r>
              <a:rPr lang="en-IN" baseline="30000" dirty="0"/>
              <a:t>th</a:t>
            </a:r>
            <a:r>
              <a:rPr lang="en-IN" dirty="0"/>
              <a:t> item plus maximum value obtained by n-1 items and W minus the weight of the nth item (including nth item).</a:t>
            </a:r>
          </a:p>
          <a:p>
            <a:r>
              <a:rPr lang="en-IN" sz="2000" dirty="0"/>
              <a:t>If the weight of ‘n</a:t>
            </a:r>
            <a:r>
              <a:rPr lang="en-IN" sz="2000" baseline="30000" dirty="0"/>
              <a:t>th</a:t>
            </a:r>
            <a:r>
              <a:rPr lang="en-IN" sz="2000" dirty="0"/>
              <a:t>’ item is greater than ‘W’, then the nth item cannot be included and Case 1 is the only possibility.</a:t>
            </a:r>
          </a:p>
        </p:txBody>
      </p:sp>
    </p:spTree>
    <p:extLst>
      <p:ext uri="{BB962C8B-B14F-4D97-AF65-F5344CB8AC3E}">
        <p14:creationId xmlns:p14="http://schemas.microsoft.com/office/powerpoint/2010/main" val="3126295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0" y="711201"/>
            <a:ext cx="8409904" cy="1635056"/>
          </a:xfrm>
        </p:spPr>
        <p:txBody>
          <a:bodyPr/>
          <a:lstStyle/>
          <a:p>
            <a:pPr marL="0" indent="0">
              <a:buNone/>
            </a:pPr>
            <a:r>
              <a:rPr lang="en-IN" sz="1800" dirty="0">
                <a:latin typeface="Cambria Math" panose="02040503050406030204" pitchFamily="18" charset="0"/>
                <a:ea typeface="Cambria Math" panose="02040503050406030204" pitchFamily="18" charset="0"/>
              </a:rPr>
              <a:t>In the following recursion tree, K() refers to </a:t>
            </a:r>
            <a:r>
              <a:rPr lang="en-IN" sz="1800" dirty="0" err="1">
                <a:latin typeface="Cambria Math" panose="02040503050406030204" pitchFamily="18" charset="0"/>
                <a:ea typeface="Cambria Math" panose="02040503050406030204" pitchFamily="18" charset="0"/>
              </a:rPr>
              <a:t>knapSack</a:t>
            </a:r>
            <a:r>
              <a:rPr lang="en-IN" sz="1800" dirty="0">
                <a:latin typeface="Cambria Math" panose="02040503050406030204" pitchFamily="18" charset="0"/>
                <a:ea typeface="Cambria Math" panose="02040503050406030204" pitchFamily="18" charset="0"/>
              </a:rPr>
              <a:t>(). </a:t>
            </a:r>
          </a:p>
          <a:p>
            <a:pPr marL="0" indent="0">
              <a:buNone/>
            </a:pPr>
            <a:r>
              <a:rPr lang="en-IN" sz="1800" dirty="0">
                <a:latin typeface="Cambria Math" panose="02040503050406030204" pitchFamily="18" charset="0"/>
                <a:ea typeface="Cambria Math" panose="02040503050406030204" pitchFamily="18" charset="0"/>
              </a:rPr>
              <a:t>The two parameters indicated in the following recursion tree are n and W.</a:t>
            </a:r>
          </a:p>
          <a:p>
            <a:pPr marL="0" indent="0">
              <a:buNone/>
            </a:pPr>
            <a:r>
              <a:rPr lang="en-IN" sz="1800" dirty="0">
                <a:latin typeface="Cambria Math" panose="02040503050406030204" pitchFamily="18" charset="0"/>
                <a:ea typeface="Cambria Math" panose="02040503050406030204" pitchFamily="18" charset="0"/>
              </a:rPr>
              <a:t>The recursion tree is for following sample inputs.</a:t>
            </a:r>
          </a:p>
          <a:p>
            <a:pPr marL="0" indent="0">
              <a:buNone/>
            </a:pPr>
            <a:r>
              <a:rPr lang="en-IN" sz="1800" dirty="0" err="1">
                <a:latin typeface="Cambria Math" panose="02040503050406030204" pitchFamily="18" charset="0"/>
                <a:ea typeface="Cambria Math" panose="02040503050406030204" pitchFamily="18" charset="0"/>
              </a:rPr>
              <a:t>wt</a:t>
            </a:r>
            <a:r>
              <a:rPr lang="en-IN" sz="1800" dirty="0">
                <a:latin typeface="Cambria Math" panose="02040503050406030204" pitchFamily="18" charset="0"/>
                <a:ea typeface="Cambria Math" panose="02040503050406030204" pitchFamily="18" charset="0"/>
              </a:rPr>
              <a:t>[ ] = {1, 1, 1}, </a:t>
            </a:r>
            <a:r>
              <a:rPr lang="en-IN" sz="1800" dirty="0" err="1">
                <a:latin typeface="Cambria Math" panose="02040503050406030204" pitchFamily="18" charset="0"/>
                <a:ea typeface="Cambria Math" panose="02040503050406030204" pitchFamily="18" charset="0"/>
              </a:rPr>
              <a:t>val</a:t>
            </a:r>
            <a:r>
              <a:rPr lang="en-IN" sz="1800" dirty="0">
                <a:latin typeface="Cambria Math" panose="02040503050406030204" pitchFamily="18" charset="0"/>
                <a:ea typeface="Cambria Math" panose="02040503050406030204" pitchFamily="18" charset="0"/>
              </a:rPr>
              <a:t>[ ] = {10, 20, 30}, W = 2</a:t>
            </a:r>
          </a:p>
        </p:txBody>
      </p:sp>
      <p:sp>
        <p:nvSpPr>
          <p:cNvPr id="5" name="Rounded Rectangle 4"/>
          <p:cNvSpPr/>
          <p:nvPr/>
        </p:nvSpPr>
        <p:spPr>
          <a:xfrm>
            <a:off x="6426558" y="1528729"/>
            <a:ext cx="914400" cy="401547"/>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K(</a:t>
            </a:r>
            <a:r>
              <a:rPr lang="en-IN" dirty="0" err="1"/>
              <a:t>n,W</a:t>
            </a:r>
            <a:r>
              <a:rPr lang="en-IN" dirty="0"/>
              <a:t>)</a:t>
            </a:r>
          </a:p>
        </p:txBody>
      </p:sp>
      <p:sp>
        <p:nvSpPr>
          <p:cNvPr id="6" name="Rounded Rectangle 5"/>
          <p:cNvSpPr/>
          <p:nvPr/>
        </p:nvSpPr>
        <p:spPr>
          <a:xfrm>
            <a:off x="6426558" y="2145483"/>
            <a:ext cx="914400" cy="401547"/>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K(3, 2)</a:t>
            </a:r>
          </a:p>
        </p:txBody>
      </p:sp>
      <p:sp>
        <p:nvSpPr>
          <p:cNvPr id="7" name="Rounded Rectangle 6"/>
          <p:cNvSpPr/>
          <p:nvPr/>
        </p:nvSpPr>
        <p:spPr>
          <a:xfrm>
            <a:off x="4649273" y="2912802"/>
            <a:ext cx="914400" cy="401547"/>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K(2, 2)</a:t>
            </a:r>
          </a:p>
        </p:txBody>
      </p:sp>
      <p:sp>
        <p:nvSpPr>
          <p:cNvPr id="8" name="Rounded Rectangle 7"/>
          <p:cNvSpPr/>
          <p:nvPr/>
        </p:nvSpPr>
        <p:spPr>
          <a:xfrm>
            <a:off x="7952704" y="2912801"/>
            <a:ext cx="914400" cy="401547"/>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K(2, 1)</a:t>
            </a:r>
          </a:p>
        </p:txBody>
      </p:sp>
      <p:sp>
        <p:nvSpPr>
          <p:cNvPr id="9" name="Rounded Rectangle 8"/>
          <p:cNvSpPr/>
          <p:nvPr/>
        </p:nvSpPr>
        <p:spPr>
          <a:xfrm>
            <a:off x="3329188" y="3893183"/>
            <a:ext cx="914400" cy="401547"/>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K(1, 2)</a:t>
            </a:r>
          </a:p>
        </p:txBody>
      </p:sp>
      <p:sp>
        <p:nvSpPr>
          <p:cNvPr id="10" name="Rounded Rectangle 9"/>
          <p:cNvSpPr/>
          <p:nvPr/>
        </p:nvSpPr>
        <p:spPr>
          <a:xfrm>
            <a:off x="5181600" y="3893183"/>
            <a:ext cx="914400" cy="401547"/>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K(1, 1)</a:t>
            </a:r>
          </a:p>
        </p:txBody>
      </p:sp>
      <p:sp>
        <p:nvSpPr>
          <p:cNvPr id="11" name="Rounded Rectangle 10"/>
          <p:cNvSpPr/>
          <p:nvPr/>
        </p:nvSpPr>
        <p:spPr>
          <a:xfrm>
            <a:off x="7226121" y="3880892"/>
            <a:ext cx="914400" cy="401547"/>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K(1, 1)</a:t>
            </a:r>
          </a:p>
        </p:txBody>
      </p:sp>
      <p:sp>
        <p:nvSpPr>
          <p:cNvPr id="12" name="Rounded Rectangle 11"/>
          <p:cNvSpPr/>
          <p:nvPr/>
        </p:nvSpPr>
        <p:spPr>
          <a:xfrm>
            <a:off x="9270643" y="3871188"/>
            <a:ext cx="914400" cy="401547"/>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K(1, 0)</a:t>
            </a:r>
          </a:p>
        </p:txBody>
      </p:sp>
      <p:sp>
        <p:nvSpPr>
          <p:cNvPr id="13" name="Rounded Rectangle 12"/>
          <p:cNvSpPr/>
          <p:nvPr/>
        </p:nvSpPr>
        <p:spPr>
          <a:xfrm>
            <a:off x="1849863" y="5028197"/>
            <a:ext cx="914400" cy="401547"/>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K(0, 2)</a:t>
            </a:r>
          </a:p>
        </p:txBody>
      </p:sp>
      <p:sp>
        <p:nvSpPr>
          <p:cNvPr id="14" name="Rounded Rectangle 13"/>
          <p:cNvSpPr/>
          <p:nvPr/>
        </p:nvSpPr>
        <p:spPr>
          <a:xfrm>
            <a:off x="3290552" y="5028204"/>
            <a:ext cx="914400" cy="401547"/>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K(0, 1)</a:t>
            </a:r>
          </a:p>
        </p:txBody>
      </p:sp>
      <p:sp>
        <p:nvSpPr>
          <p:cNvPr id="15" name="Rounded Rectangle 14"/>
          <p:cNvSpPr/>
          <p:nvPr/>
        </p:nvSpPr>
        <p:spPr>
          <a:xfrm>
            <a:off x="4470042" y="5028200"/>
            <a:ext cx="914400" cy="401547"/>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K(0, 1)</a:t>
            </a:r>
          </a:p>
        </p:txBody>
      </p:sp>
      <p:sp>
        <p:nvSpPr>
          <p:cNvPr id="16" name="Rounded Rectangle 15"/>
          <p:cNvSpPr/>
          <p:nvPr/>
        </p:nvSpPr>
        <p:spPr>
          <a:xfrm>
            <a:off x="6945737" y="5028197"/>
            <a:ext cx="914400" cy="401547"/>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K(0, 1)</a:t>
            </a:r>
          </a:p>
        </p:txBody>
      </p:sp>
      <p:sp>
        <p:nvSpPr>
          <p:cNvPr id="17" name="Rounded Rectangle 16"/>
          <p:cNvSpPr/>
          <p:nvPr/>
        </p:nvSpPr>
        <p:spPr>
          <a:xfrm>
            <a:off x="8315190" y="5028197"/>
            <a:ext cx="854299" cy="401547"/>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K(0, 0)</a:t>
            </a:r>
          </a:p>
        </p:txBody>
      </p:sp>
      <p:sp>
        <p:nvSpPr>
          <p:cNvPr id="20" name="Rounded Rectangle 19"/>
          <p:cNvSpPr/>
          <p:nvPr/>
        </p:nvSpPr>
        <p:spPr>
          <a:xfrm>
            <a:off x="5707889" y="5028197"/>
            <a:ext cx="914400" cy="401547"/>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a:t>K(0, 0)</a:t>
            </a:r>
          </a:p>
        </p:txBody>
      </p:sp>
      <p:cxnSp>
        <p:nvCxnSpPr>
          <p:cNvPr id="22" name="Straight Connector 21"/>
          <p:cNvCxnSpPr>
            <a:stCxn id="6" idx="2"/>
            <a:endCxn id="7" idx="0"/>
          </p:cNvCxnSpPr>
          <p:nvPr/>
        </p:nvCxnSpPr>
        <p:spPr>
          <a:xfrm flipH="1">
            <a:off x="5106473" y="2547030"/>
            <a:ext cx="1777285" cy="365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6" idx="2"/>
            <a:endCxn id="8" idx="0"/>
          </p:cNvCxnSpPr>
          <p:nvPr/>
        </p:nvCxnSpPr>
        <p:spPr>
          <a:xfrm>
            <a:off x="6883758" y="2547030"/>
            <a:ext cx="1526146" cy="3657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7" idx="2"/>
            <a:endCxn id="9" idx="0"/>
          </p:cNvCxnSpPr>
          <p:nvPr/>
        </p:nvCxnSpPr>
        <p:spPr>
          <a:xfrm flipH="1">
            <a:off x="3786388" y="3314349"/>
            <a:ext cx="1320085" cy="5788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7" idx="2"/>
            <a:endCxn id="10" idx="0"/>
          </p:cNvCxnSpPr>
          <p:nvPr/>
        </p:nvCxnSpPr>
        <p:spPr>
          <a:xfrm>
            <a:off x="5106473" y="3314349"/>
            <a:ext cx="532327" cy="57883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8" idx="2"/>
            <a:endCxn id="11" idx="0"/>
          </p:cNvCxnSpPr>
          <p:nvPr/>
        </p:nvCxnSpPr>
        <p:spPr>
          <a:xfrm flipH="1">
            <a:off x="7683321" y="3314348"/>
            <a:ext cx="726583" cy="5665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8" idx="2"/>
            <a:endCxn id="12" idx="0"/>
          </p:cNvCxnSpPr>
          <p:nvPr/>
        </p:nvCxnSpPr>
        <p:spPr>
          <a:xfrm>
            <a:off x="8409904" y="3314348"/>
            <a:ext cx="1317939" cy="5568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9" idx="2"/>
            <a:endCxn id="13" idx="0"/>
          </p:cNvCxnSpPr>
          <p:nvPr/>
        </p:nvCxnSpPr>
        <p:spPr>
          <a:xfrm flipH="1">
            <a:off x="2307063" y="4294730"/>
            <a:ext cx="1479325" cy="7334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9" idx="2"/>
            <a:endCxn id="14" idx="0"/>
          </p:cNvCxnSpPr>
          <p:nvPr/>
        </p:nvCxnSpPr>
        <p:spPr>
          <a:xfrm flipH="1">
            <a:off x="3747752" y="4294730"/>
            <a:ext cx="38636" cy="7334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0" idx="2"/>
            <a:endCxn id="15" idx="0"/>
          </p:cNvCxnSpPr>
          <p:nvPr/>
        </p:nvCxnSpPr>
        <p:spPr>
          <a:xfrm flipH="1">
            <a:off x="4927242" y="4294730"/>
            <a:ext cx="711558" cy="7334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0" idx="2"/>
            <a:endCxn id="20" idx="0"/>
          </p:cNvCxnSpPr>
          <p:nvPr/>
        </p:nvCxnSpPr>
        <p:spPr>
          <a:xfrm>
            <a:off x="5638800" y="4294730"/>
            <a:ext cx="526289" cy="7334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1" idx="2"/>
            <a:endCxn id="16" idx="0"/>
          </p:cNvCxnSpPr>
          <p:nvPr/>
        </p:nvCxnSpPr>
        <p:spPr>
          <a:xfrm flipH="1">
            <a:off x="7402937" y="4282439"/>
            <a:ext cx="280384" cy="7457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1" idx="2"/>
            <a:endCxn id="17" idx="0"/>
          </p:cNvCxnSpPr>
          <p:nvPr/>
        </p:nvCxnSpPr>
        <p:spPr>
          <a:xfrm>
            <a:off x="7683321" y="4282439"/>
            <a:ext cx="1059019" cy="7457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03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par>
                                <p:cTn id="52" presetID="10" presetClass="entr" presetSubtype="0"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32"/>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42"/>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44"/>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6"/>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931" y="1300766"/>
            <a:ext cx="12188070" cy="5274972"/>
          </a:xfrm>
          <a:prstGeom prst="rect">
            <a:avLst/>
          </a:prstGeom>
        </p:spPr>
      </p:pic>
      <p:sp>
        <p:nvSpPr>
          <p:cNvPr id="6" name="Title 1"/>
          <p:cNvSpPr>
            <a:spLocks noGrp="1"/>
          </p:cNvSpPr>
          <p:nvPr>
            <p:ph type="title"/>
          </p:nvPr>
        </p:nvSpPr>
        <p:spPr>
          <a:xfrm>
            <a:off x="0" y="1"/>
            <a:ext cx="12192000" cy="711200"/>
          </a:xfrm>
        </p:spPr>
        <p:txBody>
          <a:bodyPr/>
          <a:lstStyle/>
          <a:p>
            <a:r>
              <a:rPr lang="en-IN" dirty="0"/>
              <a:t>Recursion tree</a:t>
            </a:r>
          </a:p>
        </p:txBody>
      </p:sp>
      <p:sp>
        <p:nvSpPr>
          <p:cNvPr id="7" name="Rectangle 6"/>
          <p:cNvSpPr/>
          <p:nvPr/>
        </p:nvSpPr>
        <p:spPr>
          <a:xfrm>
            <a:off x="0" y="806853"/>
            <a:ext cx="4043966" cy="1200329"/>
          </a:xfrm>
          <a:prstGeom prst="rect">
            <a:avLst/>
          </a:prstGeom>
        </p:spPr>
        <p:txBody>
          <a:bodyPr wrap="square">
            <a:spAutoFit/>
          </a:bodyPr>
          <a:lstStyle/>
          <a:p>
            <a:r>
              <a:rPr lang="en-IN" b="1" dirty="0">
                <a:solidFill>
                  <a:srgbClr val="3D3D4E"/>
                </a:solidFill>
              </a:rPr>
              <a:t>Time complexity:</a:t>
            </a:r>
            <a:r>
              <a:rPr lang="en-IN" dirty="0">
                <a:solidFill>
                  <a:srgbClr val="3D3D4E"/>
                </a:solidFill>
              </a:rPr>
              <a:t> O(2​</a:t>
            </a:r>
            <a:r>
              <a:rPr lang="en-IN" i="1" baseline="30000" dirty="0">
                <a:solidFill>
                  <a:srgbClr val="3D3D4E"/>
                </a:solidFill>
              </a:rPr>
              <a:t>n</a:t>
            </a:r>
            <a:r>
              <a:rPr lang="en-IN" dirty="0">
                <a:solidFill>
                  <a:srgbClr val="3D3D4E"/>
                </a:solidFill>
              </a:rPr>
              <a:t>​​), due to the number of calls with overlapping sub-calls</a:t>
            </a:r>
          </a:p>
          <a:p>
            <a:r>
              <a:rPr lang="en-IN" b="1" dirty="0">
                <a:solidFill>
                  <a:srgbClr val="3D3D4E"/>
                </a:solidFill>
              </a:rPr>
              <a:t>Auxiliary space:</a:t>
            </a:r>
            <a:r>
              <a:rPr lang="en-IN" dirty="0">
                <a:solidFill>
                  <a:srgbClr val="3D3D4E"/>
                </a:solidFill>
              </a:rPr>
              <a:t> </a:t>
            </a:r>
            <a:r>
              <a:rPr lang="en-IN" i="1" dirty="0">
                <a:solidFill>
                  <a:srgbClr val="3D3D4E"/>
                </a:solidFill>
              </a:rPr>
              <a:t>O</a:t>
            </a:r>
            <a:r>
              <a:rPr lang="en-IN" dirty="0">
                <a:solidFill>
                  <a:srgbClr val="3D3D4E"/>
                </a:solidFill>
              </a:rPr>
              <a:t>(1), no additional storage is needed.</a:t>
            </a:r>
            <a:endParaRPr lang="en-IN" b="0" i="0" dirty="0">
              <a:solidFill>
                <a:srgbClr val="3D3D4E"/>
              </a:solidFill>
              <a:effectLst/>
            </a:endParaRPr>
          </a:p>
        </p:txBody>
      </p:sp>
    </p:spTree>
    <p:extLst>
      <p:ext uri="{BB962C8B-B14F-4D97-AF65-F5344CB8AC3E}">
        <p14:creationId xmlns:p14="http://schemas.microsoft.com/office/powerpoint/2010/main" val="355140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b="1" dirty="0">
                <a:solidFill>
                  <a:srgbClr val="C00000"/>
                </a:solidFill>
              </a:rPr>
              <a:t>Method 2: </a:t>
            </a:r>
            <a:r>
              <a:rPr lang="en-IN" dirty="0"/>
              <a:t>Like other typical Dynamic Programming(DP) problems, re-computation of same </a:t>
            </a:r>
            <a:r>
              <a:rPr lang="en-IN" dirty="0" err="1"/>
              <a:t>subproblems</a:t>
            </a:r>
            <a:r>
              <a:rPr lang="en-IN" dirty="0"/>
              <a:t> can be avoided by constructing a temporary array V[][] in bottom-up manner. Following is Dynamic Programming based implementation.</a:t>
            </a:r>
          </a:p>
          <a:p>
            <a:pPr fontAlgn="base"/>
            <a:r>
              <a:rPr lang="en-IN" b="1" dirty="0"/>
              <a:t>Complexity Analysis:</a:t>
            </a:r>
            <a:r>
              <a:rPr lang="en-IN" dirty="0"/>
              <a:t> </a:t>
            </a:r>
          </a:p>
          <a:p>
            <a:pPr marL="0" indent="0" algn="l" fontAlgn="base">
              <a:buNone/>
            </a:pPr>
            <a:r>
              <a:rPr lang="en-IN" sz="1800" b="1" dirty="0"/>
              <a:t>Time Complexity:</a:t>
            </a:r>
            <a:r>
              <a:rPr lang="en-IN" sz="1800" dirty="0"/>
              <a:t> O(N*W).</a:t>
            </a:r>
            <a:br>
              <a:rPr lang="en-IN" sz="1800" dirty="0"/>
            </a:br>
            <a:r>
              <a:rPr lang="en-IN" sz="1800" dirty="0"/>
              <a:t>where ‘N’ is the number of weight element and ‘W’ is capacity. As for every weight element we traverse through all weight capacities 1&lt;=w&lt;=W.</a:t>
            </a:r>
          </a:p>
          <a:p>
            <a:pPr marL="0" indent="0" algn="l" fontAlgn="base">
              <a:buNone/>
            </a:pPr>
            <a:r>
              <a:rPr lang="en-IN" sz="1800" b="1" dirty="0"/>
              <a:t>Space Complexity:</a:t>
            </a:r>
            <a:r>
              <a:rPr lang="en-IN" sz="1800" dirty="0"/>
              <a:t> O(N*W). </a:t>
            </a:r>
            <a:br>
              <a:rPr lang="en-IN" sz="1800" dirty="0"/>
            </a:br>
            <a:r>
              <a:rPr lang="en-IN" sz="1800" dirty="0"/>
              <a:t>The use of 2-D array of size ‘N*W’.</a:t>
            </a:r>
          </a:p>
          <a:p>
            <a:endParaRPr lang="en-IN" dirty="0"/>
          </a:p>
        </p:txBody>
      </p:sp>
    </p:spTree>
    <p:extLst>
      <p:ext uri="{BB962C8B-B14F-4D97-AF65-F5344CB8AC3E}">
        <p14:creationId xmlns:p14="http://schemas.microsoft.com/office/powerpoint/2010/main" val="8500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b="1" u="sng" dirty="0">
                <a:solidFill>
                  <a:srgbClr val="C00000"/>
                </a:solidFill>
              </a:rPr>
              <a:t>Method 3</a:t>
            </a:r>
            <a:r>
              <a:rPr lang="en-IN" b="1" dirty="0">
                <a:solidFill>
                  <a:srgbClr val="C00000"/>
                </a:solidFill>
              </a:rPr>
              <a:t>:</a:t>
            </a:r>
            <a:r>
              <a:rPr lang="en-IN" dirty="0">
                <a:solidFill>
                  <a:srgbClr val="C00000"/>
                </a:solidFill>
              </a:rPr>
              <a:t> </a:t>
            </a:r>
            <a:r>
              <a:rPr lang="en-IN" dirty="0"/>
              <a:t>This method uses </a:t>
            </a:r>
            <a:r>
              <a:rPr lang="en-IN" dirty="0" err="1"/>
              <a:t>Memoization</a:t>
            </a:r>
            <a:r>
              <a:rPr lang="en-IN" dirty="0"/>
              <a:t> Technique (an extension of recursive approach).</a:t>
            </a:r>
            <a:br>
              <a:rPr lang="en-IN" dirty="0"/>
            </a:br>
            <a:r>
              <a:rPr lang="en-IN" dirty="0"/>
              <a:t>This method is basically an extension to the recursive approach so that we can overcome the problem of calculating redundant cases and thus increased complexity. </a:t>
            </a:r>
          </a:p>
          <a:p>
            <a:r>
              <a:rPr lang="en-IN" dirty="0"/>
              <a:t>We can solve this problem by simply creating a 2-D array that can store a particular state (n, w) if we get it the first time. Now if we come across the same state (n, w) again instead of calculating it in exponential complexity we can directly return its result stored in the table in constant time. </a:t>
            </a:r>
          </a:p>
          <a:p>
            <a:r>
              <a:rPr lang="en-IN" dirty="0"/>
              <a:t>This method gives an edge over the recursive approach in this aspect.</a:t>
            </a:r>
          </a:p>
          <a:p>
            <a:pPr fontAlgn="base"/>
            <a:r>
              <a:rPr lang="en-IN" sz="1800" b="1" dirty="0"/>
              <a:t>Complexity Analysis:</a:t>
            </a:r>
            <a:r>
              <a:rPr lang="en-IN" sz="1800" dirty="0"/>
              <a:t> </a:t>
            </a:r>
          </a:p>
          <a:p>
            <a:pPr marL="0" indent="0" algn="l" fontAlgn="base">
              <a:buNone/>
            </a:pPr>
            <a:r>
              <a:rPr lang="en-IN" sz="1800" b="1" dirty="0"/>
              <a:t>Time Complexity:</a:t>
            </a:r>
            <a:r>
              <a:rPr lang="en-IN" sz="1800" dirty="0"/>
              <a:t> O(n*w).</a:t>
            </a:r>
            <a:br>
              <a:rPr lang="en-IN" sz="1800" dirty="0"/>
            </a:br>
            <a:r>
              <a:rPr lang="en-IN" sz="1800" dirty="0"/>
              <a:t>where ‘N’ is the number of weight element and ‘W’ is capacity. As for every weight element we traverse through all weight capacities 1&lt;=</a:t>
            </a:r>
            <a:r>
              <a:rPr lang="en-IN" sz="1800" dirty="0" err="1"/>
              <a:t>w</a:t>
            </a:r>
            <a:r>
              <a:rPr lang="en-IN" sz="1800" baseline="-25000" dirty="0" err="1"/>
              <a:t>i</a:t>
            </a:r>
            <a:r>
              <a:rPr lang="en-IN" sz="1800" dirty="0"/>
              <a:t>&lt;=w.</a:t>
            </a:r>
          </a:p>
          <a:p>
            <a:pPr marL="0" indent="0" algn="l" fontAlgn="base">
              <a:buNone/>
            </a:pPr>
            <a:r>
              <a:rPr lang="en-IN" sz="1800" b="1" dirty="0"/>
              <a:t>Space Complexity:</a:t>
            </a:r>
            <a:r>
              <a:rPr lang="en-IN" sz="1800" dirty="0"/>
              <a:t> O(n*w). </a:t>
            </a:r>
            <a:br>
              <a:rPr lang="en-IN" sz="1800" dirty="0"/>
            </a:br>
            <a:r>
              <a:rPr lang="en-IN" sz="1800" dirty="0"/>
              <a:t>The use of 2-D array of size ‘n*w’.</a:t>
            </a:r>
          </a:p>
          <a:p>
            <a:endParaRPr lang="en-IN" dirty="0"/>
          </a:p>
        </p:txBody>
      </p:sp>
    </p:spTree>
    <p:extLst>
      <p:ext uri="{BB962C8B-B14F-4D97-AF65-F5344CB8AC3E}">
        <p14:creationId xmlns:p14="http://schemas.microsoft.com/office/powerpoint/2010/main" val="1362385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marL="342900" indent="-342900" algn="just">
              <a:buFont typeface="Wingdings" panose="05000000000000000000" pitchFamily="2" charset="2"/>
              <a:buChar char="§"/>
            </a:pPr>
            <a:endParaRPr lang="en-US" sz="2400" dirty="0">
              <a:solidFill>
                <a:schemeClr val="bg1"/>
              </a:solidFill>
            </a:endParaRPr>
          </a:p>
          <a:p>
            <a:pPr marL="342900" indent="-342900" algn="just">
              <a:buFont typeface="Wingdings" panose="05000000000000000000" pitchFamily="2" charset="2"/>
              <a:buChar char="§"/>
            </a:pPr>
            <a:r>
              <a:rPr lang="en-US" sz="2400" dirty="0">
                <a:solidFill>
                  <a:schemeClr val="bg1"/>
                </a:solidFill>
              </a:rPr>
              <a:t>A box contains 4 stones worth $1400, $3000, $4200 and $7100. They weigh 20, 50, 60 and 100 grams respectively. </a:t>
            </a:r>
          </a:p>
          <a:p>
            <a:pPr marL="342900" indent="-342900" algn="just">
              <a:buFont typeface="Wingdings" panose="05000000000000000000" pitchFamily="2" charset="2"/>
              <a:buChar char="§"/>
            </a:pPr>
            <a:r>
              <a:rPr lang="en-US" sz="2400" dirty="0">
                <a:solidFill>
                  <a:schemeClr val="bg1"/>
                </a:solidFill>
              </a:rPr>
              <a:t>Your bag can only hold </a:t>
            </a:r>
            <a:r>
              <a:rPr lang="en-US" sz="2400" b="1" dirty="0">
                <a:solidFill>
                  <a:schemeClr val="accent2">
                    <a:lumMod val="60000"/>
                    <a:lumOff val="40000"/>
                  </a:schemeClr>
                </a:solidFill>
              </a:rPr>
              <a:t>110 grams</a:t>
            </a:r>
            <a:r>
              <a:rPr lang="en-US" sz="2400" dirty="0">
                <a:solidFill>
                  <a:schemeClr val="accent2">
                    <a:lumMod val="60000"/>
                    <a:lumOff val="40000"/>
                  </a:schemeClr>
                </a:solidFill>
              </a:rPr>
              <a:t>. </a:t>
            </a:r>
          </a:p>
          <a:p>
            <a:pPr marL="342900" indent="-342900" algn="just">
              <a:buFont typeface="Wingdings" panose="05000000000000000000" pitchFamily="2" charset="2"/>
              <a:buChar char="§"/>
            </a:pPr>
            <a:endParaRPr lang="en-US" sz="2400" dirty="0">
              <a:solidFill>
                <a:schemeClr val="bg1"/>
              </a:solidFill>
            </a:endParaRPr>
          </a:p>
          <a:p>
            <a:pPr marL="342900" indent="-342900" algn="just">
              <a:buFont typeface="Wingdings" panose="05000000000000000000" pitchFamily="2" charset="2"/>
              <a:buChar char="§"/>
            </a:pPr>
            <a:r>
              <a:rPr lang="en-US" sz="2400" dirty="0">
                <a:solidFill>
                  <a:schemeClr val="bg1"/>
                </a:solidFill>
              </a:rPr>
              <a:t>Greedy Approach</a:t>
            </a:r>
          </a:p>
          <a:p>
            <a:pPr algn="just"/>
            <a:endParaRPr lang="en-US" sz="2400" dirty="0">
              <a:solidFill>
                <a:schemeClr val="bg1"/>
              </a:solidFill>
            </a:endParaRPr>
          </a:p>
          <a:p>
            <a:pPr algn="just"/>
            <a:endParaRPr lang="en-US" sz="2400" dirty="0">
              <a:solidFill>
                <a:schemeClr val="bg1"/>
              </a:solidFill>
            </a:endParaRPr>
          </a:p>
          <a:p>
            <a:pPr algn="just"/>
            <a:endParaRPr lang="en-US" sz="2400" dirty="0">
              <a:solidFill>
                <a:schemeClr val="bg1"/>
              </a:solidFill>
            </a:endParaRPr>
          </a:p>
          <a:p>
            <a:pPr algn="just"/>
            <a:endParaRPr lang="en-US" sz="2400" dirty="0">
              <a:solidFill>
                <a:schemeClr val="bg1"/>
              </a:solidFill>
            </a:endParaRPr>
          </a:p>
          <a:p>
            <a:pPr marL="342900" indent="-342900" algn="just">
              <a:buFont typeface="Wingdings" panose="05000000000000000000" pitchFamily="2" charset="2"/>
              <a:buChar char="§"/>
            </a:pPr>
            <a:endParaRPr lang="en-US" sz="2400" dirty="0">
              <a:solidFill>
                <a:schemeClr val="bg1"/>
              </a:solidFill>
            </a:endParaRPr>
          </a:p>
          <a:p>
            <a:pPr marL="342900" indent="-342900" algn="just">
              <a:buFont typeface="Wingdings" panose="05000000000000000000" pitchFamily="2" charset="2"/>
              <a:buChar char="§"/>
            </a:pPr>
            <a:r>
              <a:rPr lang="en-US" sz="2400" dirty="0">
                <a:solidFill>
                  <a:schemeClr val="bg1"/>
                </a:solidFill>
              </a:rPr>
              <a:t>The greedy algorithm selects the best candidate with the highest profit, i.e., </a:t>
            </a:r>
            <a:r>
              <a:rPr lang="en-US" sz="2400" b="1" dirty="0">
                <a:solidFill>
                  <a:schemeClr val="bg1"/>
                </a:solidFill>
              </a:rPr>
              <a:t>stone worth $7100</a:t>
            </a:r>
            <a:r>
              <a:rPr lang="en-US" sz="2400" dirty="0">
                <a:solidFill>
                  <a:schemeClr val="bg1"/>
                </a:solidFill>
              </a:rPr>
              <a:t>. </a:t>
            </a:r>
          </a:p>
          <a:p>
            <a:pPr algn="just"/>
            <a:endParaRPr lang="en-US" sz="2800" dirty="0"/>
          </a:p>
        </p:txBody>
      </p:sp>
      <p:sp>
        <p:nvSpPr>
          <p:cNvPr id="5" name="TextBox 4"/>
          <p:cNvSpPr txBox="1"/>
          <p:nvPr/>
        </p:nvSpPr>
        <p:spPr>
          <a:xfrm>
            <a:off x="0" y="41036"/>
            <a:ext cx="6096000" cy="748923"/>
          </a:xfrm>
          <a:prstGeom prst="rect">
            <a:avLst/>
          </a:prstGeom>
          <a:noFill/>
        </p:spPr>
        <p:txBody>
          <a:bodyPr wrap="square" lIns="274320" rtlCol="0" anchor="ctr">
            <a:spAutoFit/>
          </a:bodyPr>
          <a:lstStyle/>
          <a:p>
            <a:pPr>
              <a:lnSpc>
                <a:spcPct val="150000"/>
              </a:lnSpc>
            </a:pPr>
            <a:r>
              <a:rPr lang="en-US" sz="3200" b="1" dirty="0">
                <a:solidFill>
                  <a:srgbClr val="424242"/>
                </a:solidFill>
              </a:rPr>
              <a:t>Introduction </a:t>
            </a:r>
          </a:p>
        </p:txBody>
      </p:sp>
      <p:pic>
        <p:nvPicPr>
          <p:cNvPr id="41" name="Picture 40"/>
          <p:cNvPicPr>
            <a:picLocks noChangeAspect="1"/>
          </p:cNvPicPr>
          <p:nvPr/>
        </p:nvPicPr>
        <p:blipFill>
          <a:blip r:embed="rId2"/>
          <a:stretch>
            <a:fillRect/>
          </a:stretch>
        </p:blipFill>
        <p:spPr>
          <a:xfrm>
            <a:off x="1828800" y="1515036"/>
            <a:ext cx="2785909" cy="3892508"/>
          </a:xfrm>
          <a:prstGeom prst="rect">
            <a:avLst/>
          </a:prstGeom>
        </p:spPr>
      </p:pic>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883407131"/>
                  </p:ext>
                </p:extLst>
              </p:nvPr>
            </p:nvGraphicFramePr>
            <p:xfrm>
              <a:off x="6729412" y="2828112"/>
              <a:ext cx="4829177" cy="1371600"/>
            </p:xfrm>
            <a:graphic>
              <a:graphicData uri="http://schemas.openxmlformats.org/drawingml/2006/table">
                <a:tbl>
                  <a:tblPr firstRow="1" bandRow="1">
                    <a:tableStyleId>{616DA210-FB5B-4158-B5E0-FEB733F419BA}</a:tableStyleId>
                  </a:tblPr>
                  <a:tblGrid>
                    <a:gridCol w="841745">
                      <a:extLst>
                        <a:ext uri="{9D8B030D-6E8A-4147-A177-3AD203B41FA5}">
                          <a16:colId xmlns:a16="http://schemas.microsoft.com/office/drawing/2014/main" xmlns="" val="1847888081"/>
                        </a:ext>
                      </a:extLst>
                    </a:gridCol>
                    <a:gridCol w="996858">
                      <a:extLst>
                        <a:ext uri="{9D8B030D-6E8A-4147-A177-3AD203B41FA5}">
                          <a16:colId xmlns:a16="http://schemas.microsoft.com/office/drawing/2014/main" xmlns="" val="43753489"/>
                        </a:ext>
                      </a:extLst>
                    </a:gridCol>
                    <a:gridCol w="996858">
                      <a:extLst>
                        <a:ext uri="{9D8B030D-6E8A-4147-A177-3AD203B41FA5}">
                          <a16:colId xmlns:a16="http://schemas.microsoft.com/office/drawing/2014/main" xmlns="" val="4128004866"/>
                        </a:ext>
                      </a:extLst>
                    </a:gridCol>
                    <a:gridCol w="996858">
                      <a:extLst>
                        <a:ext uri="{9D8B030D-6E8A-4147-A177-3AD203B41FA5}">
                          <a16:colId xmlns:a16="http://schemas.microsoft.com/office/drawing/2014/main" xmlns="" val="484575491"/>
                        </a:ext>
                      </a:extLst>
                    </a:gridCol>
                    <a:gridCol w="996858">
                      <a:extLst>
                        <a:ext uri="{9D8B030D-6E8A-4147-A177-3AD203B41FA5}">
                          <a16:colId xmlns:a16="http://schemas.microsoft.com/office/drawing/2014/main" xmlns="" val="1261465989"/>
                        </a:ext>
                      </a:extLst>
                    </a:gridCol>
                  </a:tblGrid>
                  <a:tr h="137774">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𝑖</m:t>
                                    </m:r>
                                  </m:sub>
                                </m:sSub>
                              </m:oMath>
                            </m:oMathPara>
                          </a14:m>
                          <a:endParaRPr lang="en-US" sz="2400" b="0" dirty="0">
                            <a:solidFill>
                              <a:schemeClr val="accent5"/>
                            </a:solidFill>
                          </a:endParaRP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dirty="0">
                              <a:solidFill>
                                <a:schemeClr val="accent5"/>
                              </a:solidFill>
                            </a:rPr>
                            <a:t>1400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dirty="0">
                              <a:solidFill>
                                <a:schemeClr val="accent5"/>
                              </a:solidFill>
                            </a:rPr>
                            <a:t>3000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dirty="0">
                              <a:solidFill>
                                <a:schemeClr val="accent5"/>
                              </a:solidFill>
                            </a:rPr>
                            <a:t>4200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dirty="0">
                              <a:solidFill>
                                <a:schemeClr val="accent5"/>
                              </a:solidFill>
                            </a:rPr>
                            <a:t>7100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29001168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𝑖</m:t>
                                    </m:r>
                                  </m:sub>
                                </m:sSub>
                              </m:oMath>
                            </m:oMathPara>
                          </a14:m>
                          <a:endParaRPr lang="en-US" sz="2400" dirty="0">
                            <a:solidFill>
                              <a:schemeClr val="accent5"/>
                            </a:solidFill>
                          </a:endParaRP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accent5"/>
                              </a:solidFill>
                            </a:rPr>
                            <a:t>20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accent5"/>
                              </a:solidFill>
                            </a:rPr>
                            <a:t>50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accent5"/>
                              </a:solidFill>
                            </a:rPr>
                            <a:t>60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accent5"/>
                              </a:solidFill>
                            </a:rPr>
                            <a:t>100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903536780"/>
                      </a:ext>
                    </a:extLst>
                  </a:tr>
                  <a:tr h="370840">
                    <a:tc>
                      <a:txBody>
                        <a:bodyPr/>
                        <a:lstStyle/>
                        <a:p>
                          <a:pPr algn="ctr"/>
                          <a14:m>
                            <m:oMathPara xmlns:m="http://schemas.openxmlformats.org/officeDocument/2006/math">
                              <m:oMathParaPr>
                                <m:jc m:val="centerGroup"/>
                              </m:oMathParaPr>
                              <m:oMath xmlns:m="http://schemas.openxmlformats.org/officeDocument/2006/math">
                                <m:f>
                                  <m:fPr>
                                    <m:type m:val="lin"/>
                                    <m:ctrlPr>
                                      <a:rPr lang="en-US" sz="2400" b="0" i="1" smtClean="0">
                                        <a:solidFill>
                                          <a:schemeClr val="accent5"/>
                                        </a:solidFill>
                                        <a:latin typeface="Cambria Math" panose="02040503050406030204" pitchFamily="18" charset="0"/>
                                      </a:rPr>
                                    </m:ctrlPr>
                                  </m:fPr>
                                  <m:num>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𝑣</m:t>
                                        </m:r>
                                      </m:e>
                                      <m:sub>
                                        <m:r>
                                          <a:rPr lang="en-US" sz="2400" b="0" i="1" smtClean="0">
                                            <a:solidFill>
                                              <a:schemeClr val="accent5"/>
                                            </a:solidFill>
                                            <a:latin typeface="Cambria Math" panose="02040503050406030204" pitchFamily="18" charset="0"/>
                                          </a:rPr>
                                          <m:t>𝑖</m:t>
                                        </m:r>
                                      </m:sub>
                                    </m:sSub>
                                  </m:num>
                                  <m:den>
                                    <m:sSub>
                                      <m:sSubPr>
                                        <m:ctrlPr>
                                          <a:rPr lang="en-US" sz="2400" b="0" i="1" smtClean="0">
                                            <a:solidFill>
                                              <a:schemeClr val="accent5"/>
                                            </a:solidFill>
                                            <a:latin typeface="Cambria Math" panose="02040503050406030204" pitchFamily="18" charset="0"/>
                                          </a:rPr>
                                        </m:ctrlPr>
                                      </m:sSubPr>
                                      <m:e>
                                        <m:r>
                                          <a:rPr lang="en-US" sz="2400" b="0" i="1" smtClean="0">
                                            <a:solidFill>
                                              <a:schemeClr val="accent5"/>
                                            </a:solidFill>
                                            <a:latin typeface="Cambria Math" panose="02040503050406030204" pitchFamily="18" charset="0"/>
                                          </a:rPr>
                                          <m:t>𝑤</m:t>
                                        </m:r>
                                      </m:e>
                                      <m:sub>
                                        <m:r>
                                          <a:rPr lang="en-US" sz="2400" b="0" i="1" smtClean="0">
                                            <a:solidFill>
                                              <a:schemeClr val="accent5"/>
                                            </a:solidFill>
                                            <a:latin typeface="Cambria Math" panose="02040503050406030204" pitchFamily="18" charset="0"/>
                                          </a:rPr>
                                          <m:t>𝑖</m:t>
                                        </m:r>
                                      </m:sub>
                                    </m:sSub>
                                  </m:den>
                                </m:f>
                              </m:oMath>
                            </m:oMathPara>
                          </a14:m>
                          <a:endParaRPr lang="en-US" sz="2400" dirty="0">
                            <a:solidFill>
                              <a:schemeClr val="accent5"/>
                            </a:solidFill>
                          </a:endParaRP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accent5"/>
                              </a:solidFill>
                            </a:rPr>
                            <a:t>70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accent5"/>
                              </a:solidFill>
                            </a:rPr>
                            <a:t>60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accent5"/>
                              </a:solidFill>
                            </a:rPr>
                            <a:t>70</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chemeClr val="accent5"/>
                              </a:solidFill>
                            </a:rPr>
                            <a:t>71</a:t>
                          </a: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126363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883407131"/>
                  </p:ext>
                </p:extLst>
              </p:nvPr>
            </p:nvGraphicFramePr>
            <p:xfrm>
              <a:off x="6729412" y="2828112"/>
              <a:ext cx="4829177" cy="1371600"/>
            </p:xfrm>
            <a:graphic>
              <a:graphicData uri="http://schemas.openxmlformats.org/drawingml/2006/table">
                <a:tbl>
                  <a:tblPr firstRow="1" bandRow="1">
                    <a:tableStyleId>{616DA210-FB5B-4158-B5E0-FEB733F419BA}</a:tableStyleId>
                  </a:tblPr>
                  <a:tblGrid>
                    <a:gridCol w="841745">
                      <a:extLst>
                        <a:ext uri="{9D8B030D-6E8A-4147-A177-3AD203B41FA5}">
                          <a16:colId xmlns:a16="http://schemas.microsoft.com/office/drawing/2014/main" val="1847888081"/>
                        </a:ext>
                      </a:extLst>
                    </a:gridCol>
                    <a:gridCol w="996858">
                      <a:extLst>
                        <a:ext uri="{9D8B030D-6E8A-4147-A177-3AD203B41FA5}">
                          <a16:colId xmlns:a16="http://schemas.microsoft.com/office/drawing/2014/main" val="43753489"/>
                        </a:ext>
                      </a:extLst>
                    </a:gridCol>
                    <a:gridCol w="996858">
                      <a:extLst>
                        <a:ext uri="{9D8B030D-6E8A-4147-A177-3AD203B41FA5}">
                          <a16:colId xmlns:a16="http://schemas.microsoft.com/office/drawing/2014/main" val="4128004866"/>
                        </a:ext>
                      </a:extLst>
                    </a:gridCol>
                    <a:gridCol w="996858">
                      <a:extLst>
                        <a:ext uri="{9D8B030D-6E8A-4147-A177-3AD203B41FA5}">
                          <a16:colId xmlns:a16="http://schemas.microsoft.com/office/drawing/2014/main" val="484575491"/>
                        </a:ext>
                      </a:extLst>
                    </a:gridCol>
                    <a:gridCol w="996858">
                      <a:extLst>
                        <a:ext uri="{9D8B030D-6E8A-4147-A177-3AD203B41FA5}">
                          <a16:colId xmlns:a16="http://schemas.microsoft.com/office/drawing/2014/main" val="1261465989"/>
                        </a:ext>
                      </a:extLst>
                    </a:gridCol>
                  </a:tblGrid>
                  <a:tr h="457200">
                    <a:tc>
                      <a:txBody>
                        <a:bodyPr/>
                        <a:lstStyle/>
                        <a:p>
                          <a:endParaRPr lang="en-US"/>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725" t="-8000" r="-476812" b="-397333"/>
                          </a:stretch>
                        </a:blipFill>
                      </a:tcPr>
                    </a:tc>
                    <a:tc>
                      <a:txBody>
                        <a:bodyPr/>
                        <a:lstStyle/>
                        <a:p>
                          <a:pPr algn="ctr"/>
                          <a:r>
                            <a:rPr lang="en-US" sz="2400" b="0" dirty="0" smtClean="0">
                              <a:solidFill>
                                <a:schemeClr val="accent5"/>
                              </a:solidFill>
                            </a:rPr>
                            <a:t>1400</a:t>
                          </a:r>
                          <a:endParaRPr lang="en-US" sz="2400" b="0" dirty="0">
                            <a:solidFill>
                              <a:schemeClr val="accent5"/>
                            </a:solidFill>
                          </a:endParaRP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dirty="0" smtClean="0">
                              <a:solidFill>
                                <a:schemeClr val="accent5"/>
                              </a:solidFill>
                            </a:rPr>
                            <a:t>3000</a:t>
                          </a:r>
                          <a:endParaRPr lang="en-US" sz="2400" b="0" dirty="0">
                            <a:solidFill>
                              <a:schemeClr val="accent5"/>
                            </a:solidFill>
                          </a:endParaRP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dirty="0" smtClean="0">
                              <a:solidFill>
                                <a:schemeClr val="accent5"/>
                              </a:solidFill>
                            </a:rPr>
                            <a:t>4200</a:t>
                          </a:r>
                          <a:endParaRPr lang="en-US" sz="2400" b="0" dirty="0">
                            <a:solidFill>
                              <a:schemeClr val="accent5"/>
                            </a:solidFill>
                          </a:endParaRP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dirty="0" smtClean="0">
                              <a:solidFill>
                                <a:schemeClr val="accent5"/>
                              </a:solidFill>
                            </a:rPr>
                            <a:t>7100</a:t>
                          </a:r>
                          <a:endParaRPr lang="en-US" sz="2400" b="0" dirty="0">
                            <a:solidFill>
                              <a:schemeClr val="accent5"/>
                            </a:solidFill>
                          </a:endParaRP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0011680"/>
                      </a:ext>
                    </a:extLst>
                  </a:tr>
                  <a:tr h="457200">
                    <a:tc>
                      <a:txBody>
                        <a:bodyPr/>
                        <a:lstStyle/>
                        <a:p>
                          <a:endParaRPr lang="en-US"/>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725" t="-106579" r="-476812" b="-292105"/>
                          </a:stretch>
                        </a:blipFill>
                      </a:tcPr>
                    </a:tc>
                    <a:tc>
                      <a:txBody>
                        <a:bodyPr/>
                        <a:lstStyle/>
                        <a:p>
                          <a:pPr algn="ctr"/>
                          <a:r>
                            <a:rPr lang="en-US" sz="2400" dirty="0" smtClean="0">
                              <a:solidFill>
                                <a:schemeClr val="accent5"/>
                              </a:solidFill>
                            </a:rPr>
                            <a:t>20</a:t>
                          </a:r>
                          <a:endParaRPr lang="en-US" sz="2400" dirty="0">
                            <a:solidFill>
                              <a:schemeClr val="accent5"/>
                            </a:solidFill>
                          </a:endParaRP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accent5"/>
                              </a:solidFill>
                            </a:rPr>
                            <a:t>50</a:t>
                          </a:r>
                          <a:endParaRPr lang="en-US" sz="2400" dirty="0">
                            <a:solidFill>
                              <a:schemeClr val="accent5"/>
                            </a:solidFill>
                          </a:endParaRP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accent5"/>
                              </a:solidFill>
                            </a:rPr>
                            <a:t>60</a:t>
                          </a:r>
                          <a:endParaRPr lang="en-US" sz="2400" dirty="0">
                            <a:solidFill>
                              <a:schemeClr val="accent5"/>
                            </a:solidFill>
                          </a:endParaRP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accent5"/>
                              </a:solidFill>
                            </a:rPr>
                            <a:t>100</a:t>
                          </a:r>
                          <a:endParaRPr lang="en-US" sz="2400" dirty="0">
                            <a:solidFill>
                              <a:schemeClr val="accent5"/>
                            </a:solidFill>
                          </a:endParaRP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03536780"/>
                      </a:ext>
                    </a:extLst>
                  </a:tr>
                  <a:tr h="457200">
                    <a:tc>
                      <a:txBody>
                        <a:bodyPr/>
                        <a:lstStyle/>
                        <a:p>
                          <a:endParaRPr lang="en-US"/>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725" t="-209333" r="-476812" b="-196000"/>
                          </a:stretch>
                        </a:blipFill>
                      </a:tcPr>
                    </a:tc>
                    <a:tc>
                      <a:txBody>
                        <a:bodyPr/>
                        <a:lstStyle/>
                        <a:p>
                          <a:pPr algn="ctr"/>
                          <a:r>
                            <a:rPr lang="en-US" sz="2400" dirty="0" smtClean="0">
                              <a:solidFill>
                                <a:schemeClr val="accent5"/>
                              </a:solidFill>
                            </a:rPr>
                            <a:t>70</a:t>
                          </a:r>
                          <a:endParaRPr lang="en-US" sz="2400" dirty="0">
                            <a:solidFill>
                              <a:schemeClr val="accent5"/>
                            </a:solidFill>
                          </a:endParaRP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accent5"/>
                              </a:solidFill>
                            </a:rPr>
                            <a:t>60</a:t>
                          </a:r>
                          <a:endParaRPr lang="en-US" sz="2400" dirty="0">
                            <a:solidFill>
                              <a:schemeClr val="accent5"/>
                            </a:solidFill>
                          </a:endParaRP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smtClean="0">
                              <a:solidFill>
                                <a:schemeClr val="accent5"/>
                              </a:solidFill>
                            </a:rPr>
                            <a:t>70</a:t>
                          </a:r>
                          <a:endParaRPr lang="en-US" sz="2400" dirty="0">
                            <a:solidFill>
                              <a:schemeClr val="accent5"/>
                            </a:solidFill>
                          </a:endParaRP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smtClean="0">
                              <a:solidFill>
                                <a:schemeClr val="accent5"/>
                              </a:solidFill>
                            </a:rPr>
                            <a:t>71</a:t>
                          </a:r>
                          <a:endParaRPr lang="en-US" sz="2400" b="1" dirty="0">
                            <a:solidFill>
                              <a:schemeClr val="accent5"/>
                            </a:solidFill>
                          </a:endParaRPr>
                        </a:p>
                      </a:txBody>
                      <a:tcP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263634"/>
                      </a:ext>
                    </a:extLst>
                  </a:tr>
                </a:tbl>
              </a:graphicData>
            </a:graphic>
          </p:graphicFrame>
        </mc:Fallback>
      </mc:AlternateContent>
    </p:spTree>
    <p:extLst>
      <p:ext uri="{BB962C8B-B14F-4D97-AF65-F5344CB8AC3E}">
        <p14:creationId xmlns:p14="http://schemas.microsoft.com/office/powerpoint/2010/main" val="35071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fade">
                                      <p:cBhvr>
                                        <p:cTn id="3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0/1 Knapsack Problem - Dynamic Programming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need to generate table </a:t>
                </a:r>
                <a14:m>
                  <m:oMath xmlns:m="http://schemas.openxmlformats.org/officeDocument/2006/math">
                    <m:r>
                      <a:rPr lang="en-US" i="1" dirty="0" smtClean="0">
                        <a:solidFill>
                          <a:srgbClr val="AD1457"/>
                        </a:solidFill>
                        <a:latin typeface="Cambria Math" panose="02040503050406030204" pitchFamily="18" charset="0"/>
                      </a:rPr>
                      <m:t>𝑉</m:t>
                    </m:r>
                    <m:r>
                      <a:rPr lang="en-US" i="1" dirty="0" smtClean="0">
                        <a:solidFill>
                          <a:srgbClr val="AD1457"/>
                        </a:solidFill>
                        <a:latin typeface="Cambria Math" panose="02040503050406030204" pitchFamily="18" charset="0"/>
                      </a:rPr>
                      <m:t>(1…</m:t>
                    </m:r>
                    <m:r>
                      <a:rPr lang="en-US" i="1" dirty="0" smtClean="0">
                        <a:solidFill>
                          <a:srgbClr val="AD1457"/>
                        </a:solidFill>
                        <a:latin typeface="Cambria Math" panose="02040503050406030204" pitchFamily="18" charset="0"/>
                      </a:rPr>
                      <m:t>𝑛</m:t>
                    </m:r>
                    <m:r>
                      <a:rPr lang="en-US" i="1" dirty="0" smtClean="0">
                        <a:solidFill>
                          <a:srgbClr val="AD1457"/>
                        </a:solidFill>
                        <a:latin typeface="Cambria Math" panose="02040503050406030204" pitchFamily="18" charset="0"/>
                      </a:rPr>
                      <m:t>,0…</m:t>
                    </m:r>
                    <m:r>
                      <a:rPr lang="en-IN" b="0" i="1" dirty="0" smtClean="0">
                        <a:solidFill>
                          <a:srgbClr val="AD1457"/>
                        </a:solidFill>
                        <a:latin typeface="Cambria Math" panose="02040503050406030204" pitchFamily="18" charset="0"/>
                      </a:rPr>
                      <m:t>𝑤</m:t>
                    </m:r>
                    <m:r>
                      <a:rPr lang="en-US" i="1" dirty="0" smtClean="0">
                        <a:solidFill>
                          <a:srgbClr val="AD1457"/>
                        </a:solidFill>
                        <a:latin typeface="Cambria Math" panose="02040503050406030204" pitchFamily="18" charset="0"/>
                      </a:rPr>
                      <m:t>) </m:t>
                    </m:r>
                  </m:oMath>
                </a14:m>
                <a:endParaRPr lang="en-US" dirty="0"/>
              </a:p>
              <a:p>
                <a:pPr marL="857250" lvl="1" indent="-457200">
                  <a:buFont typeface="+mj-lt"/>
                  <a:buAutoNum type="arabicPeriod"/>
                </a:pPr>
                <a:r>
                  <a:rPr lang="en-US" sz="2200" dirty="0"/>
                  <a:t>where, </a:t>
                </a:r>
                <a14:m>
                  <m:oMath xmlns:m="http://schemas.openxmlformats.org/officeDocument/2006/math">
                    <m:r>
                      <a:rPr lang="en-US" sz="2200" i="1" dirty="0">
                        <a:latin typeface="Cambria Math" panose="02040503050406030204" pitchFamily="18" charset="0"/>
                      </a:rPr>
                      <m:t>𝑛</m:t>
                    </m:r>
                    <m:r>
                      <a:rPr lang="en-US" sz="2200" i="1" dirty="0">
                        <a:latin typeface="Cambria Math" panose="02040503050406030204" pitchFamily="18" charset="0"/>
                      </a:rPr>
                      <m:t>= </m:t>
                    </m:r>
                    <m:r>
                      <m:rPr>
                        <m:nor/>
                      </m:rPr>
                      <a:rPr lang="en-US" sz="2200" dirty="0">
                        <a:latin typeface="Cambria Math" panose="02040503050406030204" pitchFamily="18" charset="0"/>
                      </a:rPr>
                      <m:t>number</m:t>
                    </m:r>
                    <m:r>
                      <m:rPr>
                        <m:nor/>
                      </m:rPr>
                      <a:rPr lang="en-US" sz="2200" dirty="0">
                        <a:latin typeface="Cambria Math" panose="02040503050406030204" pitchFamily="18" charset="0"/>
                      </a:rPr>
                      <m:t> </m:t>
                    </m:r>
                    <m:r>
                      <m:rPr>
                        <m:nor/>
                      </m:rPr>
                      <a:rPr lang="en-US" sz="2200" dirty="0">
                        <a:latin typeface="Cambria Math" panose="02040503050406030204" pitchFamily="18" charset="0"/>
                      </a:rPr>
                      <m:t>of</m:t>
                    </m:r>
                    <m:r>
                      <m:rPr>
                        <m:nor/>
                      </m:rPr>
                      <a:rPr lang="en-US" sz="2200" dirty="0">
                        <a:latin typeface="Cambria Math" panose="02040503050406030204" pitchFamily="18" charset="0"/>
                      </a:rPr>
                      <m:t> </m:t>
                    </m:r>
                    <m:r>
                      <m:rPr>
                        <m:nor/>
                      </m:rPr>
                      <a:rPr lang="en-US" sz="2200" dirty="0">
                        <a:latin typeface="Cambria Math" panose="02040503050406030204" pitchFamily="18" charset="0"/>
                      </a:rPr>
                      <m:t>objects</m:t>
                    </m:r>
                    <m:r>
                      <a:rPr lang="en-US" sz="2200" i="1" dirty="0">
                        <a:latin typeface="Cambria Math" panose="02040503050406030204" pitchFamily="18" charset="0"/>
                      </a:rPr>
                      <m:t>. </m:t>
                    </m:r>
                  </m:oMath>
                </a14:m>
                <a:endParaRPr lang="en-US" sz="2200" b="1" dirty="0"/>
              </a:p>
              <a:p>
                <a:pPr marL="857250" lvl="1" indent="-457200">
                  <a:buFont typeface="+mj-lt"/>
                  <a:buAutoNum type="arabicPeriod"/>
                </a:pPr>
                <a14:m>
                  <m:oMath xmlns:m="http://schemas.openxmlformats.org/officeDocument/2006/math">
                    <m:r>
                      <a:rPr lang="en-IN" sz="2200" b="0" i="1" dirty="0" smtClean="0">
                        <a:latin typeface="Cambria Math" panose="02040503050406030204" pitchFamily="18" charset="0"/>
                      </a:rPr>
                      <m:t>𝑤</m:t>
                    </m:r>
                    <m:r>
                      <a:rPr lang="en-US" sz="2200" i="1" dirty="0">
                        <a:latin typeface="Cambria Math" panose="02040503050406030204" pitchFamily="18" charset="0"/>
                      </a:rPr>
                      <m:t>=</m:t>
                    </m:r>
                  </m:oMath>
                </a14:m>
                <a:r>
                  <a:rPr lang="en-US" sz="2200" dirty="0"/>
                  <a:t> </a:t>
                </a:r>
                <a14:m>
                  <m:oMath xmlns:m="http://schemas.openxmlformats.org/officeDocument/2006/math">
                    <m:r>
                      <m:rPr>
                        <m:nor/>
                      </m:rPr>
                      <a:rPr lang="en-US" sz="2200" dirty="0">
                        <a:latin typeface="Cambria Math" panose="02040503050406030204" pitchFamily="18" charset="0"/>
                      </a:rPr>
                      <m:t>capacity</m:t>
                    </m:r>
                    <m:r>
                      <m:rPr>
                        <m:nor/>
                      </m:rPr>
                      <a:rPr lang="en-US" sz="2200" dirty="0">
                        <a:latin typeface="Cambria Math" panose="02040503050406030204" pitchFamily="18" charset="0"/>
                      </a:rPr>
                      <m:t> </m:t>
                    </m:r>
                    <m:r>
                      <m:rPr>
                        <m:nor/>
                      </m:rPr>
                      <a:rPr lang="en-US" sz="2200" dirty="0">
                        <a:latin typeface="Cambria Math" panose="02040503050406030204" pitchFamily="18" charset="0"/>
                      </a:rPr>
                      <m:t>of</m:t>
                    </m:r>
                    <m:r>
                      <m:rPr>
                        <m:nor/>
                      </m:rPr>
                      <a:rPr lang="en-US" sz="2200" dirty="0">
                        <a:latin typeface="Cambria Math" panose="02040503050406030204" pitchFamily="18" charset="0"/>
                      </a:rPr>
                      <m:t> </m:t>
                    </m:r>
                    <m:r>
                      <m:rPr>
                        <m:nor/>
                      </m:rPr>
                      <a:rPr lang="en-US" sz="2200" dirty="0">
                        <a:latin typeface="Cambria Math" panose="02040503050406030204" pitchFamily="18" charset="0"/>
                      </a:rPr>
                      <m:t>knapsack</m:t>
                    </m:r>
                    <m:r>
                      <m:rPr>
                        <m:nor/>
                      </m:rPr>
                      <a:rPr lang="en-US" sz="2200" dirty="0">
                        <a:latin typeface="Cambria Math" panose="02040503050406030204" pitchFamily="18" charset="0"/>
                      </a:rPr>
                      <m:t>. </m:t>
                    </m:r>
                  </m:oMath>
                </a14:m>
                <a:endParaRPr lang="en-US" sz="2200" b="1" dirty="0">
                  <a:solidFill>
                    <a:srgbClr val="AD1457"/>
                  </a:solidFill>
                </a:endParaRPr>
              </a:p>
              <a:p>
                <a:pPr marL="400050" lvl="1" indent="0">
                  <a:buNone/>
                </a:pPr>
                <a:endParaRPr lang="en-US" sz="24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194098" y="2301753"/>
                <a:ext cx="8942295" cy="325418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en-US" sz="2400" dirty="0">
                    <a:solidFill>
                      <a:schemeClr val="tx1"/>
                    </a:solidFill>
                  </a:rPr>
                  <a:t>To generate table </a:t>
                </a:r>
                <a14:m>
                  <m:oMath xmlns:m="http://schemas.openxmlformats.org/officeDocument/2006/math">
                    <m:r>
                      <a:rPr lang="en-US" sz="2400" dirty="0">
                        <a:solidFill>
                          <a:schemeClr val="tx1"/>
                        </a:solidFill>
                        <a:latin typeface="Cambria Math" panose="02040503050406030204" pitchFamily="18" charset="0"/>
                      </a:rPr>
                      <m:t>𝑉</m:t>
                    </m:r>
                    <m:r>
                      <a:rPr lang="en-US" sz="2400" dirty="0">
                        <a:solidFill>
                          <a:schemeClr val="tx1"/>
                        </a:solidFill>
                        <a:latin typeface="Cambria Math" panose="02040503050406030204" pitchFamily="18" charset="0"/>
                      </a:rPr>
                      <m:t>[</m:t>
                    </m:r>
                    <m:r>
                      <a:rPr lang="en-US" sz="2400" dirty="0" err="1">
                        <a:solidFill>
                          <a:schemeClr val="tx1"/>
                        </a:solidFill>
                        <a:latin typeface="Cambria Math" panose="02040503050406030204" pitchFamily="18" charset="0"/>
                      </a:rPr>
                      <m:t>𝑖</m:t>
                    </m:r>
                    <m:r>
                      <a:rPr lang="en-US" sz="2400" dirty="0">
                        <a:solidFill>
                          <a:schemeClr val="tx1"/>
                        </a:solidFill>
                        <a:latin typeface="Cambria Math" panose="02040503050406030204" pitchFamily="18" charset="0"/>
                      </a:rPr>
                      <m:t>][</m:t>
                    </m:r>
                    <m:r>
                      <a:rPr lang="en-US" sz="2400" dirty="0">
                        <a:solidFill>
                          <a:schemeClr val="tx1"/>
                        </a:solidFill>
                        <a:latin typeface="Cambria Math" panose="02040503050406030204" pitchFamily="18" charset="0"/>
                      </a:rPr>
                      <m:t>𝑗</m:t>
                    </m:r>
                    <m:r>
                      <a:rPr lang="en-US" sz="2400" dirty="0">
                        <a:solidFill>
                          <a:schemeClr val="tx1"/>
                        </a:solidFill>
                        <a:latin typeface="Cambria Math" panose="02040503050406030204" pitchFamily="18" charset="0"/>
                      </a:rPr>
                      <m:t>] </m:t>
                    </m:r>
                  </m:oMath>
                </a14:m>
                <a:r>
                  <a:rPr lang="en-US" sz="2400" dirty="0">
                    <a:solidFill>
                      <a:schemeClr val="tx1"/>
                    </a:solidFill>
                  </a:rPr>
                  <a:t>use following steps:</a:t>
                </a:r>
              </a:p>
              <a:p>
                <a:pPr lvl="1">
                  <a:spcBef>
                    <a:spcPts val="600"/>
                  </a:spcBef>
                  <a:spcAft>
                    <a:spcPts val="600"/>
                  </a:spcAft>
                </a:pPr>
                <a:r>
                  <a:rPr lang="en-US" sz="2400" dirty="0">
                    <a:solidFill>
                      <a:srgbClr val="AD1457"/>
                    </a:solidFill>
                  </a:rPr>
                  <a:t>Step-1: Make </a:t>
                </a:r>
                <a14:m>
                  <m:oMath xmlns:m="http://schemas.openxmlformats.org/officeDocument/2006/math">
                    <m:r>
                      <a:rPr lang="en-US" sz="2400" dirty="0">
                        <a:solidFill>
                          <a:srgbClr val="AD1457"/>
                        </a:solidFill>
                        <a:latin typeface="Cambria Math" panose="02040503050406030204" pitchFamily="18" charset="0"/>
                      </a:rPr>
                      <m:t>𝑉</m:t>
                    </m:r>
                    <m:r>
                      <a:rPr lang="en-US" sz="2400" dirty="0">
                        <a:solidFill>
                          <a:srgbClr val="AD1457"/>
                        </a:solidFill>
                        <a:latin typeface="Cambria Math" panose="02040503050406030204" pitchFamily="18" charset="0"/>
                      </a:rPr>
                      <m:t>[</m:t>
                    </m:r>
                    <m:r>
                      <a:rPr lang="en-US" sz="2400" dirty="0" err="1">
                        <a:solidFill>
                          <a:srgbClr val="AD1457"/>
                        </a:solidFill>
                        <a:latin typeface="Cambria Math" panose="02040503050406030204" pitchFamily="18" charset="0"/>
                      </a:rPr>
                      <m:t>𝑖</m:t>
                    </m:r>
                    <m:r>
                      <a:rPr lang="en-US" sz="2400" dirty="0">
                        <a:solidFill>
                          <a:srgbClr val="AD1457"/>
                        </a:solidFill>
                        <a:latin typeface="Cambria Math" panose="02040503050406030204" pitchFamily="18" charset="0"/>
                      </a:rPr>
                      <m:t>][0]=0 </m:t>
                    </m:r>
                    <m:r>
                      <a:rPr lang="en-US" sz="2400" dirty="0">
                        <a:solidFill>
                          <a:srgbClr val="AD1457"/>
                        </a:solidFill>
                        <a:latin typeface="Cambria Math" panose="02040503050406030204" pitchFamily="18" charset="0"/>
                      </a:rPr>
                      <m:t>𝑓𝑜𝑟</m:t>
                    </m:r>
                    <m:r>
                      <a:rPr lang="en-US" sz="2400" dirty="0">
                        <a:solidFill>
                          <a:srgbClr val="AD1457"/>
                        </a:solidFill>
                        <a:latin typeface="Cambria Math" panose="02040503050406030204" pitchFamily="18" charset="0"/>
                      </a:rPr>
                      <m:t> 0&lt;</m:t>
                    </m:r>
                    <m:r>
                      <a:rPr lang="en-US" sz="2400" dirty="0" err="1">
                        <a:solidFill>
                          <a:srgbClr val="AD1457"/>
                        </a:solidFill>
                        <a:latin typeface="Cambria Math" panose="02040503050406030204" pitchFamily="18" charset="0"/>
                      </a:rPr>
                      <m:t>𝑖</m:t>
                    </m:r>
                    <m:r>
                      <a:rPr lang="en-US" sz="2400" dirty="0">
                        <a:solidFill>
                          <a:srgbClr val="AD1457"/>
                        </a:solidFill>
                        <a:latin typeface="Cambria Math" panose="02040503050406030204" pitchFamily="18" charset="0"/>
                      </a:rPr>
                      <m:t>≤</m:t>
                    </m:r>
                    <m:r>
                      <a:rPr lang="en-US" sz="2400" dirty="0">
                        <a:solidFill>
                          <a:srgbClr val="AD1457"/>
                        </a:solidFill>
                        <a:latin typeface="Cambria Math" panose="02040503050406030204" pitchFamily="18" charset="0"/>
                      </a:rPr>
                      <m:t>𝑛</m:t>
                    </m:r>
                  </m:oMath>
                </a14:m>
                <a:endParaRPr lang="en-US" sz="2400" dirty="0">
                  <a:solidFill>
                    <a:srgbClr val="AD1457"/>
                  </a:solidFill>
                </a:endParaRPr>
              </a:p>
              <a:p>
                <a:pPr lvl="1">
                  <a:spcBef>
                    <a:spcPts val="600"/>
                  </a:spcBef>
                  <a:spcAft>
                    <a:spcPts val="600"/>
                  </a:spcAft>
                </a:pPr>
                <a:r>
                  <a:rPr lang="en-US" sz="2400" dirty="0">
                    <a:solidFill>
                      <a:srgbClr val="AD1457"/>
                    </a:solidFill>
                  </a:rPr>
                  <a:t>Step-2: if </a:t>
                </a:r>
                <a14:m>
                  <m:oMath xmlns:m="http://schemas.openxmlformats.org/officeDocument/2006/math">
                    <m:r>
                      <a:rPr lang="en-US" sz="2400" dirty="0">
                        <a:solidFill>
                          <a:srgbClr val="AD1457"/>
                        </a:solidFill>
                        <a:latin typeface="Cambria Math" panose="02040503050406030204" pitchFamily="18" charset="0"/>
                      </a:rPr>
                      <m:t>𝑗</m:t>
                    </m:r>
                    <m:r>
                      <a:rPr lang="en-US" sz="2400" dirty="0">
                        <a:solidFill>
                          <a:srgbClr val="AD1457"/>
                        </a:solidFill>
                        <a:latin typeface="Cambria Math" panose="02040503050406030204" pitchFamily="18" charset="0"/>
                      </a:rPr>
                      <m:t>&lt; </m:t>
                    </m:r>
                    <m:sSub>
                      <m:sSubPr>
                        <m:ctrlPr>
                          <a:rPr lang="en-US" sz="2400" i="1" dirty="0">
                            <a:solidFill>
                              <a:srgbClr val="AD1457"/>
                            </a:solidFill>
                            <a:latin typeface="Cambria Math" panose="02040503050406030204" pitchFamily="18" charset="0"/>
                          </a:rPr>
                        </m:ctrlPr>
                      </m:sSubPr>
                      <m:e>
                        <m:r>
                          <a:rPr lang="en-US" sz="2400" dirty="0">
                            <a:solidFill>
                              <a:srgbClr val="AD1457"/>
                            </a:solidFill>
                            <a:latin typeface="Cambria Math" panose="02040503050406030204" pitchFamily="18" charset="0"/>
                          </a:rPr>
                          <m:t>𝑤</m:t>
                        </m:r>
                      </m:e>
                      <m:sub>
                        <m:r>
                          <a:rPr lang="en-US" sz="2400" dirty="0">
                            <a:solidFill>
                              <a:srgbClr val="AD1457"/>
                            </a:solidFill>
                            <a:latin typeface="Cambria Math" panose="02040503050406030204" pitchFamily="18" charset="0"/>
                          </a:rPr>
                          <m:t>𝑖</m:t>
                        </m:r>
                      </m:sub>
                    </m:sSub>
                    <m:r>
                      <a:rPr lang="en-US" sz="2400" dirty="0">
                        <a:solidFill>
                          <a:srgbClr val="AD1457"/>
                        </a:solidFill>
                        <a:latin typeface="Cambria Math" panose="02040503050406030204" pitchFamily="18" charset="0"/>
                      </a:rPr>
                      <m:t>  </m:t>
                    </m:r>
                  </m:oMath>
                </a14:m>
                <a:r>
                  <a:rPr lang="en-US" sz="2400" dirty="0">
                    <a:solidFill>
                      <a:srgbClr val="AD1457"/>
                    </a:solidFill>
                  </a:rPr>
                  <a:t>then </a:t>
                </a:r>
              </a:p>
              <a:p>
                <a:pPr>
                  <a:spcBef>
                    <a:spcPts val="600"/>
                  </a:spcBef>
                  <a:spcAft>
                    <a:spcPts val="600"/>
                  </a:spcAft>
                </a:pPr>
                <a:r>
                  <a:rPr lang="en-US" sz="2400" dirty="0">
                    <a:solidFill>
                      <a:schemeClr val="tx1"/>
                    </a:solidFill>
                  </a:rPr>
                  <a:t>		</a:t>
                </a:r>
                <a14:m>
                  <m:oMath xmlns:m="http://schemas.openxmlformats.org/officeDocument/2006/math">
                    <m:r>
                      <a:rPr lang="en-US" sz="2400" dirty="0">
                        <a:solidFill>
                          <a:schemeClr val="tx1"/>
                        </a:solidFill>
                        <a:latin typeface="Cambria Math" panose="02040503050406030204" pitchFamily="18" charset="0"/>
                      </a:rPr>
                      <m:t>𝑉</m:t>
                    </m:r>
                    <m:d>
                      <m:dPr>
                        <m:begChr m:val="["/>
                        <m:endChr m:val="]"/>
                        <m:ctrlPr>
                          <a:rPr lang="en-US" sz="2400" i="1" dirty="0">
                            <a:solidFill>
                              <a:schemeClr val="tx1"/>
                            </a:solidFill>
                            <a:latin typeface="Cambria Math" panose="02040503050406030204" pitchFamily="18" charset="0"/>
                          </a:rPr>
                        </m:ctrlPr>
                      </m:dPr>
                      <m:e>
                        <m:r>
                          <a:rPr lang="en-US" sz="2400" dirty="0" err="1">
                            <a:solidFill>
                              <a:schemeClr val="tx1"/>
                            </a:solidFill>
                            <a:latin typeface="Cambria Math" panose="02040503050406030204" pitchFamily="18" charset="0"/>
                          </a:rPr>
                          <m:t>𝑖</m:t>
                        </m:r>
                      </m:e>
                    </m:d>
                    <m:d>
                      <m:dPr>
                        <m:begChr m:val="["/>
                        <m:endChr m:val="]"/>
                        <m:ctrlPr>
                          <a:rPr lang="en-US" sz="2400" i="1" dirty="0">
                            <a:solidFill>
                              <a:schemeClr val="tx1"/>
                            </a:solidFill>
                            <a:latin typeface="Cambria Math" panose="02040503050406030204" pitchFamily="18" charset="0"/>
                          </a:rPr>
                        </m:ctrlPr>
                      </m:dPr>
                      <m:e>
                        <m:r>
                          <a:rPr lang="en-US" sz="2400" dirty="0">
                            <a:solidFill>
                              <a:schemeClr val="tx1"/>
                            </a:solidFill>
                            <a:latin typeface="Cambria Math" panose="02040503050406030204" pitchFamily="18" charset="0"/>
                          </a:rPr>
                          <m:t>𝑗</m:t>
                        </m:r>
                      </m:e>
                    </m:d>
                    <m:r>
                      <a:rPr lang="en-US" sz="2400" dirty="0">
                        <a:solidFill>
                          <a:schemeClr val="tx1"/>
                        </a:solidFill>
                        <a:latin typeface="Cambria Math" panose="02040503050406030204" pitchFamily="18" charset="0"/>
                      </a:rPr>
                      <m:t>= </m:t>
                    </m:r>
                    <m:r>
                      <a:rPr lang="en-US" sz="2400" dirty="0">
                        <a:solidFill>
                          <a:schemeClr val="tx1"/>
                        </a:solidFill>
                        <a:latin typeface="Cambria Math" panose="02040503050406030204" pitchFamily="18" charset="0"/>
                      </a:rPr>
                      <m:t>𝑉</m:t>
                    </m:r>
                    <m:r>
                      <a:rPr lang="en-US" sz="2400" dirty="0">
                        <a:solidFill>
                          <a:schemeClr val="tx1"/>
                        </a:solidFill>
                        <a:latin typeface="Cambria Math" panose="02040503050406030204" pitchFamily="18" charset="0"/>
                      </a:rPr>
                      <m:t>[</m:t>
                    </m:r>
                    <m:r>
                      <a:rPr lang="en-US" sz="2400" dirty="0">
                        <a:solidFill>
                          <a:schemeClr val="tx1"/>
                        </a:solidFill>
                        <a:latin typeface="Cambria Math" panose="02040503050406030204" pitchFamily="18" charset="0"/>
                      </a:rPr>
                      <m:t>𝑖</m:t>
                    </m:r>
                    <m:r>
                      <a:rPr lang="en-US" sz="2400" dirty="0">
                        <a:solidFill>
                          <a:schemeClr val="tx1"/>
                        </a:solidFill>
                        <a:latin typeface="Cambria Math" panose="02040503050406030204" pitchFamily="18" charset="0"/>
                      </a:rPr>
                      <m:t>−1][</m:t>
                    </m:r>
                    <m:r>
                      <a:rPr lang="en-US" sz="2400" dirty="0">
                        <a:solidFill>
                          <a:schemeClr val="tx1"/>
                        </a:solidFill>
                        <a:latin typeface="Cambria Math" panose="02040503050406030204" pitchFamily="18" charset="0"/>
                      </a:rPr>
                      <m:t>𝑗</m:t>
                    </m:r>
                    <m:r>
                      <a:rPr lang="en-US" sz="2400" dirty="0">
                        <a:solidFill>
                          <a:schemeClr val="tx1"/>
                        </a:solidFill>
                        <a:latin typeface="Cambria Math" panose="02040503050406030204" pitchFamily="18" charset="0"/>
                      </a:rPr>
                      <m:t>]</m:t>
                    </m:r>
                  </m:oMath>
                </a14:m>
                <a:endParaRPr lang="en-US" sz="2400" dirty="0">
                  <a:solidFill>
                    <a:schemeClr val="tx1"/>
                  </a:solidFill>
                </a:endParaRPr>
              </a:p>
              <a:p>
                <a:pPr lvl="1">
                  <a:spcBef>
                    <a:spcPts val="600"/>
                  </a:spcBef>
                  <a:spcAft>
                    <a:spcPts val="600"/>
                  </a:spcAft>
                </a:pPr>
                <a:r>
                  <a:rPr lang="en-US" sz="2400" dirty="0">
                    <a:solidFill>
                      <a:srgbClr val="AD1457"/>
                    </a:solidFill>
                  </a:rPr>
                  <a:t>Step-3: if </a:t>
                </a:r>
                <a14:m>
                  <m:oMath xmlns:m="http://schemas.openxmlformats.org/officeDocument/2006/math">
                    <m:r>
                      <a:rPr lang="en-US" sz="2400" dirty="0">
                        <a:solidFill>
                          <a:srgbClr val="AD1457"/>
                        </a:solidFill>
                        <a:latin typeface="Cambria Math" panose="02040503050406030204" pitchFamily="18" charset="0"/>
                      </a:rPr>
                      <m:t>𝑗</m:t>
                    </m:r>
                    <m:r>
                      <a:rPr lang="en-US" sz="2400" dirty="0">
                        <a:solidFill>
                          <a:srgbClr val="AD1457"/>
                        </a:solidFill>
                        <a:latin typeface="Cambria Math" panose="02040503050406030204" pitchFamily="18" charset="0"/>
                      </a:rPr>
                      <m:t> ≥ </m:t>
                    </m:r>
                    <m:sSub>
                      <m:sSubPr>
                        <m:ctrlPr>
                          <a:rPr lang="en-US" sz="2400" i="1" dirty="0">
                            <a:solidFill>
                              <a:srgbClr val="AD1457"/>
                            </a:solidFill>
                            <a:latin typeface="Cambria Math" panose="02040503050406030204" pitchFamily="18" charset="0"/>
                          </a:rPr>
                        </m:ctrlPr>
                      </m:sSubPr>
                      <m:e>
                        <m:r>
                          <a:rPr lang="en-US" sz="2400" dirty="0">
                            <a:solidFill>
                              <a:srgbClr val="AD1457"/>
                            </a:solidFill>
                            <a:latin typeface="Cambria Math" panose="02040503050406030204" pitchFamily="18" charset="0"/>
                          </a:rPr>
                          <m:t>𝑤</m:t>
                        </m:r>
                      </m:e>
                      <m:sub>
                        <m:r>
                          <a:rPr lang="en-US" sz="2400" dirty="0">
                            <a:solidFill>
                              <a:srgbClr val="AD1457"/>
                            </a:solidFill>
                            <a:latin typeface="Cambria Math" panose="02040503050406030204" pitchFamily="18" charset="0"/>
                          </a:rPr>
                          <m:t>𝑖</m:t>
                        </m:r>
                      </m:sub>
                    </m:sSub>
                    <m:r>
                      <a:rPr lang="en-US" sz="2400" dirty="0">
                        <a:solidFill>
                          <a:srgbClr val="AD1457"/>
                        </a:solidFill>
                        <a:latin typeface="Cambria Math" panose="02040503050406030204" pitchFamily="18" charset="0"/>
                      </a:rPr>
                      <m:t>   </m:t>
                    </m:r>
                  </m:oMath>
                </a14:m>
                <a:r>
                  <a:rPr lang="en-US" sz="2400" dirty="0">
                    <a:solidFill>
                      <a:srgbClr val="AD1457"/>
                    </a:solidFill>
                  </a:rPr>
                  <a:t>then </a:t>
                </a:r>
              </a:p>
              <a:p>
                <a:pPr marL="0" lvl="1">
                  <a:spcBef>
                    <a:spcPts val="600"/>
                  </a:spcBef>
                  <a:spcAft>
                    <a:spcPts val="600"/>
                  </a:spcAft>
                </a:pPr>
                <a:r>
                  <a:rPr lang="en-US" sz="2400" dirty="0">
                    <a:solidFill>
                      <a:srgbClr val="AD1457"/>
                    </a:solidFill>
                  </a:rPr>
                  <a:t>		</a:t>
                </a:r>
                <a14:m>
                  <m:oMath xmlns:m="http://schemas.openxmlformats.org/officeDocument/2006/math">
                    <m:r>
                      <a:rPr lang="en-US" sz="2400" dirty="0">
                        <a:solidFill>
                          <a:schemeClr val="tx1"/>
                        </a:solidFill>
                        <a:latin typeface="Cambria Math" panose="02040503050406030204" pitchFamily="18" charset="0"/>
                      </a:rPr>
                      <m:t>𝑉</m:t>
                    </m:r>
                    <m:r>
                      <a:rPr lang="en-US" sz="2400" dirty="0">
                        <a:solidFill>
                          <a:schemeClr val="tx1"/>
                        </a:solidFill>
                        <a:latin typeface="Cambria Math" panose="02040503050406030204" pitchFamily="18" charset="0"/>
                      </a:rPr>
                      <m:t>[</m:t>
                    </m:r>
                    <m:r>
                      <a:rPr lang="en-US" sz="2400" dirty="0" err="1">
                        <a:solidFill>
                          <a:schemeClr val="tx1"/>
                        </a:solidFill>
                        <a:latin typeface="Cambria Math" panose="02040503050406030204" pitchFamily="18" charset="0"/>
                      </a:rPr>
                      <m:t>𝑖</m:t>
                    </m:r>
                    <m:r>
                      <a:rPr lang="en-US" sz="2400" dirty="0">
                        <a:solidFill>
                          <a:schemeClr val="tx1"/>
                        </a:solidFill>
                        <a:latin typeface="Cambria Math" panose="02040503050406030204" pitchFamily="18" charset="0"/>
                      </a:rPr>
                      <m:t>][</m:t>
                    </m:r>
                    <m:r>
                      <a:rPr lang="en-US" sz="2400" dirty="0">
                        <a:solidFill>
                          <a:schemeClr val="tx1"/>
                        </a:solidFill>
                        <a:latin typeface="Cambria Math" panose="02040503050406030204" pitchFamily="18" charset="0"/>
                      </a:rPr>
                      <m:t>𝑗</m:t>
                    </m:r>
                    <m:r>
                      <a:rPr lang="en-US" sz="2400" dirty="0">
                        <a:solidFill>
                          <a:schemeClr val="tx1"/>
                        </a:solidFill>
                        <a:latin typeface="Cambria Math" panose="02040503050406030204" pitchFamily="18" charset="0"/>
                      </a:rPr>
                      <m:t>]=</m:t>
                    </m:r>
                    <m:r>
                      <m:rPr>
                        <m:sty m:val="p"/>
                      </m:rPr>
                      <a:rPr lang="en-US" sz="2400" dirty="0">
                        <a:solidFill>
                          <a:schemeClr val="tx1"/>
                        </a:solidFill>
                        <a:latin typeface="Cambria Math" panose="02040503050406030204" pitchFamily="18" charset="0"/>
                      </a:rPr>
                      <m:t>max</m:t>
                    </m:r>
                    <m:r>
                      <a:rPr lang="en-US" sz="2400" dirty="0">
                        <a:solidFill>
                          <a:schemeClr val="tx1"/>
                        </a:solidFill>
                        <a:latin typeface="Cambria Math" panose="02040503050406030204" pitchFamily="18" charset="0"/>
                      </a:rPr>
                      <m:t>⁡(</m:t>
                    </m:r>
                    <m:r>
                      <a:rPr lang="en-US" sz="2400" dirty="0">
                        <a:solidFill>
                          <a:schemeClr val="tx1"/>
                        </a:solidFill>
                        <a:latin typeface="Cambria Math" panose="02040503050406030204" pitchFamily="18" charset="0"/>
                      </a:rPr>
                      <m:t>𝑉</m:t>
                    </m:r>
                    <m:r>
                      <a:rPr lang="en-US" sz="2400" dirty="0">
                        <a:solidFill>
                          <a:schemeClr val="tx1"/>
                        </a:solidFill>
                        <a:latin typeface="Cambria Math" panose="02040503050406030204" pitchFamily="18" charset="0"/>
                      </a:rPr>
                      <m:t>[</m:t>
                    </m:r>
                    <m:r>
                      <a:rPr lang="en-US" sz="2400" dirty="0">
                        <a:solidFill>
                          <a:schemeClr val="tx1"/>
                        </a:solidFill>
                        <a:latin typeface="Cambria Math" panose="02040503050406030204" pitchFamily="18" charset="0"/>
                      </a:rPr>
                      <m:t>𝑖</m:t>
                    </m:r>
                    <m:r>
                      <a:rPr lang="en-US" sz="2400" dirty="0">
                        <a:solidFill>
                          <a:schemeClr val="tx1"/>
                        </a:solidFill>
                        <a:latin typeface="Cambria Math" panose="02040503050406030204" pitchFamily="18" charset="0"/>
                      </a:rPr>
                      <m:t>−1][</m:t>
                    </m:r>
                    <m:r>
                      <a:rPr lang="en-US" sz="2400" dirty="0">
                        <a:solidFill>
                          <a:schemeClr val="tx1"/>
                        </a:solidFill>
                        <a:latin typeface="Cambria Math" panose="02040503050406030204" pitchFamily="18" charset="0"/>
                      </a:rPr>
                      <m:t>𝑗</m:t>
                    </m:r>
                    <m:r>
                      <a:rPr lang="en-US" sz="2400" dirty="0">
                        <a:solidFill>
                          <a:schemeClr val="tx1"/>
                        </a:solidFill>
                        <a:latin typeface="Cambria Math" panose="02040503050406030204" pitchFamily="18" charset="0"/>
                      </a:rPr>
                      <m:t>], </m:t>
                    </m:r>
                    <m:r>
                      <a:rPr lang="en-US" sz="2400" dirty="0">
                        <a:solidFill>
                          <a:schemeClr val="tx1"/>
                        </a:solidFill>
                        <a:latin typeface="Cambria Math" panose="02040503050406030204" pitchFamily="18" charset="0"/>
                      </a:rPr>
                      <m:t>𝑉</m:t>
                    </m:r>
                    <m:r>
                      <a:rPr lang="en-US" sz="2400" dirty="0">
                        <a:solidFill>
                          <a:schemeClr val="tx1"/>
                        </a:solidFill>
                        <a:latin typeface="Cambria Math" panose="02040503050406030204" pitchFamily="18" charset="0"/>
                      </a:rPr>
                      <m:t>[</m:t>
                    </m:r>
                    <m:r>
                      <a:rPr lang="en-US" sz="2400" dirty="0">
                        <a:solidFill>
                          <a:schemeClr val="tx1"/>
                        </a:solidFill>
                        <a:latin typeface="Cambria Math" panose="02040503050406030204" pitchFamily="18" charset="0"/>
                      </a:rPr>
                      <m:t>𝑖</m:t>
                    </m:r>
                    <m:r>
                      <a:rPr lang="en-US" sz="2400" dirty="0">
                        <a:solidFill>
                          <a:schemeClr val="tx1"/>
                        </a:solidFill>
                        <a:latin typeface="Cambria Math" panose="02040503050406030204" pitchFamily="18" charset="0"/>
                      </a:rPr>
                      <m:t>−1][</m:t>
                    </m:r>
                    <m:r>
                      <a:rPr lang="en-US" sz="2400" dirty="0">
                        <a:solidFill>
                          <a:schemeClr val="tx1"/>
                        </a:solidFill>
                        <a:latin typeface="Cambria Math" panose="02040503050406030204" pitchFamily="18" charset="0"/>
                      </a:rPr>
                      <m:t>𝑗</m:t>
                    </m:r>
                    <m:r>
                      <a:rPr lang="en-US" sz="2400" dirty="0">
                        <a:solidFill>
                          <a:schemeClr val="tx1"/>
                        </a:solidFill>
                        <a:latin typeface="Cambria Math" panose="02040503050406030204" pitchFamily="18" charset="0"/>
                      </a:rPr>
                      <m:t>− </m:t>
                    </m:r>
                    <m:sSub>
                      <m:sSubPr>
                        <m:ctrlPr>
                          <a:rPr lang="en-US" sz="2400" i="1" dirty="0">
                            <a:solidFill>
                              <a:schemeClr val="tx1"/>
                            </a:solidFill>
                            <a:latin typeface="Cambria Math" panose="02040503050406030204" pitchFamily="18" charset="0"/>
                          </a:rPr>
                        </m:ctrlPr>
                      </m:sSubPr>
                      <m:e>
                        <m:r>
                          <a:rPr lang="en-US" sz="2400" dirty="0">
                            <a:solidFill>
                              <a:schemeClr val="tx1"/>
                            </a:solidFill>
                            <a:latin typeface="Cambria Math" panose="02040503050406030204" pitchFamily="18" charset="0"/>
                          </a:rPr>
                          <m:t>𝑤</m:t>
                        </m:r>
                      </m:e>
                      <m:sub>
                        <m:r>
                          <a:rPr lang="en-US" sz="2400" dirty="0">
                            <a:solidFill>
                              <a:schemeClr val="tx1"/>
                            </a:solidFill>
                            <a:latin typeface="Cambria Math" panose="02040503050406030204" pitchFamily="18" charset="0"/>
                          </a:rPr>
                          <m:t>𝑖</m:t>
                        </m:r>
                      </m:sub>
                    </m:sSub>
                    <m:r>
                      <a:rPr lang="en-US" sz="2400"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dirty="0">
                            <a:solidFill>
                              <a:schemeClr val="tx1"/>
                            </a:solidFill>
                            <a:latin typeface="Cambria Math" panose="02040503050406030204" pitchFamily="18" charset="0"/>
                          </a:rPr>
                          <m:t>𝑣</m:t>
                        </m:r>
                      </m:e>
                      <m:sub>
                        <m:r>
                          <a:rPr lang="en-US" sz="2400" dirty="0">
                            <a:solidFill>
                              <a:schemeClr val="tx1"/>
                            </a:solidFill>
                            <a:latin typeface="Cambria Math" panose="02040503050406030204" pitchFamily="18" charset="0"/>
                          </a:rPr>
                          <m:t>𝑖</m:t>
                        </m:r>
                      </m:sub>
                    </m:sSub>
                    <m:r>
                      <a:rPr lang="en-US" sz="2400" dirty="0">
                        <a:solidFill>
                          <a:schemeClr val="tx1"/>
                        </a:solidFill>
                        <a:latin typeface="Cambria Math" panose="02040503050406030204" pitchFamily="18" charset="0"/>
                      </a:rPr>
                      <m:t>)</m:t>
                    </m:r>
                  </m:oMath>
                </a14:m>
                <a:endParaRPr lang="en-US" sz="2400" dirty="0">
                  <a:solidFill>
                    <a:schemeClr val="tx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194098" y="2301753"/>
                <a:ext cx="8942295" cy="3254187"/>
              </a:xfrm>
              <a:prstGeom prst="rect">
                <a:avLst/>
              </a:prstGeom>
              <a:blipFill>
                <a:blip r:embed="rId3"/>
                <a:stretch>
                  <a:fillRect l="-1021"/>
                </a:stretch>
              </a:blipFill>
            </p:spPr>
            <p:txBody>
              <a:bodyPr/>
              <a:lstStyle/>
              <a:p>
                <a:r>
                  <a:rPr lang="en-US">
                    <a:noFill/>
                  </a:rPr>
                  <a:t> </a:t>
                </a:r>
              </a:p>
            </p:txBody>
          </p:sp>
        </mc:Fallback>
      </mc:AlternateContent>
    </p:spTree>
    <p:extLst>
      <p:ext uri="{BB962C8B-B14F-4D97-AF65-F5344CB8AC3E}">
        <p14:creationId xmlns:p14="http://schemas.microsoft.com/office/powerpoint/2010/main" val="229747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1250"/>
                                        <p:tgtEl>
                                          <p:spTgt spid="4"/>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fade">
                                      <p:cBhvr>
                                        <p:cTn id="25" dur="500"/>
                                        <p:tgtEl>
                                          <p:spTgt spid="4">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500"/>
                                        <p:tgtEl>
                                          <p:spTgt spid="4">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fade">
                                      <p:cBhvr>
                                        <p:cTn id="31" dur="500"/>
                                        <p:tgtEl>
                                          <p:spTgt spid="4">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500"/>
                                        <p:tgtEl>
                                          <p:spTgt spid="4">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fade">
                                      <p:cBhvr>
                                        <p:cTn id="37" dur="500"/>
                                        <p:tgtEl>
                                          <p:spTgt spid="4">
                                            <p:txEl>
                                              <p:pRg st="4" end="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fade">
                                      <p:cBhvr>
                                        <p:cTn id="4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0/1 Knapsack Problem - Dynamic Programming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Solve the following knapsack problem using dynamic programming technique.</a:t>
                </a:r>
              </a:p>
              <a:p>
                <a:pPr marL="457200" indent="-457200">
                  <a:buFont typeface="+mj-lt"/>
                  <a:buAutoNum type="arabicPeriod"/>
                </a:pPr>
                <a:endParaRPr lang="en-US" i="0" dirty="0">
                  <a:solidFill>
                    <a:srgbClr val="424242"/>
                  </a:solidFill>
                  <a:latin typeface="Cambria Math" panose="02040503050406030204" pitchFamily="18" charset="0"/>
                </a:endParaRPr>
              </a:p>
              <a:p>
                <a:pPr marL="457200" indent="-457200">
                  <a:buFont typeface="+mj-lt"/>
                  <a:buAutoNum type="arabicPeriod"/>
                </a:pPr>
                <a14:m>
                  <m:oMath xmlns:m="http://schemas.openxmlformats.org/officeDocument/2006/math">
                    <m:r>
                      <m:rPr>
                        <m:sty m:val="p"/>
                      </m:rPr>
                      <a:rPr lang="en-US" dirty="0">
                        <a:solidFill>
                          <a:srgbClr val="424242"/>
                        </a:solidFill>
                        <a:latin typeface="Cambria Math" panose="02040503050406030204" pitchFamily="18" charset="0"/>
                      </a:rPr>
                      <m:t>w</m:t>
                    </m:r>
                    <m:r>
                      <a:rPr lang="en-US" i="0" dirty="0" smtClean="0">
                        <a:solidFill>
                          <a:srgbClr val="424242"/>
                        </a:solidFill>
                        <a:latin typeface="Cambria Math" panose="02040503050406030204" pitchFamily="18" charset="0"/>
                      </a:rPr>
                      <m:t>=11 </m:t>
                    </m:r>
                  </m:oMath>
                </a14:m>
                <a:r>
                  <a:rPr lang="en-US" dirty="0">
                    <a:solidFill>
                      <a:srgbClr val="424242"/>
                    </a:solidFill>
                  </a:rPr>
                  <a:t>and </a:t>
                </a:r>
                <a14:m>
                  <m:oMath xmlns:m="http://schemas.openxmlformats.org/officeDocument/2006/math">
                    <m:r>
                      <a:rPr lang="en-US" i="1" dirty="0" smtClean="0">
                        <a:solidFill>
                          <a:srgbClr val="424242"/>
                        </a:solidFill>
                        <a:latin typeface="Cambria Math" panose="02040503050406030204" pitchFamily="18" charset="0"/>
                      </a:rPr>
                      <m:t>𝑛</m:t>
                    </m:r>
                    <m:r>
                      <a:rPr lang="en-US" i="1" dirty="0" smtClean="0">
                        <a:solidFill>
                          <a:srgbClr val="424242"/>
                        </a:solidFill>
                        <a:latin typeface="Cambria Math" panose="02040503050406030204" pitchFamily="18" charset="0"/>
                      </a:rPr>
                      <m:t>=5</m:t>
                    </m:r>
                  </m:oMath>
                </a14:m>
                <a:endParaRPr lang="en-US" dirty="0">
                  <a:solidFill>
                    <a:srgbClr val="424242"/>
                  </a:solidFill>
                </a:endParaRP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67" t="-14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52082698"/>
                  </p:ext>
                </p:extLst>
              </p:nvPr>
            </p:nvGraphicFramePr>
            <p:xfrm>
              <a:off x="2895600" y="2404826"/>
              <a:ext cx="6400800" cy="1271808"/>
            </p:xfrm>
            <a:graphic>
              <a:graphicData uri="http://schemas.openxmlformats.org/drawingml/2006/table">
                <a:tbl>
                  <a:tblPr firstRow="1" firstCol="1" bandRow="1">
                    <a:tableStyleId>{00A15C55-8517-42AA-B614-E9B94910E393}</a:tableStyleId>
                  </a:tblPr>
                  <a:tblGrid>
                    <a:gridCol w="1295400">
                      <a:extLst>
                        <a:ext uri="{9D8B030D-6E8A-4147-A177-3AD203B41FA5}">
                          <a16:colId xmlns:a16="http://schemas.microsoft.com/office/drawing/2014/main" xmlns="" val="1723877004"/>
                        </a:ext>
                      </a:extLst>
                    </a:gridCol>
                    <a:gridCol w="1003974">
                      <a:extLst>
                        <a:ext uri="{9D8B030D-6E8A-4147-A177-3AD203B41FA5}">
                          <a16:colId xmlns:a16="http://schemas.microsoft.com/office/drawing/2014/main" xmlns="" val="845621035"/>
                        </a:ext>
                      </a:extLst>
                    </a:gridCol>
                    <a:gridCol w="1159098">
                      <a:extLst>
                        <a:ext uri="{9D8B030D-6E8A-4147-A177-3AD203B41FA5}">
                          <a16:colId xmlns:a16="http://schemas.microsoft.com/office/drawing/2014/main" xmlns="" val="3159257064"/>
                        </a:ext>
                      </a:extLst>
                    </a:gridCol>
                    <a:gridCol w="1069938">
                      <a:extLst>
                        <a:ext uri="{9D8B030D-6E8A-4147-A177-3AD203B41FA5}">
                          <a16:colId xmlns:a16="http://schemas.microsoft.com/office/drawing/2014/main" xmlns="" val="1307698233"/>
                        </a:ext>
                      </a:extLst>
                    </a:gridCol>
                    <a:gridCol w="980775">
                      <a:extLst>
                        <a:ext uri="{9D8B030D-6E8A-4147-A177-3AD203B41FA5}">
                          <a16:colId xmlns:a16="http://schemas.microsoft.com/office/drawing/2014/main" xmlns="" val="3571796038"/>
                        </a:ext>
                      </a:extLst>
                    </a:gridCol>
                    <a:gridCol w="891615">
                      <a:extLst>
                        <a:ext uri="{9D8B030D-6E8A-4147-A177-3AD203B41FA5}">
                          <a16:colId xmlns:a16="http://schemas.microsoft.com/office/drawing/2014/main" xmlns="" val="3138893208"/>
                        </a:ext>
                      </a:extLst>
                    </a:gridCol>
                  </a:tblGrid>
                  <a:tr h="423936">
                    <a:tc>
                      <a:txBody>
                        <a:bodyPr/>
                        <a:lstStyle/>
                        <a:p>
                          <a:pPr marL="0" marR="0" algn="just">
                            <a:lnSpc>
                              <a:spcPct val="115000"/>
                            </a:lnSpc>
                            <a:spcBef>
                              <a:spcPts val="0"/>
                            </a:spcBef>
                            <a:spcAft>
                              <a:spcPts val="0"/>
                            </a:spcAft>
                          </a:pPr>
                          <a:r>
                            <a:rPr lang="en-US" sz="2400" dirty="0">
                              <a:solidFill>
                                <a:srgbClr val="C00000"/>
                              </a:solidFill>
                              <a:effectLst/>
                            </a:rPr>
                            <a:t>Object</a:t>
                          </a:r>
                          <a14:m>
                            <m:oMath xmlns:m="http://schemas.openxmlformats.org/officeDocument/2006/math">
                              <m:r>
                                <a:rPr lang="en-US" sz="2400" i="1" dirty="0" smtClean="0">
                                  <a:solidFill>
                                    <a:srgbClr val="C00000"/>
                                  </a:solidFill>
                                  <a:effectLst/>
                                  <a:latin typeface="Cambria Math" panose="02040503050406030204" pitchFamily="18" charset="0"/>
                                </a:rPr>
                                <m:t> </m:t>
                              </m:r>
                              <m:r>
                                <a:rPr lang="en-US" sz="2400" i="1" dirty="0" err="1">
                                  <a:solidFill>
                                    <a:srgbClr val="C00000"/>
                                  </a:solidFill>
                                  <a:effectLst/>
                                  <a:latin typeface="Cambria Math" panose="02040503050406030204" pitchFamily="18" charset="0"/>
                                </a:rPr>
                                <m:t>𝑖</m:t>
                              </m:r>
                            </m:oMath>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1</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2</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3</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4</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5</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3376335145"/>
                      </a:ext>
                    </a:extLst>
                  </a:tr>
                  <a:tr h="423936">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𝑣</m:t>
                                    </m:r>
                                  </m:e>
                                  <m:sub>
                                    <m:r>
                                      <a:rPr lang="en-US" sz="2400" b="0" i="1" dirty="0" smtClean="0">
                                        <a:solidFill>
                                          <a:srgbClr val="C00000"/>
                                        </a:solidFill>
                                        <a:latin typeface="Cambria Math" panose="02040503050406030204" pitchFamily="18" charset="0"/>
                                      </a:rPr>
                                      <m:t>𝑖</m:t>
                                    </m:r>
                                  </m:sub>
                                </m:sSub>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effectLst/>
                            </a:rPr>
                            <a:t>1</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6</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18</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22</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28</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58203117"/>
                      </a:ext>
                    </a:extLst>
                  </a:tr>
                  <a:tr h="423936">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effectLst/>
                            </a:rPr>
                            <a:t>1</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2</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6</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477901905"/>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52082698"/>
                  </p:ext>
                </p:extLst>
              </p:nvPr>
            </p:nvGraphicFramePr>
            <p:xfrm>
              <a:off x="2895600" y="2404826"/>
              <a:ext cx="6400800" cy="1271808"/>
            </p:xfrm>
            <a:graphic>
              <a:graphicData uri="http://schemas.openxmlformats.org/drawingml/2006/table">
                <a:tbl>
                  <a:tblPr firstRow="1" firstCol="1" bandRow="1">
                    <a:tableStyleId>{00A15C55-8517-42AA-B614-E9B94910E393}</a:tableStyleId>
                  </a:tblPr>
                  <a:tblGrid>
                    <a:gridCol w="1295400">
                      <a:extLst>
                        <a:ext uri="{9D8B030D-6E8A-4147-A177-3AD203B41FA5}">
                          <a16:colId xmlns:a16="http://schemas.microsoft.com/office/drawing/2014/main" val="1723877004"/>
                        </a:ext>
                      </a:extLst>
                    </a:gridCol>
                    <a:gridCol w="1003974">
                      <a:extLst>
                        <a:ext uri="{9D8B030D-6E8A-4147-A177-3AD203B41FA5}">
                          <a16:colId xmlns:a16="http://schemas.microsoft.com/office/drawing/2014/main" val="845621035"/>
                        </a:ext>
                      </a:extLst>
                    </a:gridCol>
                    <a:gridCol w="1159098">
                      <a:extLst>
                        <a:ext uri="{9D8B030D-6E8A-4147-A177-3AD203B41FA5}">
                          <a16:colId xmlns:a16="http://schemas.microsoft.com/office/drawing/2014/main" val="3159257064"/>
                        </a:ext>
                      </a:extLst>
                    </a:gridCol>
                    <a:gridCol w="1069938">
                      <a:extLst>
                        <a:ext uri="{9D8B030D-6E8A-4147-A177-3AD203B41FA5}">
                          <a16:colId xmlns:a16="http://schemas.microsoft.com/office/drawing/2014/main" val="1307698233"/>
                        </a:ext>
                      </a:extLst>
                    </a:gridCol>
                    <a:gridCol w="980775">
                      <a:extLst>
                        <a:ext uri="{9D8B030D-6E8A-4147-A177-3AD203B41FA5}">
                          <a16:colId xmlns:a16="http://schemas.microsoft.com/office/drawing/2014/main" val="3571796038"/>
                        </a:ext>
                      </a:extLst>
                    </a:gridCol>
                    <a:gridCol w="891615">
                      <a:extLst>
                        <a:ext uri="{9D8B030D-6E8A-4147-A177-3AD203B41FA5}">
                          <a16:colId xmlns:a16="http://schemas.microsoft.com/office/drawing/2014/main" val="3138893208"/>
                        </a:ext>
                      </a:extLst>
                    </a:gridCol>
                  </a:tblGrid>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39" t="-14286" r="-394366" b="-23571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1098" t="-14286" r="-412195" b="-23571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474" t="-14286" r="-255789" b="-23571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3295" t="-14286" r="-176136" b="-23571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62733" t="-14286" r="-92547" b="-23571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20548" t="-14286" r="-2055" b="-235714"/>
                          </a:stretch>
                        </a:blipFill>
                      </a:tcPr>
                    </a:tc>
                    <a:extLst>
                      <a:ext uri="{0D108BD9-81ED-4DB2-BD59-A6C34878D82A}">
                        <a16:rowId xmlns:a16="http://schemas.microsoft.com/office/drawing/2014/main" val="3376335145"/>
                      </a:ext>
                    </a:extLst>
                  </a:tr>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39" t="-114286" r="-394366" b="-135714"/>
                          </a:stretch>
                        </a:blipFill>
                      </a:tcPr>
                    </a:tc>
                    <a:tc>
                      <a:txBody>
                        <a:bodyPr/>
                        <a:lstStyle/>
                        <a:p>
                          <a:pPr marL="0" marR="0" algn="ctr">
                            <a:lnSpc>
                              <a:spcPct val="115000"/>
                            </a:lnSpc>
                            <a:spcBef>
                              <a:spcPts val="0"/>
                            </a:spcBef>
                            <a:spcAft>
                              <a:spcPts val="0"/>
                            </a:spcAft>
                          </a:pPr>
                          <a:r>
                            <a:rPr lang="en-US" sz="2400" dirty="0" smtClean="0">
                              <a:effectLst/>
                            </a:rPr>
                            <a:t>1</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6</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18</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22</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28</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8203117"/>
                      </a:ext>
                    </a:extLst>
                  </a:tr>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39" t="-214286" r="-394366" b="-35714"/>
                          </a:stretch>
                        </a:blipFill>
                      </a:tcPr>
                    </a:tc>
                    <a:tc>
                      <a:txBody>
                        <a:bodyPr/>
                        <a:lstStyle/>
                        <a:p>
                          <a:pPr marL="0" marR="0" algn="ctr">
                            <a:lnSpc>
                              <a:spcPct val="115000"/>
                            </a:lnSpc>
                            <a:spcBef>
                              <a:spcPts val="0"/>
                            </a:spcBef>
                            <a:spcAft>
                              <a:spcPts val="0"/>
                            </a:spcAft>
                          </a:pPr>
                          <a:r>
                            <a:rPr lang="en-US" sz="2400" dirty="0" smtClean="0">
                              <a:effectLst/>
                            </a:rPr>
                            <a:t>1</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2</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6</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7901905"/>
                      </a:ext>
                    </a:extLst>
                  </a:tr>
                </a:tbl>
              </a:graphicData>
            </a:graphic>
          </p:graphicFrame>
        </mc:Fallback>
      </mc:AlternateContent>
    </p:spTree>
    <p:extLst>
      <p:ext uri="{BB962C8B-B14F-4D97-AF65-F5344CB8AC3E}">
        <p14:creationId xmlns:p14="http://schemas.microsoft.com/office/powerpoint/2010/main" val="374838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0/1 Knapsack Problem - Dynamic Programming Solution</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2787591527"/>
                  </p:ext>
                </p:extLst>
              </p:nvPr>
            </p:nvGraphicFramePr>
            <p:xfrm>
              <a:off x="621579" y="3230877"/>
              <a:ext cx="8763000" cy="274320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xmlns="" val="20000"/>
                        </a:ext>
                      </a:extLst>
                    </a:gridCol>
                    <a:gridCol w="555625">
                      <a:extLst>
                        <a:ext uri="{9D8B030D-6E8A-4147-A177-3AD203B41FA5}">
                          <a16:colId xmlns:a16="http://schemas.microsoft.com/office/drawing/2014/main" xmlns="" val="20001"/>
                        </a:ext>
                      </a:extLst>
                    </a:gridCol>
                    <a:gridCol w="555625">
                      <a:extLst>
                        <a:ext uri="{9D8B030D-6E8A-4147-A177-3AD203B41FA5}">
                          <a16:colId xmlns:a16="http://schemas.microsoft.com/office/drawing/2014/main" xmlns="" val="20002"/>
                        </a:ext>
                      </a:extLst>
                    </a:gridCol>
                    <a:gridCol w="555625">
                      <a:extLst>
                        <a:ext uri="{9D8B030D-6E8A-4147-A177-3AD203B41FA5}">
                          <a16:colId xmlns:a16="http://schemas.microsoft.com/office/drawing/2014/main" xmlns="" val="20003"/>
                        </a:ext>
                      </a:extLst>
                    </a:gridCol>
                    <a:gridCol w="555625">
                      <a:extLst>
                        <a:ext uri="{9D8B030D-6E8A-4147-A177-3AD203B41FA5}">
                          <a16:colId xmlns:a16="http://schemas.microsoft.com/office/drawing/2014/main" xmlns="" val="20004"/>
                        </a:ext>
                      </a:extLst>
                    </a:gridCol>
                    <a:gridCol w="555625">
                      <a:extLst>
                        <a:ext uri="{9D8B030D-6E8A-4147-A177-3AD203B41FA5}">
                          <a16:colId xmlns:a16="http://schemas.microsoft.com/office/drawing/2014/main" xmlns="" val="20005"/>
                        </a:ext>
                      </a:extLst>
                    </a:gridCol>
                    <a:gridCol w="555625">
                      <a:extLst>
                        <a:ext uri="{9D8B030D-6E8A-4147-A177-3AD203B41FA5}">
                          <a16:colId xmlns:a16="http://schemas.microsoft.com/office/drawing/2014/main" xmlns="" val="20006"/>
                        </a:ext>
                      </a:extLst>
                    </a:gridCol>
                    <a:gridCol w="555625">
                      <a:extLst>
                        <a:ext uri="{9D8B030D-6E8A-4147-A177-3AD203B41FA5}">
                          <a16:colId xmlns:a16="http://schemas.microsoft.com/office/drawing/2014/main" xmlns="" val="20007"/>
                        </a:ext>
                      </a:extLst>
                    </a:gridCol>
                    <a:gridCol w="555625">
                      <a:extLst>
                        <a:ext uri="{9D8B030D-6E8A-4147-A177-3AD203B41FA5}">
                          <a16:colId xmlns:a16="http://schemas.microsoft.com/office/drawing/2014/main" xmlns="" val="20008"/>
                        </a:ext>
                      </a:extLst>
                    </a:gridCol>
                    <a:gridCol w="555625">
                      <a:extLst>
                        <a:ext uri="{9D8B030D-6E8A-4147-A177-3AD203B41FA5}">
                          <a16:colId xmlns:a16="http://schemas.microsoft.com/office/drawing/2014/main" xmlns="" val="20009"/>
                        </a:ext>
                      </a:extLst>
                    </a:gridCol>
                    <a:gridCol w="555625">
                      <a:extLst>
                        <a:ext uri="{9D8B030D-6E8A-4147-A177-3AD203B41FA5}">
                          <a16:colId xmlns:a16="http://schemas.microsoft.com/office/drawing/2014/main" xmlns="" val="20010"/>
                        </a:ext>
                      </a:extLst>
                    </a:gridCol>
                    <a:gridCol w="555625">
                      <a:extLst>
                        <a:ext uri="{9D8B030D-6E8A-4147-A177-3AD203B41FA5}">
                          <a16:colId xmlns:a16="http://schemas.microsoft.com/office/drawing/2014/main" xmlns="" val="20011"/>
                        </a:ext>
                      </a:extLst>
                    </a:gridCol>
                    <a:gridCol w="555625">
                      <a:extLst>
                        <a:ext uri="{9D8B030D-6E8A-4147-A177-3AD203B41FA5}">
                          <a16:colId xmlns:a16="http://schemas.microsoft.com/office/drawing/2014/main" xmlns="" val="20012"/>
                        </a:ext>
                      </a:extLst>
                    </a:gridCol>
                  </a:tblGrid>
                  <a:tr h="370840">
                    <a:tc>
                      <a:txBody>
                        <a:bodyPr/>
                        <a:lstStyle/>
                        <a:p>
                          <a:pPr algn="ctr"/>
                          <a:r>
                            <a:rPr lang="en-US" sz="2200" dirty="0">
                              <a:solidFill>
                                <a:srgbClr val="AD1457"/>
                              </a:solidFill>
                            </a:rPr>
                            <a:t>weight &amp; value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3</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10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11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𝟏</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𝟏</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𝟏</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𝟏</m:t>
                                </m:r>
                              </m:oMath>
                            </m:oMathPara>
                          </a14:m>
                          <a:endParaRPr lang="en-US" sz="2000" b="1"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𝟐</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𝟐</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𝟐</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𝟔</m:t>
                                </m:r>
                              </m:oMath>
                            </m:oMathPara>
                          </a14:m>
                          <a:endParaRPr lang="en-US" sz="2000" b="1"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𝟑</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𝟓</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𝟑</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𝟏𝟖</m:t>
                                </m:r>
                              </m:oMath>
                            </m:oMathPara>
                          </a14:m>
                          <a:endParaRPr lang="en-US" sz="2000" b="1"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𝟒</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𝟔</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𝟒</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𝟐𝟐</m:t>
                                </m:r>
                              </m:oMath>
                            </m:oMathPara>
                          </a14:m>
                          <a:endParaRPr lang="en-US" sz="2000" b="1"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𝟓</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𝟕</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𝟓</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𝟐𝟖</m:t>
                                </m:r>
                              </m:oMath>
                            </m:oMathPara>
                          </a14:m>
                          <a:endParaRPr lang="en-US" sz="2000" b="1"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2787591527"/>
                  </p:ext>
                </p:extLst>
              </p:nvPr>
            </p:nvGraphicFramePr>
            <p:xfrm>
              <a:off x="621579" y="3230877"/>
              <a:ext cx="8763000" cy="274320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val="20000"/>
                        </a:ext>
                      </a:extLst>
                    </a:gridCol>
                    <a:gridCol w="555625">
                      <a:extLst>
                        <a:ext uri="{9D8B030D-6E8A-4147-A177-3AD203B41FA5}">
                          <a16:colId xmlns:a16="http://schemas.microsoft.com/office/drawing/2014/main" val="20001"/>
                        </a:ext>
                      </a:extLst>
                    </a:gridCol>
                    <a:gridCol w="555625">
                      <a:extLst>
                        <a:ext uri="{9D8B030D-6E8A-4147-A177-3AD203B41FA5}">
                          <a16:colId xmlns:a16="http://schemas.microsoft.com/office/drawing/2014/main" val="20002"/>
                        </a:ext>
                      </a:extLst>
                    </a:gridCol>
                    <a:gridCol w="555625">
                      <a:extLst>
                        <a:ext uri="{9D8B030D-6E8A-4147-A177-3AD203B41FA5}">
                          <a16:colId xmlns:a16="http://schemas.microsoft.com/office/drawing/2014/main" val="20003"/>
                        </a:ext>
                      </a:extLst>
                    </a:gridCol>
                    <a:gridCol w="555625">
                      <a:extLst>
                        <a:ext uri="{9D8B030D-6E8A-4147-A177-3AD203B41FA5}">
                          <a16:colId xmlns:a16="http://schemas.microsoft.com/office/drawing/2014/main" val="20004"/>
                        </a:ext>
                      </a:extLst>
                    </a:gridCol>
                    <a:gridCol w="555625">
                      <a:extLst>
                        <a:ext uri="{9D8B030D-6E8A-4147-A177-3AD203B41FA5}">
                          <a16:colId xmlns:a16="http://schemas.microsoft.com/office/drawing/2014/main" val="20005"/>
                        </a:ext>
                      </a:extLst>
                    </a:gridCol>
                    <a:gridCol w="555625">
                      <a:extLst>
                        <a:ext uri="{9D8B030D-6E8A-4147-A177-3AD203B41FA5}">
                          <a16:colId xmlns:a16="http://schemas.microsoft.com/office/drawing/2014/main" val="20006"/>
                        </a:ext>
                      </a:extLst>
                    </a:gridCol>
                    <a:gridCol w="555625">
                      <a:extLst>
                        <a:ext uri="{9D8B030D-6E8A-4147-A177-3AD203B41FA5}">
                          <a16:colId xmlns:a16="http://schemas.microsoft.com/office/drawing/2014/main" val="20007"/>
                        </a:ext>
                      </a:extLst>
                    </a:gridCol>
                    <a:gridCol w="555625">
                      <a:extLst>
                        <a:ext uri="{9D8B030D-6E8A-4147-A177-3AD203B41FA5}">
                          <a16:colId xmlns:a16="http://schemas.microsoft.com/office/drawing/2014/main" val="20008"/>
                        </a:ext>
                      </a:extLst>
                    </a:gridCol>
                    <a:gridCol w="555625">
                      <a:extLst>
                        <a:ext uri="{9D8B030D-6E8A-4147-A177-3AD203B41FA5}">
                          <a16:colId xmlns:a16="http://schemas.microsoft.com/office/drawing/2014/main" val="20009"/>
                        </a:ext>
                      </a:extLst>
                    </a:gridCol>
                    <a:gridCol w="555625">
                      <a:extLst>
                        <a:ext uri="{9D8B030D-6E8A-4147-A177-3AD203B41FA5}">
                          <a16:colId xmlns:a16="http://schemas.microsoft.com/office/drawing/2014/main" val="20010"/>
                        </a:ext>
                      </a:extLst>
                    </a:gridCol>
                    <a:gridCol w="555625">
                      <a:extLst>
                        <a:ext uri="{9D8B030D-6E8A-4147-A177-3AD203B41FA5}">
                          <a16:colId xmlns:a16="http://schemas.microsoft.com/office/drawing/2014/main" val="20011"/>
                        </a:ext>
                      </a:extLst>
                    </a:gridCol>
                    <a:gridCol w="555625">
                      <a:extLst>
                        <a:ext uri="{9D8B030D-6E8A-4147-A177-3AD203B41FA5}">
                          <a16:colId xmlns:a16="http://schemas.microsoft.com/office/drawing/2014/main" val="20012"/>
                        </a:ext>
                      </a:extLst>
                    </a:gridCol>
                  </a:tblGrid>
                  <a:tr h="457200">
                    <a:tc>
                      <a:txBody>
                        <a:bodyPr/>
                        <a:lstStyle/>
                        <a:p>
                          <a:pPr algn="ctr"/>
                          <a:r>
                            <a:rPr lang="en-US" sz="2200" dirty="0" smtClean="0">
                              <a:solidFill>
                                <a:srgbClr val="AD1457"/>
                              </a:solidFill>
                            </a:rPr>
                            <a:t>weight &amp; value</a:t>
                          </a:r>
                          <a:endParaRPr lang="en-US" sz="22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0</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1</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2</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3</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4</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5</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6</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7</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8</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9</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10</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11</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291" t="-108000" r="-318895" b="-433333"/>
                          </a:stretch>
                        </a:blipFill>
                      </a:tcPr>
                    </a:tc>
                    <a:tc>
                      <a:txBody>
                        <a:bodyPr/>
                        <a:lstStyle/>
                        <a:p>
                          <a:pPr algn="ctr"/>
                          <a:r>
                            <a:rPr lang="en-US" sz="2400" dirty="0" smtClean="0">
                              <a:solidFill>
                                <a:schemeClr val="tx1"/>
                              </a:solidFill>
                            </a:rPr>
                            <a:t>0</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291" t="-205263" r="-318895" b="-327632"/>
                          </a:stretch>
                        </a:blipFill>
                      </a:tcPr>
                    </a:tc>
                    <a:tc>
                      <a:txBody>
                        <a:bodyPr/>
                        <a:lstStyle/>
                        <a:p>
                          <a:pPr algn="ctr"/>
                          <a:r>
                            <a:rPr lang="en-US" sz="2400" dirty="0" smtClean="0">
                              <a:solidFill>
                                <a:schemeClr val="tx1"/>
                              </a:solidFill>
                            </a:rPr>
                            <a:t>0</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6</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291" t="-309333" r="-318895" b="-232000"/>
                          </a:stretch>
                        </a:blipFill>
                      </a:tcPr>
                    </a:tc>
                    <a:tc>
                      <a:txBody>
                        <a:bodyPr/>
                        <a:lstStyle/>
                        <a:p>
                          <a:pPr algn="ctr"/>
                          <a:r>
                            <a:rPr lang="en-US" sz="2400" dirty="0" smtClean="0">
                              <a:solidFill>
                                <a:schemeClr val="tx1"/>
                              </a:solidFill>
                            </a:rPr>
                            <a:t>0</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6</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291" t="-409333" r="-318895" b="-132000"/>
                          </a:stretch>
                        </a:blipFill>
                      </a:tcPr>
                    </a:tc>
                    <a:tc>
                      <a:txBody>
                        <a:bodyPr/>
                        <a:lstStyle/>
                        <a:p>
                          <a:pPr algn="ctr"/>
                          <a:r>
                            <a:rPr lang="en-US" sz="2400" dirty="0" smtClean="0">
                              <a:solidFill>
                                <a:schemeClr val="tx1"/>
                              </a:solidFill>
                            </a:rPr>
                            <a:t>0</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6</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291" t="-509333" r="-318895" b="-32000"/>
                          </a:stretch>
                        </a:blipFill>
                      </a:tcPr>
                    </a:tc>
                    <a:tc>
                      <a:txBody>
                        <a:bodyPr/>
                        <a:lstStyle/>
                        <a:p>
                          <a:pPr algn="ctr"/>
                          <a:r>
                            <a:rPr lang="en-US" sz="2400" dirty="0" smtClean="0">
                              <a:solidFill>
                                <a:schemeClr val="tx1"/>
                              </a:solidFill>
                            </a:rPr>
                            <a:t>0</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6</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mc:Fallback>
      </mc:AlternateContent>
      <p:cxnSp>
        <p:nvCxnSpPr>
          <p:cNvPr id="5" name="Straight Arrow Connector 4"/>
          <p:cNvCxnSpPr/>
          <p:nvPr/>
        </p:nvCxnSpPr>
        <p:spPr>
          <a:xfrm>
            <a:off x="4317024" y="2999415"/>
            <a:ext cx="8704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3982002" y="2699655"/>
                <a:ext cx="365760" cy="4572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chemeClr val="tx1"/>
                          </a:solidFill>
                          <a:latin typeface="Cambria Math" panose="02040503050406030204" pitchFamily="18" charset="0"/>
                        </a:rPr>
                        <m:t>𝒋</m:t>
                      </m:r>
                    </m:oMath>
                  </m:oMathPara>
                </a14:m>
                <a:endParaRPr lang="en-US" sz="2800" b="1"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982002" y="2699655"/>
                <a:ext cx="365760" cy="457200"/>
              </a:xfrm>
              <a:prstGeom prst="rect">
                <a:avLst/>
              </a:prstGeom>
              <a:blipFill>
                <a:blip r:embed="rId3"/>
                <a:stretch>
                  <a:fillRect b="-1333"/>
                </a:stretch>
              </a:blipFill>
            </p:spPr>
            <p:txBody>
              <a:bodyPr/>
              <a:lstStyle/>
              <a:p>
                <a:r>
                  <a:rPr lang="en-US">
                    <a:noFill/>
                  </a:rPr>
                  <a:t> </a:t>
                </a:r>
              </a:p>
            </p:txBody>
          </p:sp>
        </mc:Fallback>
      </mc:AlternateContent>
      <p:sp>
        <p:nvSpPr>
          <p:cNvPr id="7" name="TextBox 6"/>
          <p:cNvSpPr txBox="1"/>
          <p:nvPr/>
        </p:nvSpPr>
        <p:spPr>
          <a:xfrm>
            <a:off x="5210897" y="2781646"/>
            <a:ext cx="2535377" cy="461665"/>
          </a:xfrm>
          <a:prstGeom prst="rect">
            <a:avLst/>
          </a:prstGeom>
          <a:noFill/>
        </p:spPr>
        <p:txBody>
          <a:bodyPr wrap="square" rtlCol="0">
            <a:spAutoFit/>
          </a:bodyPr>
          <a:lstStyle/>
          <a:p>
            <a:r>
              <a:rPr lang="en-US" sz="2400" dirty="0"/>
              <a:t>Knapsack Capacity </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3677704440"/>
                  </p:ext>
                </p:extLst>
              </p:nvPr>
            </p:nvGraphicFramePr>
            <p:xfrm>
              <a:off x="621579" y="1066799"/>
              <a:ext cx="11030490" cy="1519647"/>
            </p:xfrm>
            <a:graphic>
              <a:graphicData uri="http://schemas.openxmlformats.org/drawingml/2006/table">
                <a:tbl>
                  <a:tblPr firstRow="1" bandRow="1">
                    <a:tableStyleId>{5C22544A-7EE6-4342-B048-85BDC9FD1C3A}</a:tableStyleId>
                  </a:tblPr>
                  <a:tblGrid>
                    <a:gridCol w="5962101">
                      <a:extLst>
                        <a:ext uri="{9D8B030D-6E8A-4147-A177-3AD203B41FA5}">
                          <a16:colId xmlns:a16="http://schemas.microsoft.com/office/drawing/2014/main" xmlns="" val="20000"/>
                        </a:ext>
                      </a:extLst>
                    </a:gridCol>
                    <a:gridCol w="5068389">
                      <a:extLst>
                        <a:ext uri="{9D8B030D-6E8A-4147-A177-3AD203B41FA5}">
                          <a16:colId xmlns:a16="http://schemas.microsoft.com/office/drawing/2014/main" xmlns="" val="20001"/>
                        </a:ext>
                      </a:extLst>
                    </a:gridCol>
                  </a:tblGrid>
                  <a:tr h="506549">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solidFill>
                                      <a:srgbClr val="AD1457"/>
                                    </a:solidFill>
                                    <a:latin typeface="Cambria Math" panose="02040503050406030204" pitchFamily="18" charset="0"/>
                                  </a:rPr>
                                  <m:t>𝑉</m:t>
                                </m:r>
                                <m:r>
                                  <a:rPr lang="en-US" sz="2000" i="1" dirty="0" smtClean="0">
                                    <a:solidFill>
                                      <a:srgbClr val="AD1457"/>
                                    </a:solidFill>
                                    <a:latin typeface="Cambria Math" panose="02040503050406030204" pitchFamily="18" charset="0"/>
                                  </a:rPr>
                                  <m:t>[</m:t>
                                </m:r>
                                <m:r>
                                  <a:rPr lang="en-US" sz="2000" i="1" dirty="0" err="1">
                                    <a:solidFill>
                                      <a:srgbClr val="AD1457"/>
                                    </a:solidFill>
                                    <a:latin typeface="Cambria Math" panose="02040503050406030204" pitchFamily="18" charset="0"/>
                                  </a:rPr>
                                  <m:t>𝑖</m:t>
                                </m:r>
                                <m:r>
                                  <a:rPr lang="en-US" sz="2000" i="1" dirty="0">
                                    <a:solidFill>
                                      <a:srgbClr val="AD1457"/>
                                    </a:solidFill>
                                    <a:latin typeface="Cambria Math" panose="02040503050406030204" pitchFamily="18" charset="0"/>
                                  </a:rPr>
                                  <m:t>][0]=0 </m:t>
                                </m:r>
                                <m:r>
                                  <a:rPr lang="en-US" sz="2000" i="1" dirty="0">
                                    <a:solidFill>
                                      <a:srgbClr val="AD1457"/>
                                    </a:solidFill>
                                    <a:latin typeface="Cambria Math" panose="02040503050406030204" pitchFamily="18" charset="0"/>
                                  </a:rPr>
                                  <m:t>𝑓𝑜𝑟</m:t>
                                </m:r>
                                <m:r>
                                  <a:rPr lang="en-US" sz="2000" i="1" dirty="0">
                                    <a:solidFill>
                                      <a:srgbClr val="AD1457"/>
                                    </a:solidFill>
                                    <a:latin typeface="Cambria Math" panose="02040503050406030204" pitchFamily="18" charset="0"/>
                                  </a:rPr>
                                  <m:t> 0&lt;</m:t>
                                </m:r>
                                <m:r>
                                  <a:rPr lang="en-US" sz="2000" i="1" dirty="0" err="1">
                                    <a:solidFill>
                                      <a:srgbClr val="AD1457"/>
                                    </a:solidFill>
                                    <a:latin typeface="Cambria Math" panose="02040503050406030204" pitchFamily="18" charset="0"/>
                                  </a:rPr>
                                  <m:t>𝑖</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rPr>
                                  <m:t>𝑛</m:t>
                                </m:r>
                              </m:oMath>
                            </m:oMathPara>
                          </a14:m>
                          <a:endParaRPr lang="en-US" sz="20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lvl="0"/>
                          <a:endParaRPr lang="en-US" sz="2000" dirty="0">
                            <a:solidFill>
                              <a:srgbClr val="FF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06549">
                    <a:tc>
                      <a:txBody>
                        <a:bodyPr/>
                        <a:lstStyle/>
                        <a:p>
                          <a:pPr marL="0" lvl="0" indent="-57150">
                            <a:buNone/>
                          </a:pPr>
                          <a:r>
                            <a:rPr lang="en-US" sz="2000" b="1" dirty="0">
                              <a:solidFill>
                                <a:schemeClr val="tx1"/>
                              </a:solidFill>
                            </a:rPr>
                            <a:t>if</a:t>
                          </a:r>
                          <a:r>
                            <a:rPr lang="en-US" sz="2000" dirty="0">
                              <a:solidFill>
                                <a:srgbClr val="C00000"/>
                              </a:solidFill>
                            </a:rPr>
                            <a:t> </a:t>
                          </a:r>
                          <a14:m>
                            <m:oMath xmlns:m="http://schemas.openxmlformats.org/officeDocument/2006/math">
                              <m:r>
                                <a:rPr lang="en-US" sz="2000" b="1" i="1" dirty="0" smtClean="0">
                                  <a:solidFill>
                                    <a:schemeClr val="tx1"/>
                                  </a:solidFill>
                                  <a:latin typeface="Cambria Math" panose="02040503050406030204" pitchFamily="18" charset="0"/>
                                </a:rPr>
                                <m:t>𝒋</m:t>
                              </m:r>
                              <m:r>
                                <a:rPr lang="en-US" sz="2000" b="1" i="1" dirty="0" smtClean="0">
                                  <a:solidFill>
                                    <a:schemeClr val="tx1"/>
                                  </a:solidFill>
                                  <a:latin typeface="Cambria Math" panose="02040503050406030204" pitchFamily="18" charset="0"/>
                                </a:rPr>
                                <m:t>&lt;</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𝒘</m:t>
                                  </m:r>
                                </m:e>
                                <m:sub>
                                  <m:r>
                                    <a:rPr lang="en-US" sz="2000" b="1" i="1" dirty="0" smtClean="0">
                                      <a:solidFill>
                                        <a:schemeClr val="tx1"/>
                                      </a:solidFill>
                                      <a:latin typeface="Cambria Math" panose="02040503050406030204" pitchFamily="18" charset="0"/>
                                    </a:rPr>
                                    <m:t>𝒊</m:t>
                                  </m:r>
                                </m:sub>
                              </m:sSub>
                              <m:r>
                                <a:rPr lang="en-US" sz="2000" i="1" dirty="0">
                                  <a:solidFill>
                                    <a:srgbClr val="C00000"/>
                                  </a:solidFill>
                                  <a:latin typeface="Cambria Math" panose="02040503050406030204" pitchFamily="18" charset="0"/>
                                </a:rPr>
                                <m:t>  </m:t>
                              </m:r>
                            </m:oMath>
                          </a14:m>
                          <a:r>
                            <a:rPr lang="en-US" sz="2000" dirty="0">
                              <a:solidFill>
                                <a:srgbClr val="AD1457"/>
                              </a:solidFill>
                            </a:rPr>
                            <a:t>then </a:t>
                          </a:r>
                          <a14:m>
                            <m:oMath xmlns:m="http://schemas.openxmlformats.org/officeDocument/2006/math">
                              <m:r>
                                <a:rPr lang="en-US" sz="2000" i="1" dirty="0" smtClean="0">
                                  <a:solidFill>
                                    <a:srgbClr val="AD1457"/>
                                  </a:solidFill>
                                  <a:latin typeface="Cambria Math" panose="02040503050406030204" pitchFamily="18" charset="0"/>
                                </a:rPr>
                                <m:t>𝑉</m:t>
                              </m:r>
                              <m:d>
                                <m:dPr>
                                  <m:begChr m:val="["/>
                                  <m:endChr m:val="]"/>
                                  <m:ctrlPr>
                                    <a:rPr lang="en-US" sz="2000" i="1" dirty="0" smtClean="0">
                                      <a:solidFill>
                                        <a:srgbClr val="AD1457"/>
                                      </a:solidFill>
                                      <a:latin typeface="Cambria Math" panose="02040503050406030204" pitchFamily="18" charset="0"/>
                                    </a:rPr>
                                  </m:ctrlPr>
                                </m:dPr>
                                <m:e>
                                  <m:r>
                                    <a:rPr lang="en-US" sz="2000" i="1" dirty="0" err="1">
                                      <a:solidFill>
                                        <a:srgbClr val="AD1457"/>
                                      </a:solidFill>
                                      <a:latin typeface="Cambria Math" panose="02040503050406030204" pitchFamily="18" charset="0"/>
                                    </a:rPr>
                                    <m:t>𝑖</m:t>
                                  </m:r>
                                </m:e>
                              </m:d>
                              <m:d>
                                <m:dPr>
                                  <m:begChr m:val="["/>
                                  <m:endChr m:val="]"/>
                                  <m:ctrlPr>
                                    <a:rPr lang="en-US" sz="2000" i="1" dirty="0">
                                      <a:solidFill>
                                        <a:srgbClr val="AD1457"/>
                                      </a:solidFill>
                                      <a:latin typeface="Cambria Math" panose="02040503050406030204" pitchFamily="18" charset="0"/>
                                    </a:rPr>
                                  </m:ctrlPr>
                                </m:dPr>
                                <m:e>
                                  <m:r>
                                    <a:rPr lang="en-US" sz="2000" i="1" dirty="0">
                                      <a:solidFill>
                                        <a:srgbClr val="AD1457"/>
                                      </a:solidFill>
                                      <a:latin typeface="Cambria Math" panose="02040503050406030204" pitchFamily="18" charset="0"/>
                                    </a:rPr>
                                    <m:t>𝑗</m:t>
                                  </m:r>
                                </m:e>
                              </m:d>
                              <m:r>
                                <a:rPr lang="en-US" sz="2000" b="0" i="1" dirty="0" smtClean="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rPr>
                                <m:t> </m:t>
                              </m:r>
                              <m:r>
                                <a:rPr lang="en-US" sz="2000" i="1" dirty="0">
                                  <a:solidFill>
                                    <a:srgbClr val="AD1457"/>
                                  </a:solidFill>
                                  <a:latin typeface="Cambria Math" panose="02040503050406030204" pitchFamily="18" charset="0"/>
                                </a:rPr>
                                <m:t>𝑉</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rPr>
                                <m:t>𝑖</m:t>
                              </m:r>
                              <m:r>
                                <a:rPr lang="en-US" sz="2000" i="1" dirty="0">
                                  <a:solidFill>
                                    <a:srgbClr val="AD1457"/>
                                  </a:solidFill>
                                  <a:latin typeface="Cambria Math" panose="02040503050406030204" pitchFamily="18" charset="0"/>
                                </a:rPr>
                                <m:t>−1][</m:t>
                              </m:r>
                              <m:r>
                                <a:rPr lang="en-US" sz="2000" i="1" dirty="0">
                                  <a:solidFill>
                                    <a:srgbClr val="AD1457"/>
                                  </a:solidFill>
                                  <a:latin typeface="Cambria Math" panose="02040503050406030204" pitchFamily="18" charset="0"/>
                                </a:rPr>
                                <m:t>𝑗</m:t>
                              </m:r>
                              <m:r>
                                <a:rPr lang="en-US" sz="2000" i="1" dirty="0">
                                  <a:solidFill>
                                    <a:srgbClr val="AD1457"/>
                                  </a:solidFill>
                                  <a:latin typeface="Cambria Math" panose="02040503050406030204" pitchFamily="18" charset="0"/>
                                </a:rPr>
                                <m:t>]</m:t>
                              </m:r>
                            </m:oMath>
                          </a14:m>
                          <a:endParaRPr lang="en-US" sz="20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506549">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else</a:t>
                          </a:r>
                          <a:r>
                            <a:rPr lang="en-US" sz="2000" dirty="0">
                              <a:solidFill>
                                <a:srgbClr val="C00000"/>
                              </a:solidFill>
                            </a:rPr>
                            <a:t> </a:t>
                          </a:r>
                          <a14:m>
                            <m:oMath xmlns:m="http://schemas.openxmlformats.org/officeDocument/2006/math">
                              <m:r>
                                <a:rPr lang="en-US" sz="2000" i="1" dirty="0" smtClean="0">
                                  <a:solidFill>
                                    <a:srgbClr val="AD1457"/>
                                  </a:solidFill>
                                  <a:latin typeface="Cambria Math" panose="02040503050406030204" pitchFamily="18" charset="0"/>
                                </a:rPr>
                                <m:t>𝑉</m:t>
                              </m:r>
                              <m:r>
                                <a:rPr lang="en-US" sz="2000" i="1" dirty="0" smtClean="0">
                                  <a:solidFill>
                                    <a:srgbClr val="AD1457"/>
                                  </a:solidFill>
                                  <a:latin typeface="Cambria Math" panose="02040503050406030204" pitchFamily="18" charset="0"/>
                                </a:rPr>
                                <m:t>[</m:t>
                              </m:r>
                              <m:r>
                                <a:rPr lang="en-US" sz="2000" i="1" dirty="0" err="1">
                                  <a:solidFill>
                                    <a:srgbClr val="AD1457"/>
                                  </a:solidFill>
                                  <a:latin typeface="Cambria Math" panose="02040503050406030204" pitchFamily="18" charset="0"/>
                                </a:rPr>
                                <m:t>𝑖</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rPr>
                                <m:t>𝑗</m:t>
                              </m:r>
                              <m:r>
                                <a:rPr lang="en-US" sz="2000" i="1" dirty="0">
                                  <a:solidFill>
                                    <a:srgbClr val="AD1457"/>
                                  </a:solidFill>
                                  <a:latin typeface="Cambria Math" panose="02040503050406030204" pitchFamily="18" charset="0"/>
                                </a:rPr>
                                <m:t>]=</m:t>
                              </m:r>
                              <m:r>
                                <m:rPr>
                                  <m:sty m:val="p"/>
                                </m:rPr>
                                <a:rPr lang="en-US" sz="2000" i="1" dirty="0">
                                  <a:solidFill>
                                    <a:srgbClr val="AD1457"/>
                                  </a:solidFill>
                                  <a:latin typeface="Cambria Math" panose="02040503050406030204" pitchFamily="18" charset="0"/>
                                </a:rPr>
                                <m:t>max</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rPr>
                                <m:t>𝑉</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rPr>
                                <m:t>𝑖</m:t>
                              </m:r>
                              <m:r>
                                <a:rPr lang="en-US" sz="2000" i="1" dirty="0">
                                  <a:solidFill>
                                    <a:srgbClr val="AD1457"/>
                                  </a:solidFill>
                                  <a:latin typeface="Cambria Math" panose="02040503050406030204" pitchFamily="18" charset="0"/>
                                </a:rPr>
                                <m:t>−1][</m:t>
                              </m:r>
                              <m:r>
                                <a:rPr lang="en-US" sz="2000" i="1" dirty="0">
                                  <a:solidFill>
                                    <a:srgbClr val="AD1457"/>
                                  </a:solidFill>
                                  <a:latin typeface="Cambria Math" panose="02040503050406030204" pitchFamily="18" charset="0"/>
                                </a:rPr>
                                <m:t>𝑗</m:t>
                              </m:r>
                              <m:r>
                                <a:rPr lang="en-US" sz="2000" i="1" dirty="0">
                                  <a:solidFill>
                                    <a:srgbClr val="AD1457"/>
                                  </a:solidFill>
                                  <a:latin typeface="Cambria Math" panose="02040503050406030204" pitchFamily="18" charset="0"/>
                                </a:rPr>
                                <m:t>], </m:t>
                              </m:r>
                              <m:r>
                                <a:rPr lang="en-US" sz="2000" i="1" dirty="0">
                                  <a:solidFill>
                                    <a:srgbClr val="AD1457"/>
                                  </a:solidFill>
                                  <a:latin typeface="Cambria Math" panose="02040503050406030204" pitchFamily="18" charset="0"/>
                                </a:rPr>
                                <m:t>𝑉</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rPr>
                                <m:t>𝑖</m:t>
                              </m:r>
                              <m:r>
                                <a:rPr lang="en-US" sz="2000" i="1" dirty="0">
                                  <a:solidFill>
                                    <a:srgbClr val="AD1457"/>
                                  </a:solidFill>
                                  <a:latin typeface="Cambria Math" panose="02040503050406030204" pitchFamily="18" charset="0"/>
                                </a:rPr>
                                <m:t>−1][</m:t>
                              </m:r>
                              <m:r>
                                <a:rPr lang="en-US" sz="2000" i="1" dirty="0">
                                  <a:solidFill>
                                    <a:srgbClr val="AD1457"/>
                                  </a:solidFill>
                                  <a:latin typeface="Cambria Math" panose="02040503050406030204" pitchFamily="18" charset="0"/>
                                </a:rPr>
                                <m:t>𝑗</m:t>
                              </m:r>
                              <m:r>
                                <a:rPr lang="en-US" sz="2000" i="1" dirty="0" smtClean="0">
                                  <a:solidFill>
                                    <a:srgbClr val="AD1457"/>
                                  </a:solidFill>
                                  <a:latin typeface="Cambria Math" panose="02040503050406030204" pitchFamily="18" charset="0"/>
                                </a:rPr>
                                <m:t>− </m:t>
                              </m:r>
                              <m:sSub>
                                <m:sSubPr>
                                  <m:ctrlPr>
                                    <a:rPr lang="en-US" sz="2000" i="1" dirty="0" smtClean="0">
                                      <a:solidFill>
                                        <a:srgbClr val="AD1457"/>
                                      </a:solidFill>
                                      <a:latin typeface="Cambria Math" panose="02040503050406030204" pitchFamily="18" charset="0"/>
                                    </a:rPr>
                                  </m:ctrlPr>
                                </m:sSubPr>
                                <m:e>
                                  <m:r>
                                    <a:rPr lang="en-US" sz="2000" b="0" i="1" dirty="0" smtClean="0">
                                      <a:solidFill>
                                        <a:srgbClr val="AD1457"/>
                                      </a:solidFill>
                                      <a:latin typeface="Cambria Math" panose="02040503050406030204" pitchFamily="18" charset="0"/>
                                    </a:rPr>
                                    <m:t>𝑤</m:t>
                                  </m:r>
                                </m:e>
                                <m:sub>
                                  <m:r>
                                    <a:rPr lang="en-US" sz="2000" b="0" i="1" dirty="0" smtClean="0">
                                      <a:solidFill>
                                        <a:srgbClr val="AD1457"/>
                                      </a:solidFill>
                                      <a:latin typeface="Cambria Math" panose="02040503050406030204" pitchFamily="18" charset="0"/>
                                    </a:rPr>
                                    <m:t>𝑖</m:t>
                                  </m:r>
                                </m:sub>
                              </m:sSub>
                              <m:r>
                                <a:rPr lang="en-US" sz="2000" i="1" dirty="0">
                                  <a:solidFill>
                                    <a:srgbClr val="AD1457"/>
                                  </a:solidFill>
                                  <a:latin typeface="Cambria Math" panose="02040503050406030204" pitchFamily="18" charset="0"/>
                                </a:rPr>
                                <m:t>]+</m:t>
                              </m:r>
                              <m:sSub>
                                <m:sSubPr>
                                  <m:ctrlPr>
                                    <a:rPr lang="en-US" sz="2000" i="1" dirty="0" smtClean="0">
                                      <a:solidFill>
                                        <a:srgbClr val="AD1457"/>
                                      </a:solidFill>
                                      <a:latin typeface="Cambria Math" panose="02040503050406030204" pitchFamily="18" charset="0"/>
                                    </a:rPr>
                                  </m:ctrlPr>
                                </m:sSubPr>
                                <m:e>
                                  <m:r>
                                    <a:rPr lang="en-US" sz="2000" b="0" i="1" dirty="0" smtClean="0">
                                      <a:solidFill>
                                        <a:srgbClr val="AD1457"/>
                                      </a:solidFill>
                                      <a:latin typeface="Cambria Math" panose="02040503050406030204" pitchFamily="18" charset="0"/>
                                    </a:rPr>
                                    <m:t>𝑣</m:t>
                                  </m:r>
                                </m:e>
                                <m:sub>
                                  <m:r>
                                    <a:rPr lang="en-US" sz="2000" b="0" i="1" dirty="0" smtClean="0">
                                      <a:solidFill>
                                        <a:srgbClr val="AD1457"/>
                                      </a:solidFill>
                                      <a:latin typeface="Cambria Math" panose="02040503050406030204" pitchFamily="18" charset="0"/>
                                    </a:rPr>
                                    <m:t>𝑖</m:t>
                                  </m:r>
                                </m:sub>
                              </m:sSub>
                              <m:r>
                                <a:rPr lang="en-US" sz="2000" i="1" dirty="0">
                                  <a:solidFill>
                                    <a:srgbClr val="AD1457"/>
                                  </a:solidFill>
                                  <a:latin typeface="Cambria Math" panose="02040503050406030204" pitchFamily="18" charset="0"/>
                                </a:rPr>
                                <m:t>)</m:t>
                              </m:r>
                            </m:oMath>
                          </a14:m>
                          <a:endParaRPr lang="en-US" sz="20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677704440"/>
                  </p:ext>
                </p:extLst>
              </p:nvPr>
            </p:nvGraphicFramePr>
            <p:xfrm>
              <a:off x="621579" y="1066799"/>
              <a:ext cx="11030490" cy="1519647"/>
            </p:xfrm>
            <a:graphic>
              <a:graphicData uri="http://schemas.openxmlformats.org/drawingml/2006/table">
                <a:tbl>
                  <a:tblPr firstRow="1" bandRow="1">
                    <a:tableStyleId>{5C22544A-7EE6-4342-B048-85BDC9FD1C3A}</a:tableStyleId>
                  </a:tblPr>
                  <a:tblGrid>
                    <a:gridCol w="5962101">
                      <a:extLst>
                        <a:ext uri="{9D8B030D-6E8A-4147-A177-3AD203B41FA5}">
                          <a16:colId xmlns:a16="http://schemas.microsoft.com/office/drawing/2014/main" val="20000"/>
                        </a:ext>
                      </a:extLst>
                    </a:gridCol>
                    <a:gridCol w="5068389">
                      <a:extLst>
                        <a:ext uri="{9D8B030D-6E8A-4147-A177-3AD203B41FA5}">
                          <a16:colId xmlns:a16="http://schemas.microsoft.com/office/drawing/2014/main" val="20001"/>
                        </a:ext>
                      </a:extLst>
                    </a:gridCol>
                  </a:tblGrid>
                  <a:tr h="506549">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102" t="-1190" r="-85189" b="-201190"/>
                          </a:stretch>
                        </a:blipFill>
                      </a:tcPr>
                    </a:tc>
                    <a:tc rowSpan="3">
                      <a:txBody>
                        <a:bodyPr/>
                        <a:lstStyle/>
                        <a:p>
                          <a:pPr lvl="0"/>
                          <a:endParaRPr lang="en-US" sz="2000" dirty="0" smtClean="0">
                            <a:solidFill>
                              <a:srgbClr val="FF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6549">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102" t="-102410" r="-85189" b="-103614"/>
                          </a:stretch>
                        </a:blipFill>
                      </a:tcPr>
                    </a:tc>
                    <a:tc vMerge="1">
                      <a:txBody>
                        <a:bodyPr/>
                        <a:lstStyle/>
                        <a:p>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6549">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102" t="-200000" r="-85189" b="-2381"/>
                          </a:stretch>
                        </a:blipFill>
                      </a:tcPr>
                    </a:tc>
                    <a:tc vMerge="1">
                      <a:txBody>
                        <a:bodyPr/>
                        <a:lstStyle/>
                        <a:p>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Fallback>
      </mc:AlternateContent>
      <p:cxnSp>
        <p:nvCxnSpPr>
          <p:cNvPr id="32" name="Straight Connector 31"/>
          <p:cNvCxnSpPr/>
          <p:nvPr/>
        </p:nvCxnSpPr>
        <p:spPr>
          <a:xfrm>
            <a:off x="720639" y="1447800"/>
            <a:ext cx="274320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13786" y="3280186"/>
            <a:ext cx="1943100" cy="369332"/>
          </a:xfrm>
          <a:prstGeom prst="rect">
            <a:avLst/>
          </a:prstGeom>
          <a:solidFill>
            <a:schemeClr val="bg1"/>
          </a:solidFill>
        </p:spPr>
        <p:txBody>
          <a:bodyPr wrap="square" rtlCol="0">
            <a:spAutoFit/>
          </a:bodyPr>
          <a:lstStyle/>
          <a:p>
            <a:endParaRPr lang="en-US" dirty="0"/>
          </a:p>
        </p:txBody>
      </p:sp>
      <p:sp>
        <p:nvSpPr>
          <p:cNvPr id="61" name="TextBox 60"/>
          <p:cNvSpPr txBox="1"/>
          <p:nvPr/>
        </p:nvSpPr>
        <p:spPr>
          <a:xfrm>
            <a:off x="673126" y="3741484"/>
            <a:ext cx="1943100" cy="369332"/>
          </a:xfrm>
          <a:prstGeom prst="rect">
            <a:avLst/>
          </a:prstGeom>
          <a:solidFill>
            <a:schemeClr val="bg1"/>
          </a:solidFill>
        </p:spPr>
        <p:txBody>
          <a:bodyPr wrap="square" rtlCol="0">
            <a:spAutoFit/>
          </a:bodyPr>
          <a:lstStyle/>
          <a:p>
            <a:endParaRPr lang="en-US" dirty="0"/>
          </a:p>
        </p:txBody>
      </p:sp>
      <p:sp>
        <p:nvSpPr>
          <p:cNvPr id="62" name="TextBox 61"/>
          <p:cNvSpPr txBox="1"/>
          <p:nvPr/>
        </p:nvSpPr>
        <p:spPr>
          <a:xfrm>
            <a:off x="660063" y="4187888"/>
            <a:ext cx="1943100" cy="369332"/>
          </a:xfrm>
          <a:prstGeom prst="rect">
            <a:avLst/>
          </a:prstGeom>
          <a:solidFill>
            <a:schemeClr val="bg1"/>
          </a:solidFill>
        </p:spPr>
        <p:txBody>
          <a:bodyPr wrap="square" rtlCol="0">
            <a:spAutoFit/>
          </a:bodyPr>
          <a:lstStyle/>
          <a:p>
            <a:endParaRPr lang="en-US" dirty="0"/>
          </a:p>
        </p:txBody>
      </p:sp>
      <p:sp>
        <p:nvSpPr>
          <p:cNvPr id="63" name="TextBox 62"/>
          <p:cNvSpPr txBox="1"/>
          <p:nvPr/>
        </p:nvSpPr>
        <p:spPr>
          <a:xfrm>
            <a:off x="660063" y="4647643"/>
            <a:ext cx="1943100" cy="369332"/>
          </a:xfrm>
          <a:prstGeom prst="rect">
            <a:avLst/>
          </a:prstGeom>
          <a:solidFill>
            <a:schemeClr val="bg1"/>
          </a:solidFill>
        </p:spPr>
        <p:txBody>
          <a:bodyPr wrap="square" rtlCol="0">
            <a:spAutoFit/>
          </a:bodyPr>
          <a:lstStyle/>
          <a:p>
            <a:endParaRPr lang="en-US" dirty="0"/>
          </a:p>
        </p:txBody>
      </p:sp>
      <p:sp>
        <p:nvSpPr>
          <p:cNvPr id="64" name="TextBox 63"/>
          <p:cNvSpPr txBox="1"/>
          <p:nvPr/>
        </p:nvSpPr>
        <p:spPr>
          <a:xfrm>
            <a:off x="663777" y="5120461"/>
            <a:ext cx="1943100" cy="369332"/>
          </a:xfrm>
          <a:prstGeom prst="rect">
            <a:avLst/>
          </a:prstGeom>
          <a:solidFill>
            <a:schemeClr val="bg1"/>
          </a:solidFill>
        </p:spPr>
        <p:txBody>
          <a:bodyPr wrap="square" rtlCol="0">
            <a:spAutoFit/>
          </a:bodyPr>
          <a:lstStyle/>
          <a:p>
            <a:endParaRPr lang="en-US" dirty="0"/>
          </a:p>
        </p:txBody>
      </p:sp>
      <p:sp>
        <p:nvSpPr>
          <p:cNvPr id="65" name="TextBox 64"/>
          <p:cNvSpPr txBox="1"/>
          <p:nvPr/>
        </p:nvSpPr>
        <p:spPr>
          <a:xfrm>
            <a:off x="660831" y="5570843"/>
            <a:ext cx="1943100" cy="369332"/>
          </a:xfrm>
          <a:prstGeom prst="rect">
            <a:avLst/>
          </a:prstGeom>
          <a:solidFill>
            <a:schemeClr val="bg1"/>
          </a:solidFill>
        </p:spPr>
        <p:txBody>
          <a:bodyPr wrap="square" rtlCol="0">
            <a:spAutoFit/>
          </a:bodyPr>
          <a:lstStyle/>
          <a:p>
            <a:endParaRPr lang="en-US" dirty="0"/>
          </a:p>
        </p:txBody>
      </p:sp>
      <p:sp>
        <p:nvSpPr>
          <p:cNvPr id="66" name="TextBox 65"/>
          <p:cNvSpPr txBox="1"/>
          <p:nvPr/>
        </p:nvSpPr>
        <p:spPr>
          <a:xfrm>
            <a:off x="2780216" y="3304903"/>
            <a:ext cx="365760" cy="320040"/>
          </a:xfrm>
          <a:prstGeom prst="rect">
            <a:avLst/>
          </a:prstGeom>
          <a:solidFill>
            <a:schemeClr val="bg1"/>
          </a:solidFill>
        </p:spPr>
        <p:txBody>
          <a:bodyPr wrap="square" rtlCol="0">
            <a:spAutoFit/>
          </a:bodyPr>
          <a:lstStyle/>
          <a:p>
            <a:endParaRPr lang="en-US" dirty="0"/>
          </a:p>
        </p:txBody>
      </p:sp>
      <p:sp>
        <p:nvSpPr>
          <p:cNvPr id="67" name="TextBox 66"/>
          <p:cNvSpPr txBox="1"/>
          <p:nvPr/>
        </p:nvSpPr>
        <p:spPr>
          <a:xfrm>
            <a:off x="3352420" y="3304903"/>
            <a:ext cx="365760" cy="320040"/>
          </a:xfrm>
          <a:prstGeom prst="rect">
            <a:avLst/>
          </a:prstGeom>
          <a:solidFill>
            <a:schemeClr val="bg1"/>
          </a:solidFill>
        </p:spPr>
        <p:txBody>
          <a:bodyPr wrap="square" rtlCol="0">
            <a:spAutoFit/>
          </a:bodyPr>
          <a:lstStyle/>
          <a:p>
            <a:endParaRPr lang="en-US" dirty="0"/>
          </a:p>
        </p:txBody>
      </p:sp>
      <p:sp>
        <p:nvSpPr>
          <p:cNvPr id="68" name="TextBox 67"/>
          <p:cNvSpPr txBox="1"/>
          <p:nvPr/>
        </p:nvSpPr>
        <p:spPr>
          <a:xfrm>
            <a:off x="3910153" y="3302470"/>
            <a:ext cx="365760" cy="320040"/>
          </a:xfrm>
          <a:prstGeom prst="rect">
            <a:avLst/>
          </a:prstGeom>
          <a:solidFill>
            <a:schemeClr val="bg1"/>
          </a:solidFill>
        </p:spPr>
        <p:txBody>
          <a:bodyPr wrap="square" rtlCol="0">
            <a:spAutoFit/>
          </a:bodyPr>
          <a:lstStyle/>
          <a:p>
            <a:endParaRPr lang="en-US" dirty="0"/>
          </a:p>
        </p:txBody>
      </p:sp>
      <p:sp>
        <p:nvSpPr>
          <p:cNvPr id="69" name="TextBox 68"/>
          <p:cNvSpPr txBox="1"/>
          <p:nvPr/>
        </p:nvSpPr>
        <p:spPr>
          <a:xfrm>
            <a:off x="4469679" y="3320143"/>
            <a:ext cx="365760" cy="320040"/>
          </a:xfrm>
          <a:prstGeom prst="rect">
            <a:avLst/>
          </a:prstGeom>
          <a:solidFill>
            <a:schemeClr val="bg1"/>
          </a:solidFill>
        </p:spPr>
        <p:txBody>
          <a:bodyPr wrap="square" rtlCol="0">
            <a:spAutoFit/>
          </a:bodyPr>
          <a:lstStyle/>
          <a:p>
            <a:endParaRPr lang="en-US" dirty="0"/>
          </a:p>
        </p:txBody>
      </p:sp>
      <p:sp>
        <p:nvSpPr>
          <p:cNvPr id="70" name="TextBox 69"/>
          <p:cNvSpPr txBox="1"/>
          <p:nvPr/>
        </p:nvSpPr>
        <p:spPr>
          <a:xfrm>
            <a:off x="5028660" y="3311371"/>
            <a:ext cx="365760" cy="320040"/>
          </a:xfrm>
          <a:prstGeom prst="rect">
            <a:avLst/>
          </a:prstGeom>
          <a:solidFill>
            <a:schemeClr val="bg1"/>
          </a:solidFill>
        </p:spPr>
        <p:txBody>
          <a:bodyPr wrap="square" rtlCol="0">
            <a:spAutoFit/>
          </a:bodyPr>
          <a:lstStyle/>
          <a:p>
            <a:endParaRPr lang="en-US" dirty="0"/>
          </a:p>
        </p:txBody>
      </p:sp>
      <p:sp>
        <p:nvSpPr>
          <p:cNvPr id="71" name="TextBox 70"/>
          <p:cNvSpPr txBox="1"/>
          <p:nvPr/>
        </p:nvSpPr>
        <p:spPr>
          <a:xfrm>
            <a:off x="5580134" y="3306312"/>
            <a:ext cx="365760" cy="320040"/>
          </a:xfrm>
          <a:prstGeom prst="rect">
            <a:avLst/>
          </a:prstGeom>
          <a:solidFill>
            <a:schemeClr val="bg1"/>
          </a:solidFill>
        </p:spPr>
        <p:txBody>
          <a:bodyPr wrap="square" rtlCol="0">
            <a:spAutoFit/>
          </a:bodyPr>
          <a:lstStyle/>
          <a:p>
            <a:endParaRPr lang="en-US" dirty="0"/>
          </a:p>
        </p:txBody>
      </p:sp>
      <p:sp>
        <p:nvSpPr>
          <p:cNvPr id="72" name="TextBox 71"/>
          <p:cNvSpPr txBox="1"/>
          <p:nvPr/>
        </p:nvSpPr>
        <p:spPr>
          <a:xfrm>
            <a:off x="6133016" y="3321936"/>
            <a:ext cx="365760" cy="320040"/>
          </a:xfrm>
          <a:prstGeom prst="rect">
            <a:avLst/>
          </a:prstGeom>
          <a:solidFill>
            <a:schemeClr val="bg1"/>
          </a:solidFill>
        </p:spPr>
        <p:txBody>
          <a:bodyPr wrap="square" rtlCol="0">
            <a:spAutoFit/>
          </a:bodyPr>
          <a:lstStyle/>
          <a:p>
            <a:endParaRPr lang="en-US" dirty="0"/>
          </a:p>
        </p:txBody>
      </p:sp>
      <p:cxnSp>
        <p:nvCxnSpPr>
          <p:cNvPr id="33" name="Straight Connector 32"/>
          <p:cNvCxnSpPr/>
          <p:nvPr/>
        </p:nvCxnSpPr>
        <p:spPr>
          <a:xfrm>
            <a:off x="3819738" y="3152884"/>
            <a:ext cx="0" cy="292608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692542" y="3320143"/>
            <a:ext cx="365760" cy="320040"/>
          </a:xfrm>
          <a:prstGeom prst="rect">
            <a:avLst/>
          </a:prstGeom>
          <a:solidFill>
            <a:schemeClr val="bg1"/>
          </a:solidFill>
        </p:spPr>
        <p:txBody>
          <a:bodyPr wrap="square" rtlCol="0">
            <a:spAutoFit/>
          </a:bodyPr>
          <a:lstStyle/>
          <a:p>
            <a:endParaRPr lang="en-US" dirty="0"/>
          </a:p>
        </p:txBody>
      </p:sp>
      <p:sp>
        <p:nvSpPr>
          <p:cNvPr id="74" name="TextBox 73"/>
          <p:cNvSpPr txBox="1"/>
          <p:nvPr/>
        </p:nvSpPr>
        <p:spPr>
          <a:xfrm>
            <a:off x="7250867" y="3308873"/>
            <a:ext cx="365760" cy="320040"/>
          </a:xfrm>
          <a:prstGeom prst="rect">
            <a:avLst/>
          </a:prstGeom>
          <a:solidFill>
            <a:schemeClr val="bg1"/>
          </a:solidFill>
        </p:spPr>
        <p:txBody>
          <a:bodyPr wrap="square" rtlCol="0">
            <a:spAutoFit/>
          </a:bodyPr>
          <a:lstStyle/>
          <a:p>
            <a:endParaRPr lang="en-US" dirty="0"/>
          </a:p>
        </p:txBody>
      </p:sp>
      <p:sp>
        <p:nvSpPr>
          <p:cNvPr id="75" name="TextBox 74"/>
          <p:cNvSpPr txBox="1"/>
          <p:nvPr/>
        </p:nvSpPr>
        <p:spPr>
          <a:xfrm>
            <a:off x="7809416" y="3308873"/>
            <a:ext cx="365760" cy="320040"/>
          </a:xfrm>
          <a:prstGeom prst="rect">
            <a:avLst/>
          </a:prstGeom>
          <a:solidFill>
            <a:schemeClr val="bg1"/>
          </a:solidFill>
        </p:spPr>
        <p:txBody>
          <a:bodyPr wrap="square" rtlCol="0">
            <a:spAutoFit/>
          </a:bodyPr>
          <a:lstStyle/>
          <a:p>
            <a:endParaRPr lang="en-US" dirty="0"/>
          </a:p>
        </p:txBody>
      </p:sp>
      <p:sp>
        <p:nvSpPr>
          <p:cNvPr id="76" name="TextBox 75"/>
          <p:cNvSpPr txBox="1"/>
          <p:nvPr/>
        </p:nvSpPr>
        <p:spPr>
          <a:xfrm>
            <a:off x="8355334" y="3304263"/>
            <a:ext cx="365760" cy="320040"/>
          </a:xfrm>
          <a:prstGeom prst="rect">
            <a:avLst/>
          </a:prstGeom>
          <a:solidFill>
            <a:schemeClr val="bg1"/>
          </a:solidFill>
        </p:spPr>
        <p:txBody>
          <a:bodyPr wrap="square" rtlCol="0">
            <a:spAutoFit/>
          </a:bodyPr>
          <a:lstStyle/>
          <a:p>
            <a:endParaRPr lang="en-US" dirty="0"/>
          </a:p>
        </p:txBody>
      </p:sp>
      <p:sp>
        <p:nvSpPr>
          <p:cNvPr id="77" name="TextBox 76"/>
          <p:cNvSpPr txBox="1"/>
          <p:nvPr/>
        </p:nvSpPr>
        <p:spPr>
          <a:xfrm>
            <a:off x="8902886" y="3293249"/>
            <a:ext cx="365760" cy="320040"/>
          </a:xfrm>
          <a:prstGeom prst="rect">
            <a:avLst/>
          </a:prstGeom>
          <a:solidFill>
            <a:schemeClr val="bg1"/>
          </a:solidFill>
        </p:spPr>
        <p:txBody>
          <a:bodyPr wrap="square" rtlCol="0">
            <a:spAutoFit/>
          </a:bodyPr>
          <a:lstStyle/>
          <a:p>
            <a:endParaRPr lang="en-US" dirty="0"/>
          </a:p>
        </p:txBody>
      </p:sp>
      <p:sp>
        <p:nvSpPr>
          <p:cNvPr id="78" name="TextBox 77"/>
          <p:cNvSpPr txBox="1"/>
          <p:nvPr/>
        </p:nvSpPr>
        <p:spPr>
          <a:xfrm>
            <a:off x="2822206" y="3764647"/>
            <a:ext cx="365760" cy="320040"/>
          </a:xfrm>
          <a:prstGeom prst="rect">
            <a:avLst/>
          </a:prstGeom>
          <a:solidFill>
            <a:schemeClr val="bg1"/>
          </a:solidFill>
        </p:spPr>
        <p:txBody>
          <a:bodyPr wrap="square" rtlCol="0">
            <a:spAutoFit/>
          </a:bodyPr>
          <a:lstStyle/>
          <a:p>
            <a:endParaRPr lang="en-US" dirty="0"/>
          </a:p>
        </p:txBody>
      </p:sp>
      <p:sp>
        <p:nvSpPr>
          <p:cNvPr id="79" name="TextBox 78"/>
          <p:cNvSpPr txBox="1"/>
          <p:nvPr/>
        </p:nvSpPr>
        <p:spPr>
          <a:xfrm>
            <a:off x="2819405" y="4197988"/>
            <a:ext cx="365760" cy="320040"/>
          </a:xfrm>
          <a:prstGeom prst="rect">
            <a:avLst/>
          </a:prstGeom>
          <a:solidFill>
            <a:schemeClr val="bg1"/>
          </a:solidFill>
        </p:spPr>
        <p:txBody>
          <a:bodyPr wrap="square" rtlCol="0">
            <a:spAutoFit/>
          </a:bodyPr>
          <a:lstStyle/>
          <a:p>
            <a:endParaRPr lang="en-US" dirty="0"/>
          </a:p>
        </p:txBody>
      </p:sp>
      <p:sp>
        <p:nvSpPr>
          <p:cNvPr id="80" name="TextBox 79"/>
          <p:cNvSpPr txBox="1"/>
          <p:nvPr/>
        </p:nvSpPr>
        <p:spPr>
          <a:xfrm>
            <a:off x="2819405" y="4650374"/>
            <a:ext cx="365760" cy="320040"/>
          </a:xfrm>
          <a:prstGeom prst="rect">
            <a:avLst/>
          </a:prstGeom>
          <a:solidFill>
            <a:schemeClr val="bg1"/>
          </a:solidFill>
        </p:spPr>
        <p:txBody>
          <a:bodyPr wrap="square" rtlCol="0">
            <a:spAutoFit/>
          </a:bodyPr>
          <a:lstStyle/>
          <a:p>
            <a:endParaRPr lang="en-US" dirty="0"/>
          </a:p>
        </p:txBody>
      </p:sp>
      <p:sp>
        <p:nvSpPr>
          <p:cNvPr id="81" name="TextBox 80"/>
          <p:cNvSpPr txBox="1"/>
          <p:nvPr/>
        </p:nvSpPr>
        <p:spPr>
          <a:xfrm>
            <a:off x="2819405" y="5117202"/>
            <a:ext cx="365760" cy="320040"/>
          </a:xfrm>
          <a:prstGeom prst="rect">
            <a:avLst/>
          </a:prstGeom>
          <a:solidFill>
            <a:schemeClr val="bg1"/>
          </a:solidFill>
        </p:spPr>
        <p:txBody>
          <a:bodyPr wrap="square" rtlCol="0">
            <a:spAutoFit/>
          </a:bodyPr>
          <a:lstStyle/>
          <a:p>
            <a:endParaRPr lang="en-US" dirty="0"/>
          </a:p>
        </p:txBody>
      </p:sp>
      <p:sp>
        <p:nvSpPr>
          <p:cNvPr id="82" name="TextBox 81"/>
          <p:cNvSpPr txBox="1"/>
          <p:nvPr/>
        </p:nvSpPr>
        <p:spPr>
          <a:xfrm>
            <a:off x="2819405" y="5563871"/>
            <a:ext cx="365760" cy="320040"/>
          </a:xfrm>
          <a:prstGeom prst="rect">
            <a:avLst/>
          </a:prstGeom>
          <a:solidFill>
            <a:schemeClr val="bg1"/>
          </a:solidFill>
        </p:spPr>
        <p:txBody>
          <a:bodyPr wrap="square" rtlCol="0">
            <a:spAutoFit/>
          </a:bodyPr>
          <a:lstStyle/>
          <a:p>
            <a:endParaRPr lang="en-US" dirty="0"/>
          </a:p>
        </p:txBody>
      </p:sp>
      <p:sp>
        <p:nvSpPr>
          <p:cNvPr id="83" name="TextBox 82"/>
          <p:cNvSpPr txBox="1"/>
          <p:nvPr/>
        </p:nvSpPr>
        <p:spPr>
          <a:xfrm>
            <a:off x="3359336" y="3749102"/>
            <a:ext cx="365760" cy="320040"/>
          </a:xfrm>
          <a:prstGeom prst="rect">
            <a:avLst/>
          </a:prstGeom>
          <a:solidFill>
            <a:schemeClr val="bg1"/>
          </a:solidFill>
        </p:spPr>
        <p:txBody>
          <a:bodyPr wrap="square" rtlCol="0">
            <a:spAutoFit/>
          </a:bodyPr>
          <a:lstStyle/>
          <a:p>
            <a:endParaRPr lang="en-US" dirty="0"/>
          </a:p>
        </p:txBody>
      </p:sp>
      <p:sp>
        <p:nvSpPr>
          <p:cNvPr id="84" name="TextBox 83"/>
          <p:cNvSpPr txBox="1"/>
          <p:nvPr/>
        </p:nvSpPr>
        <p:spPr>
          <a:xfrm>
            <a:off x="3326279" y="4221306"/>
            <a:ext cx="365760" cy="320040"/>
          </a:xfrm>
          <a:prstGeom prst="rect">
            <a:avLst/>
          </a:prstGeom>
          <a:solidFill>
            <a:schemeClr val="bg1"/>
          </a:solidFill>
        </p:spPr>
        <p:txBody>
          <a:bodyPr wrap="square" rtlCol="0">
            <a:spAutoFit/>
          </a:bodyPr>
          <a:lstStyle/>
          <a:p>
            <a:endParaRPr lang="en-US" dirty="0"/>
          </a:p>
        </p:txBody>
      </p:sp>
      <p:sp>
        <p:nvSpPr>
          <p:cNvPr id="85" name="TextBox 84"/>
          <p:cNvSpPr txBox="1"/>
          <p:nvPr/>
        </p:nvSpPr>
        <p:spPr>
          <a:xfrm>
            <a:off x="3355527" y="4672147"/>
            <a:ext cx="365760" cy="320040"/>
          </a:xfrm>
          <a:prstGeom prst="rect">
            <a:avLst/>
          </a:prstGeom>
          <a:solidFill>
            <a:schemeClr val="bg1"/>
          </a:solidFill>
        </p:spPr>
        <p:txBody>
          <a:bodyPr wrap="square" rtlCol="0">
            <a:spAutoFit/>
          </a:bodyPr>
          <a:lstStyle/>
          <a:p>
            <a:endParaRPr lang="en-US" dirty="0"/>
          </a:p>
        </p:txBody>
      </p:sp>
      <p:sp>
        <p:nvSpPr>
          <p:cNvPr id="86" name="TextBox 85"/>
          <p:cNvSpPr txBox="1"/>
          <p:nvPr/>
        </p:nvSpPr>
        <p:spPr>
          <a:xfrm>
            <a:off x="3342432" y="5132142"/>
            <a:ext cx="365760" cy="320040"/>
          </a:xfrm>
          <a:prstGeom prst="rect">
            <a:avLst/>
          </a:prstGeom>
          <a:solidFill>
            <a:schemeClr val="bg1"/>
          </a:solidFill>
        </p:spPr>
        <p:txBody>
          <a:bodyPr wrap="square" rtlCol="0">
            <a:spAutoFit/>
          </a:bodyPr>
          <a:lstStyle/>
          <a:p>
            <a:endParaRPr lang="en-US" dirty="0"/>
          </a:p>
        </p:txBody>
      </p:sp>
      <p:sp>
        <p:nvSpPr>
          <p:cNvPr id="87" name="TextBox 86"/>
          <p:cNvSpPr txBox="1"/>
          <p:nvPr/>
        </p:nvSpPr>
        <p:spPr>
          <a:xfrm>
            <a:off x="3355527" y="5579236"/>
            <a:ext cx="365760" cy="320040"/>
          </a:xfrm>
          <a:prstGeom prst="rect">
            <a:avLst/>
          </a:prstGeom>
          <a:solidFill>
            <a:schemeClr val="bg1"/>
          </a:solidFill>
        </p:spPr>
        <p:txBody>
          <a:bodyPr wrap="square" rtlCol="0">
            <a:spAutoFit/>
          </a:bodyPr>
          <a:lstStyle/>
          <a:p>
            <a:endParaRPr lang="en-US" dirty="0"/>
          </a:p>
        </p:txBody>
      </p:sp>
      <p:sp>
        <p:nvSpPr>
          <p:cNvPr id="90" name="TextBox 89"/>
          <p:cNvSpPr txBox="1"/>
          <p:nvPr/>
        </p:nvSpPr>
        <p:spPr>
          <a:xfrm>
            <a:off x="3908217" y="3749101"/>
            <a:ext cx="365760" cy="320040"/>
          </a:xfrm>
          <a:prstGeom prst="rect">
            <a:avLst/>
          </a:prstGeom>
          <a:solidFill>
            <a:schemeClr val="bg1"/>
          </a:solidFill>
        </p:spPr>
        <p:txBody>
          <a:bodyPr wrap="square" rtlCol="0">
            <a:spAutoFit/>
          </a:bodyPr>
          <a:lstStyle/>
          <a:p>
            <a:endParaRPr lang="en-US" dirty="0"/>
          </a:p>
        </p:txBody>
      </p:sp>
      <p:sp>
        <p:nvSpPr>
          <p:cNvPr id="91" name="TextBox 90"/>
          <p:cNvSpPr txBox="1"/>
          <p:nvPr/>
        </p:nvSpPr>
        <p:spPr>
          <a:xfrm>
            <a:off x="3918190" y="4199468"/>
            <a:ext cx="365760" cy="320040"/>
          </a:xfrm>
          <a:prstGeom prst="rect">
            <a:avLst/>
          </a:prstGeom>
          <a:solidFill>
            <a:schemeClr val="bg1"/>
          </a:solidFill>
        </p:spPr>
        <p:txBody>
          <a:bodyPr wrap="square" rtlCol="0">
            <a:spAutoFit/>
          </a:bodyPr>
          <a:lstStyle/>
          <a:p>
            <a:endParaRPr lang="en-US" dirty="0"/>
          </a:p>
        </p:txBody>
      </p:sp>
      <p:sp>
        <p:nvSpPr>
          <p:cNvPr id="92" name="TextBox 91"/>
          <p:cNvSpPr txBox="1"/>
          <p:nvPr/>
        </p:nvSpPr>
        <p:spPr>
          <a:xfrm>
            <a:off x="3931798" y="4670806"/>
            <a:ext cx="365760" cy="320040"/>
          </a:xfrm>
          <a:prstGeom prst="rect">
            <a:avLst/>
          </a:prstGeom>
          <a:solidFill>
            <a:schemeClr val="bg1"/>
          </a:solidFill>
        </p:spPr>
        <p:txBody>
          <a:bodyPr wrap="square" rtlCol="0">
            <a:spAutoFit/>
          </a:bodyPr>
          <a:lstStyle/>
          <a:p>
            <a:endParaRPr lang="en-US" dirty="0"/>
          </a:p>
        </p:txBody>
      </p:sp>
      <p:sp>
        <p:nvSpPr>
          <p:cNvPr id="93" name="TextBox 92"/>
          <p:cNvSpPr txBox="1"/>
          <p:nvPr/>
        </p:nvSpPr>
        <p:spPr>
          <a:xfrm>
            <a:off x="3918222" y="5117202"/>
            <a:ext cx="365760" cy="320040"/>
          </a:xfrm>
          <a:prstGeom prst="rect">
            <a:avLst/>
          </a:prstGeom>
          <a:solidFill>
            <a:schemeClr val="bg1"/>
          </a:solidFill>
        </p:spPr>
        <p:txBody>
          <a:bodyPr wrap="square" rtlCol="0">
            <a:spAutoFit/>
          </a:bodyPr>
          <a:lstStyle/>
          <a:p>
            <a:endParaRPr lang="en-US" dirty="0"/>
          </a:p>
        </p:txBody>
      </p:sp>
      <p:sp>
        <p:nvSpPr>
          <p:cNvPr id="94" name="TextBox 93"/>
          <p:cNvSpPr txBox="1"/>
          <p:nvPr/>
        </p:nvSpPr>
        <p:spPr>
          <a:xfrm>
            <a:off x="3938072" y="5577837"/>
            <a:ext cx="365760" cy="320040"/>
          </a:xfrm>
          <a:prstGeom prst="rect">
            <a:avLst/>
          </a:prstGeom>
          <a:solidFill>
            <a:schemeClr val="bg1"/>
          </a:solidFill>
        </p:spPr>
        <p:txBody>
          <a:bodyPr wrap="square" rtlCol="0">
            <a:spAutoFit/>
          </a:bodyPr>
          <a:lstStyle/>
          <a:p>
            <a:endParaRPr lang="en-US" dirty="0"/>
          </a:p>
        </p:txBody>
      </p:sp>
      <p:cxnSp>
        <p:nvCxnSpPr>
          <p:cNvPr id="97" name="Straight Connector 96"/>
          <p:cNvCxnSpPr/>
          <p:nvPr/>
        </p:nvCxnSpPr>
        <p:spPr>
          <a:xfrm>
            <a:off x="587829" y="4598126"/>
            <a:ext cx="3827417" cy="13063"/>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3905794" y="3265714"/>
            <a:ext cx="404949" cy="378823"/>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4465566" y="3731682"/>
            <a:ext cx="365760" cy="320040"/>
          </a:xfrm>
          <a:prstGeom prst="rect">
            <a:avLst/>
          </a:prstGeom>
          <a:solidFill>
            <a:schemeClr val="bg1"/>
          </a:solidFill>
        </p:spPr>
        <p:txBody>
          <a:bodyPr wrap="square" rtlCol="0">
            <a:spAutoFit/>
          </a:bodyPr>
          <a:lstStyle/>
          <a:p>
            <a:endParaRPr lang="en-US" dirty="0"/>
          </a:p>
        </p:txBody>
      </p:sp>
      <p:sp>
        <p:nvSpPr>
          <p:cNvPr id="50" name="TextBox 49"/>
          <p:cNvSpPr txBox="1"/>
          <p:nvPr/>
        </p:nvSpPr>
        <p:spPr>
          <a:xfrm>
            <a:off x="4475539" y="4182049"/>
            <a:ext cx="365760" cy="320040"/>
          </a:xfrm>
          <a:prstGeom prst="rect">
            <a:avLst/>
          </a:prstGeom>
          <a:solidFill>
            <a:schemeClr val="bg1"/>
          </a:solidFill>
        </p:spPr>
        <p:txBody>
          <a:bodyPr wrap="square" rtlCol="0">
            <a:spAutoFit/>
          </a:bodyPr>
          <a:lstStyle/>
          <a:p>
            <a:endParaRPr lang="en-US" dirty="0"/>
          </a:p>
        </p:txBody>
      </p:sp>
      <p:sp>
        <p:nvSpPr>
          <p:cNvPr id="51" name="TextBox 50"/>
          <p:cNvSpPr txBox="1"/>
          <p:nvPr/>
        </p:nvSpPr>
        <p:spPr>
          <a:xfrm>
            <a:off x="4489147" y="4653387"/>
            <a:ext cx="365760" cy="320040"/>
          </a:xfrm>
          <a:prstGeom prst="rect">
            <a:avLst/>
          </a:prstGeom>
          <a:solidFill>
            <a:schemeClr val="bg1"/>
          </a:solidFill>
        </p:spPr>
        <p:txBody>
          <a:bodyPr wrap="square" rtlCol="0">
            <a:spAutoFit/>
          </a:bodyPr>
          <a:lstStyle/>
          <a:p>
            <a:endParaRPr lang="en-US" dirty="0"/>
          </a:p>
        </p:txBody>
      </p:sp>
      <p:sp>
        <p:nvSpPr>
          <p:cNvPr id="52" name="TextBox 51"/>
          <p:cNvSpPr txBox="1"/>
          <p:nvPr/>
        </p:nvSpPr>
        <p:spPr>
          <a:xfrm>
            <a:off x="4475571" y="5099783"/>
            <a:ext cx="365760" cy="320040"/>
          </a:xfrm>
          <a:prstGeom prst="rect">
            <a:avLst/>
          </a:prstGeom>
          <a:solidFill>
            <a:schemeClr val="bg1"/>
          </a:solidFill>
        </p:spPr>
        <p:txBody>
          <a:bodyPr wrap="square" rtlCol="0">
            <a:spAutoFit/>
          </a:bodyPr>
          <a:lstStyle/>
          <a:p>
            <a:endParaRPr lang="en-US" dirty="0"/>
          </a:p>
        </p:txBody>
      </p:sp>
      <p:sp>
        <p:nvSpPr>
          <p:cNvPr id="53" name="TextBox 52"/>
          <p:cNvSpPr txBox="1"/>
          <p:nvPr/>
        </p:nvSpPr>
        <p:spPr>
          <a:xfrm>
            <a:off x="4495421" y="5560418"/>
            <a:ext cx="365760" cy="320040"/>
          </a:xfrm>
          <a:prstGeom prst="rect">
            <a:avLst/>
          </a:prstGeom>
          <a:solidFill>
            <a:schemeClr val="bg1"/>
          </a:solidFill>
        </p:spPr>
        <p:txBody>
          <a:bodyPr wrap="square" rtlCol="0">
            <a:spAutoFit/>
          </a:bodyPr>
          <a:lstStyle/>
          <a:p>
            <a:endParaRPr lang="en-US" dirty="0"/>
          </a:p>
        </p:txBody>
      </p:sp>
      <p:cxnSp>
        <p:nvCxnSpPr>
          <p:cNvPr id="54" name="Straight Connector 53"/>
          <p:cNvCxnSpPr/>
          <p:nvPr/>
        </p:nvCxnSpPr>
        <p:spPr>
          <a:xfrm>
            <a:off x="570410" y="4593769"/>
            <a:ext cx="4389120" cy="13063"/>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4450084" y="3274421"/>
            <a:ext cx="404949" cy="378823"/>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5035979" y="3740389"/>
            <a:ext cx="365760" cy="320040"/>
          </a:xfrm>
          <a:prstGeom prst="rect">
            <a:avLst/>
          </a:prstGeom>
          <a:solidFill>
            <a:schemeClr val="bg1"/>
          </a:solidFill>
        </p:spPr>
        <p:txBody>
          <a:bodyPr wrap="square" rtlCol="0">
            <a:spAutoFit/>
          </a:bodyPr>
          <a:lstStyle/>
          <a:p>
            <a:endParaRPr lang="en-US" dirty="0"/>
          </a:p>
        </p:txBody>
      </p:sp>
      <p:sp>
        <p:nvSpPr>
          <p:cNvPr id="89" name="TextBox 88"/>
          <p:cNvSpPr txBox="1"/>
          <p:nvPr/>
        </p:nvSpPr>
        <p:spPr>
          <a:xfrm>
            <a:off x="5045952" y="4190756"/>
            <a:ext cx="365760" cy="320040"/>
          </a:xfrm>
          <a:prstGeom prst="rect">
            <a:avLst/>
          </a:prstGeom>
          <a:solidFill>
            <a:schemeClr val="bg1"/>
          </a:solidFill>
        </p:spPr>
        <p:txBody>
          <a:bodyPr wrap="square" rtlCol="0">
            <a:spAutoFit/>
          </a:bodyPr>
          <a:lstStyle/>
          <a:p>
            <a:endParaRPr lang="en-US" dirty="0"/>
          </a:p>
        </p:txBody>
      </p:sp>
      <p:sp>
        <p:nvSpPr>
          <p:cNvPr id="95" name="TextBox 94"/>
          <p:cNvSpPr txBox="1"/>
          <p:nvPr/>
        </p:nvSpPr>
        <p:spPr>
          <a:xfrm>
            <a:off x="5059560" y="4662094"/>
            <a:ext cx="365760" cy="320040"/>
          </a:xfrm>
          <a:prstGeom prst="rect">
            <a:avLst/>
          </a:prstGeom>
          <a:solidFill>
            <a:schemeClr val="bg1"/>
          </a:solidFill>
        </p:spPr>
        <p:txBody>
          <a:bodyPr wrap="square" rtlCol="0">
            <a:spAutoFit/>
          </a:bodyPr>
          <a:lstStyle/>
          <a:p>
            <a:endParaRPr lang="en-US" dirty="0"/>
          </a:p>
        </p:txBody>
      </p:sp>
      <p:sp>
        <p:nvSpPr>
          <p:cNvPr id="96" name="TextBox 95"/>
          <p:cNvSpPr txBox="1"/>
          <p:nvPr/>
        </p:nvSpPr>
        <p:spPr>
          <a:xfrm>
            <a:off x="5045984" y="5108490"/>
            <a:ext cx="365760" cy="320040"/>
          </a:xfrm>
          <a:prstGeom prst="rect">
            <a:avLst/>
          </a:prstGeom>
          <a:solidFill>
            <a:schemeClr val="bg1"/>
          </a:solidFill>
        </p:spPr>
        <p:txBody>
          <a:bodyPr wrap="square" rtlCol="0">
            <a:spAutoFit/>
          </a:bodyPr>
          <a:lstStyle/>
          <a:p>
            <a:endParaRPr lang="en-US" dirty="0"/>
          </a:p>
        </p:txBody>
      </p:sp>
      <p:sp>
        <p:nvSpPr>
          <p:cNvPr id="98" name="TextBox 97"/>
          <p:cNvSpPr txBox="1"/>
          <p:nvPr/>
        </p:nvSpPr>
        <p:spPr>
          <a:xfrm>
            <a:off x="5065834" y="5569125"/>
            <a:ext cx="365760" cy="320040"/>
          </a:xfrm>
          <a:prstGeom prst="rect">
            <a:avLst/>
          </a:prstGeom>
          <a:solidFill>
            <a:schemeClr val="bg1"/>
          </a:solidFill>
        </p:spPr>
        <p:txBody>
          <a:bodyPr wrap="square" rtlCol="0">
            <a:spAutoFit/>
          </a:bodyPr>
          <a:lstStyle/>
          <a:p>
            <a:endParaRPr lang="en-US" dirty="0"/>
          </a:p>
        </p:txBody>
      </p:sp>
      <p:sp>
        <p:nvSpPr>
          <p:cNvPr id="100" name="Oval 99"/>
          <p:cNvSpPr/>
          <p:nvPr/>
        </p:nvSpPr>
        <p:spPr>
          <a:xfrm>
            <a:off x="5011781" y="3261358"/>
            <a:ext cx="404949" cy="378823"/>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753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0" nodeType="clickEffect">
                                  <p:stCondLst>
                                    <p:cond delay="0"/>
                                  </p:stCondLst>
                                  <p:childTnLst>
                                    <p:set>
                                      <p:cBhvr>
                                        <p:cTn id="29" dur="1" fill="hold">
                                          <p:stCondLst>
                                            <p:cond delay="0"/>
                                          </p:stCondLst>
                                        </p:cTn>
                                        <p:tgtEl>
                                          <p:spTgt spid="6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0" nodeType="clickEffect">
                                  <p:stCondLst>
                                    <p:cond delay="0"/>
                                  </p:stCondLst>
                                  <p:childTnLst>
                                    <p:set>
                                      <p:cBhvr>
                                        <p:cTn id="33" dur="1" fill="hold">
                                          <p:stCondLst>
                                            <p:cond delay="0"/>
                                          </p:stCondLst>
                                        </p:cTn>
                                        <p:tgtEl>
                                          <p:spTgt spid="61"/>
                                        </p:tgtEl>
                                        <p:attrNameLst>
                                          <p:attrName>style.visibility</p:attrName>
                                        </p:attrNameLst>
                                      </p:cBhvr>
                                      <p:to>
                                        <p:strVal val="hidden"/>
                                      </p:to>
                                    </p:set>
                                  </p:childTnLst>
                                </p:cTn>
                              </p:par>
                            </p:childTnLst>
                          </p:cTn>
                        </p:par>
                        <p:par>
                          <p:cTn id="34" fill="hold">
                            <p:stCondLst>
                              <p:cond delay="0"/>
                            </p:stCondLst>
                            <p:childTnLst>
                              <p:par>
                                <p:cTn id="35" presetID="1" presetClass="exit" presetSubtype="0" fill="hold" grpId="0" nodeType="afterEffect">
                                  <p:stCondLst>
                                    <p:cond delay="0"/>
                                  </p:stCondLst>
                                  <p:childTnLst>
                                    <p:set>
                                      <p:cBhvr>
                                        <p:cTn id="36" dur="1" fill="hold">
                                          <p:stCondLst>
                                            <p:cond delay="0"/>
                                          </p:stCondLst>
                                        </p:cTn>
                                        <p:tgtEl>
                                          <p:spTgt spid="62"/>
                                        </p:tgtEl>
                                        <p:attrNameLst>
                                          <p:attrName>style.visibility</p:attrName>
                                        </p:attrNameLst>
                                      </p:cBhvr>
                                      <p:to>
                                        <p:strVal val="hidden"/>
                                      </p:to>
                                    </p:set>
                                  </p:childTnLst>
                                </p:cTn>
                              </p:par>
                            </p:childTnLst>
                          </p:cTn>
                        </p:par>
                        <p:par>
                          <p:cTn id="37" fill="hold">
                            <p:stCondLst>
                              <p:cond delay="0"/>
                            </p:stCondLst>
                            <p:childTnLst>
                              <p:par>
                                <p:cTn id="38" presetID="1" presetClass="exit" presetSubtype="0" fill="hold" grpId="0" nodeType="afterEffect">
                                  <p:stCondLst>
                                    <p:cond delay="0"/>
                                  </p:stCondLst>
                                  <p:childTnLst>
                                    <p:set>
                                      <p:cBhvr>
                                        <p:cTn id="39" dur="1" fill="hold">
                                          <p:stCondLst>
                                            <p:cond delay="0"/>
                                          </p:stCondLst>
                                        </p:cTn>
                                        <p:tgtEl>
                                          <p:spTgt spid="63"/>
                                        </p:tgtEl>
                                        <p:attrNameLst>
                                          <p:attrName>style.visibility</p:attrName>
                                        </p:attrNameLst>
                                      </p:cBhvr>
                                      <p:to>
                                        <p:strVal val="hidden"/>
                                      </p:to>
                                    </p:set>
                                  </p:childTnLst>
                                </p:cTn>
                              </p:par>
                            </p:childTnLst>
                          </p:cTn>
                        </p:par>
                        <p:par>
                          <p:cTn id="40" fill="hold">
                            <p:stCondLst>
                              <p:cond delay="0"/>
                            </p:stCondLst>
                            <p:childTnLst>
                              <p:par>
                                <p:cTn id="41" presetID="1" presetClass="exit" presetSubtype="0" fill="hold" grpId="0" nodeType="afterEffect">
                                  <p:stCondLst>
                                    <p:cond delay="0"/>
                                  </p:stCondLst>
                                  <p:childTnLst>
                                    <p:set>
                                      <p:cBhvr>
                                        <p:cTn id="42" dur="1" fill="hold">
                                          <p:stCondLst>
                                            <p:cond delay="0"/>
                                          </p:stCondLst>
                                        </p:cTn>
                                        <p:tgtEl>
                                          <p:spTgt spid="64"/>
                                        </p:tgtEl>
                                        <p:attrNameLst>
                                          <p:attrName>style.visibility</p:attrName>
                                        </p:attrNameLst>
                                      </p:cBhvr>
                                      <p:to>
                                        <p:strVal val="hidden"/>
                                      </p:to>
                                    </p:set>
                                  </p:childTnLst>
                                </p:cTn>
                              </p:par>
                            </p:childTnLst>
                          </p:cTn>
                        </p:par>
                        <p:par>
                          <p:cTn id="43" fill="hold">
                            <p:stCondLst>
                              <p:cond delay="0"/>
                            </p:stCondLst>
                            <p:childTnLst>
                              <p:par>
                                <p:cTn id="44" presetID="1" presetClass="exit" presetSubtype="0" fill="hold" grpId="0" nodeType="afterEffect">
                                  <p:stCondLst>
                                    <p:cond delay="0"/>
                                  </p:stCondLst>
                                  <p:childTnLst>
                                    <p:set>
                                      <p:cBhvr>
                                        <p:cTn id="45" dur="1" fill="hold">
                                          <p:stCondLst>
                                            <p:cond delay="0"/>
                                          </p:stCondLst>
                                        </p:cTn>
                                        <p:tgtEl>
                                          <p:spTgt spid="6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0" nodeType="clickEffect">
                                  <p:stCondLst>
                                    <p:cond delay="0"/>
                                  </p:stCondLst>
                                  <p:childTnLst>
                                    <p:set>
                                      <p:cBhvr>
                                        <p:cTn id="49" dur="1" fill="hold">
                                          <p:stCondLst>
                                            <p:cond delay="0"/>
                                          </p:stCondLst>
                                        </p:cTn>
                                        <p:tgtEl>
                                          <p:spTgt spid="66"/>
                                        </p:tgtEl>
                                        <p:attrNameLst>
                                          <p:attrName>style.visibility</p:attrName>
                                        </p:attrNameLst>
                                      </p:cBhvr>
                                      <p:to>
                                        <p:strVal val="hidden"/>
                                      </p:to>
                                    </p:set>
                                  </p:childTnLst>
                                </p:cTn>
                              </p:par>
                              <p:par>
                                <p:cTn id="50" presetID="1" presetClass="exit" presetSubtype="0" fill="hold" grpId="0" nodeType="withEffect">
                                  <p:stCondLst>
                                    <p:cond delay="0"/>
                                  </p:stCondLst>
                                  <p:childTnLst>
                                    <p:set>
                                      <p:cBhvr>
                                        <p:cTn id="51" dur="1" fill="hold">
                                          <p:stCondLst>
                                            <p:cond delay="0"/>
                                          </p:stCondLst>
                                        </p:cTn>
                                        <p:tgtEl>
                                          <p:spTgt spid="67"/>
                                        </p:tgtEl>
                                        <p:attrNameLst>
                                          <p:attrName>style.visibility</p:attrName>
                                        </p:attrNameLst>
                                      </p:cBhvr>
                                      <p:to>
                                        <p:strVal val="hidden"/>
                                      </p:to>
                                    </p:set>
                                  </p:childTnLst>
                                </p:cTn>
                              </p:par>
                              <p:par>
                                <p:cTn id="52" presetID="1" presetClass="exit" presetSubtype="0" fill="hold" grpId="0" nodeType="withEffect">
                                  <p:stCondLst>
                                    <p:cond delay="0"/>
                                  </p:stCondLst>
                                  <p:childTnLst>
                                    <p:set>
                                      <p:cBhvr>
                                        <p:cTn id="53" dur="1" fill="hold">
                                          <p:stCondLst>
                                            <p:cond delay="0"/>
                                          </p:stCondLst>
                                        </p:cTn>
                                        <p:tgtEl>
                                          <p:spTgt spid="68"/>
                                        </p:tgtEl>
                                        <p:attrNameLst>
                                          <p:attrName>style.visibility</p:attrName>
                                        </p:attrNameLst>
                                      </p:cBhvr>
                                      <p:to>
                                        <p:strVal val="hidden"/>
                                      </p:to>
                                    </p:set>
                                  </p:childTnLst>
                                </p:cTn>
                              </p:par>
                              <p:par>
                                <p:cTn id="54" presetID="1" presetClass="exit" presetSubtype="0" fill="hold" grpId="0" nodeType="withEffect">
                                  <p:stCondLst>
                                    <p:cond delay="0"/>
                                  </p:stCondLst>
                                  <p:childTnLst>
                                    <p:set>
                                      <p:cBhvr>
                                        <p:cTn id="55" dur="1" fill="hold">
                                          <p:stCondLst>
                                            <p:cond delay="0"/>
                                          </p:stCondLst>
                                        </p:cTn>
                                        <p:tgtEl>
                                          <p:spTgt spid="69"/>
                                        </p:tgtEl>
                                        <p:attrNameLst>
                                          <p:attrName>style.visibility</p:attrName>
                                        </p:attrNameLst>
                                      </p:cBhvr>
                                      <p:to>
                                        <p:strVal val="hidden"/>
                                      </p:to>
                                    </p:set>
                                  </p:childTnLst>
                                </p:cTn>
                              </p:par>
                              <p:par>
                                <p:cTn id="56" presetID="1" presetClass="exit" presetSubtype="0" fill="hold" grpId="0" nodeType="withEffect">
                                  <p:stCondLst>
                                    <p:cond delay="0"/>
                                  </p:stCondLst>
                                  <p:childTnLst>
                                    <p:set>
                                      <p:cBhvr>
                                        <p:cTn id="57" dur="1" fill="hold">
                                          <p:stCondLst>
                                            <p:cond delay="0"/>
                                          </p:stCondLst>
                                        </p:cTn>
                                        <p:tgtEl>
                                          <p:spTgt spid="70"/>
                                        </p:tgtEl>
                                        <p:attrNameLst>
                                          <p:attrName>style.visibility</p:attrName>
                                        </p:attrNameLst>
                                      </p:cBhvr>
                                      <p:to>
                                        <p:strVal val="hidden"/>
                                      </p:to>
                                    </p:set>
                                  </p:childTnLst>
                                </p:cTn>
                              </p:par>
                              <p:par>
                                <p:cTn id="58" presetID="1" presetClass="exit" presetSubtype="0" fill="hold" grpId="0" nodeType="withEffect">
                                  <p:stCondLst>
                                    <p:cond delay="0"/>
                                  </p:stCondLst>
                                  <p:childTnLst>
                                    <p:set>
                                      <p:cBhvr>
                                        <p:cTn id="59" dur="1" fill="hold">
                                          <p:stCondLst>
                                            <p:cond delay="0"/>
                                          </p:stCondLst>
                                        </p:cTn>
                                        <p:tgtEl>
                                          <p:spTgt spid="71"/>
                                        </p:tgtEl>
                                        <p:attrNameLst>
                                          <p:attrName>style.visibility</p:attrName>
                                        </p:attrNameLst>
                                      </p:cBhvr>
                                      <p:to>
                                        <p:strVal val="hidden"/>
                                      </p:to>
                                    </p:set>
                                  </p:childTnLst>
                                </p:cTn>
                              </p:par>
                              <p:par>
                                <p:cTn id="60" presetID="1" presetClass="exit" presetSubtype="0" fill="hold" grpId="0" nodeType="withEffect">
                                  <p:stCondLst>
                                    <p:cond delay="0"/>
                                  </p:stCondLst>
                                  <p:childTnLst>
                                    <p:set>
                                      <p:cBhvr>
                                        <p:cTn id="61" dur="1" fill="hold">
                                          <p:stCondLst>
                                            <p:cond delay="0"/>
                                          </p:stCondLst>
                                        </p:cTn>
                                        <p:tgtEl>
                                          <p:spTgt spid="72"/>
                                        </p:tgtEl>
                                        <p:attrNameLst>
                                          <p:attrName>style.visibility</p:attrName>
                                        </p:attrNameLst>
                                      </p:cBhvr>
                                      <p:to>
                                        <p:strVal val="hidden"/>
                                      </p:to>
                                    </p:set>
                                  </p:childTnLst>
                                </p:cTn>
                              </p:par>
                              <p:par>
                                <p:cTn id="62" presetID="1" presetClass="exit" presetSubtype="0" fill="hold" grpId="0" nodeType="withEffect">
                                  <p:stCondLst>
                                    <p:cond delay="0"/>
                                  </p:stCondLst>
                                  <p:childTnLst>
                                    <p:set>
                                      <p:cBhvr>
                                        <p:cTn id="63" dur="1" fill="hold">
                                          <p:stCondLst>
                                            <p:cond delay="0"/>
                                          </p:stCondLst>
                                        </p:cTn>
                                        <p:tgtEl>
                                          <p:spTgt spid="73"/>
                                        </p:tgtEl>
                                        <p:attrNameLst>
                                          <p:attrName>style.visibility</p:attrName>
                                        </p:attrNameLst>
                                      </p:cBhvr>
                                      <p:to>
                                        <p:strVal val="hidden"/>
                                      </p:to>
                                    </p:set>
                                  </p:childTnLst>
                                </p:cTn>
                              </p:par>
                              <p:par>
                                <p:cTn id="64" presetID="1" presetClass="exit" presetSubtype="0" fill="hold" grpId="0" nodeType="withEffect">
                                  <p:stCondLst>
                                    <p:cond delay="0"/>
                                  </p:stCondLst>
                                  <p:childTnLst>
                                    <p:set>
                                      <p:cBhvr>
                                        <p:cTn id="65" dur="1" fill="hold">
                                          <p:stCondLst>
                                            <p:cond delay="0"/>
                                          </p:stCondLst>
                                        </p:cTn>
                                        <p:tgtEl>
                                          <p:spTgt spid="74"/>
                                        </p:tgtEl>
                                        <p:attrNameLst>
                                          <p:attrName>style.visibility</p:attrName>
                                        </p:attrNameLst>
                                      </p:cBhvr>
                                      <p:to>
                                        <p:strVal val="hidden"/>
                                      </p:to>
                                    </p:set>
                                  </p:childTnLst>
                                </p:cTn>
                              </p:par>
                              <p:par>
                                <p:cTn id="66" presetID="1" presetClass="exit" presetSubtype="0" fill="hold" grpId="0" nodeType="withEffect">
                                  <p:stCondLst>
                                    <p:cond delay="0"/>
                                  </p:stCondLst>
                                  <p:childTnLst>
                                    <p:set>
                                      <p:cBhvr>
                                        <p:cTn id="67" dur="1" fill="hold">
                                          <p:stCondLst>
                                            <p:cond delay="0"/>
                                          </p:stCondLst>
                                        </p:cTn>
                                        <p:tgtEl>
                                          <p:spTgt spid="75"/>
                                        </p:tgtEl>
                                        <p:attrNameLst>
                                          <p:attrName>style.visibility</p:attrName>
                                        </p:attrNameLst>
                                      </p:cBhvr>
                                      <p:to>
                                        <p:strVal val="hidden"/>
                                      </p:to>
                                    </p:set>
                                  </p:childTnLst>
                                </p:cTn>
                              </p:par>
                              <p:par>
                                <p:cTn id="68" presetID="1" presetClass="exit" presetSubtype="0" fill="hold" grpId="0" nodeType="withEffect">
                                  <p:stCondLst>
                                    <p:cond delay="0"/>
                                  </p:stCondLst>
                                  <p:childTnLst>
                                    <p:set>
                                      <p:cBhvr>
                                        <p:cTn id="69" dur="1" fill="hold">
                                          <p:stCondLst>
                                            <p:cond delay="0"/>
                                          </p:stCondLst>
                                        </p:cTn>
                                        <p:tgtEl>
                                          <p:spTgt spid="76"/>
                                        </p:tgtEl>
                                        <p:attrNameLst>
                                          <p:attrName>style.visibility</p:attrName>
                                        </p:attrNameLst>
                                      </p:cBhvr>
                                      <p:to>
                                        <p:strVal val="hidden"/>
                                      </p:to>
                                    </p:set>
                                  </p:childTnLst>
                                </p:cTn>
                              </p:par>
                              <p:par>
                                <p:cTn id="70" presetID="1" presetClass="exit" presetSubtype="0" fill="hold" grpId="0" nodeType="withEffect">
                                  <p:stCondLst>
                                    <p:cond delay="0"/>
                                  </p:stCondLst>
                                  <p:childTnLst>
                                    <p:set>
                                      <p:cBhvr>
                                        <p:cTn id="71" dur="1" fill="hold">
                                          <p:stCondLst>
                                            <p:cond delay="0"/>
                                          </p:stCondLst>
                                        </p:cTn>
                                        <p:tgtEl>
                                          <p:spTgt spid="77"/>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wipe(left)">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0" nodeType="clickEffect">
                                  <p:stCondLst>
                                    <p:cond delay="0"/>
                                  </p:stCondLst>
                                  <p:childTnLst>
                                    <p:set>
                                      <p:cBhvr>
                                        <p:cTn id="80" dur="1" fill="hold">
                                          <p:stCondLst>
                                            <p:cond delay="0"/>
                                          </p:stCondLst>
                                        </p:cTn>
                                        <p:tgtEl>
                                          <p:spTgt spid="78"/>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79"/>
                                        </p:tgtEl>
                                        <p:attrNameLst>
                                          <p:attrName>style.visibility</p:attrName>
                                        </p:attrNameLst>
                                      </p:cBhvr>
                                      <p:to>
                                        <p:strVal val="hidden"/>
                                      </p:to>
                                    </p:set>
                                  </p:childTnLst>
                                </p:cTn>
                              </p:par>
                              <p:par>
                                <p:cTn id="83" presetID="1" presetClass="exit" presetSubtype="0" fill="hold" grpId="0" nodeType="withEffect">
                                  <p:stCondLst>
                                    <p:cond delay="0"/>
                                  </p:stCondLst>
                                  <p:childTnLst>
                                    <p:set>
                                      <p:cBhvr>
                                        <p:cTn id="84" dur="1" fill="hold">
                                          <p:stCondLst>
                                            <p:cond delay="0"/>
                                          </p:stCondLst>
                                        </p:cTn>
                                        <p:tgtEl>
                                          <p:spTgt spid="80"/>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81"/>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8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wipe(up)">
                                      <p:cBhvr>
                                        <p:cTn id="93" dur="1000"/>
                                        <p:tgtEl>
                                          <p:spTgt spid="33"/>
                                        </p:tgtEl>
                                      </p:cBhvr>
                                    </p:animEffect>
                                  </p:childTnLst>
                                </p:cTn>
                              </p:par>
                              <p:par>
                                <p:cTn id="94" presetID="14" presetClass="exit" presetSubtype="10" fill="hold" nodeType="withEffect">
                                  <p:stCondLst>
                                    <p:cond delay="0"/>
                                  </p:stCondLst>
                                  <p:childTnLst>
                                    <p:animEffect transition="out" filter="randombar(horizontal)">
                                      <p:cBhvr>
                                        <p:cTn id="95" dur="500"/>
                                        <p:tgtEl>
                                          <p:spTgt spid="32"/>
                                        </p:tgtEl>
                                      </p:cBhvr>
                                    </p:animEffect>
                                    <p:set>
                                      <p:cBhvr>
                                        <p:cTn id="96" dur="1" fill="hold">
                                          <p:stCondLst>
                                            <p:cond delay="499"/>
                                          </p:stCondLst>
                                        </p:cTn>
                                        <p:tgtEl>
                                          <p:spTgt spid="32"/>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0" nodeType="clickEffect">
                                  <p:stCondLst>
                                    <p:cond delay="0"/>
                                  </p:stCondLst>
                                  <p:childTnLst>
                                    <p:set>
                                      <p:cBhvr>
                                        <p:cTn id="100" dur="1" fill="hold">
                                          <p:stCondLst>
                                            <p:cond delay="0"/>
                                          </p:stCondLst>
                                        </p:cTn>
                                        <p:tgtEl>
                                          <p:spTgt spid="83"/>
                                        </p:tgtEl>
                                        <p:attrNameLst>
                                          <p:attrName>style.visibility</p:attrName>
                                        </p:attrNameLst>
                                      </p:cBhvr>
                                      <p:to>
                                        <p:strVal val="hidden"/>
                                      </p:to>
                                    </p:set>
                                  </p:childTnLst>
                                </p:cTn>
                              </p:par>
                              <p:par>
                                <p:cTn id="101" presetID="1" presetClass="exit" presetSubtype="0" fill="hold" grpId="0" nodeType="withEffect">
                                  <p:stCondLst>
                                    <p:cond delay="0"/>
                                  </p:stCondLst>
                                  <p:childTnLst>
                                    <p:set>
                                      <p:cBhvr>
                                        <p:cTn id="102" dur="1" fill="hold">
                                          <p:stCondLst>
                                            <p:cond delay="0"/>
                                          </p:stCondLst>
                                        </p:cTn>
                                        <p:tgtEl>
                                          <p:spTgt spid="84"/>
                                        </p:tgtEl>
                                        <p:attrNameLst>
                                          <p:attrName>style.visibility</p:attrName>
                                        </p:attrNameLst>
                                      </p:cBhvr>
                                      <p:to>
                                        <p:strVal val="hidden"/>
                                      </p:to>
                                    </p:set>
                                  </p:childTnLst>
                                </p:cTn>
                              </p:par>
                              <p:par>
                                <p:cTn id="103" presetID="1" presetClass="exit" presetSubtype="0" fill="hold" grpId="0" nodeType="withEffect">
                                  <p:stCondLst>
                                    <p:cond delay="0"/>
                                  </p:stCondLst>
                                  <p:childTnLst>
                                    <p:set>
                                      <p:cBhvr>
                                        <p:cTn id="104" dur="1" fill="hold">
                                          <p:stCondLst>
                                            <p:cond delay="0"/>
                                          </p:stCondLst>
                                        </p:cTn>
                                        <p:tgtEl>
                                          <p:spTgt spid="85"/>
                                        </p:tgtEl>
                                        <p:attrNameLst>
                                          <p:attrName>style.visibility</p:attrName>
                                        </p:attrNameLst>
                                      </p:cBhvr>
                                      <p:to>
                                        <p:strVal val="hidden"/>
                                      </p:to>
                                    </p:set>
                                  </p:childTnLst>
                                </p:cTn>
                              </p:par>
                              <p:par>
                                <p:cTn id="105" presetID="1" presetClass="exit" presetSubtype="0" fill="hold" grpId="0" nodeType="withEffect">
                                  <p:stCondLst>
                                    <p:cond delay="0"/>
                                  </p:stCondLst>
                                  <p:childTnLst>
                                    <p:set>
                                      <p:cBhvr>
                                        <p:cTn id="106" dur="1" fill="hold">
                                          <p:stCondLst>
                                            <p:cond delay="0"/>
                                          </p:stCondLst>
                                        </p:cTn>
                                        <p:tgtEl>
                                          <p:spTgt spid="86"/>
                                        </p:tgtEl>
                                        <p:attrNameLst>
                                          <p:attrName>style.visibility</p:attrName>
                                        </p:attrNameLst>
                                      </p:cBhvr>
                                      <p:to>
                                        <p:strVal val="hidden"/>
                                      </p:to>
                                    </p:set>
                                  </p:childTnLst>
                                </p:cTn>
                              </p:par>
                              <p:par>
                                <p:cTn id="107" presetID="1" presetClass="exit" presetSubtype="0" fill="hold" grpId="0" nodeType="withEffect">
                                  <p:stCondLst>
                                    <p:cond delay="0"/>
                                  </p:stCondLst>
                                  <p:childTnLst>
                                    <p:set>
                                      <p:cBhvr>
                                        <p:cTn id="108" dur="1" fill="hold">
                                          <p:stCondLst>
                                            <p:cond delay="0"/>
                                          </p:stCondLst>
                                        </p:cTn>
                                        <p:tgtEl>
                                          <p:spTgt spid="87"/>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63" presetClass="path" presetSubtype="0" accel="50000" decel="50000" fill="hold" nodeType="clickEffect">
                                  <p:stCondLst>
                                    <p:cond delay="0"/>
                                  </p:stCondLst>
                                  <p:childTnLst>
                                    <p:animMotion origin="layout" path="M -1.25E-6 3.33333E-6 L 0.04453 -0.00047 " pathEditMode="relative" rAng="0" ptsTypes="AA">
                                      <p:cBhvr>
                                        <p:cTn id="112" dur="2000" fill="hold"/>
                                        <p:tgtEl>
                                          <p:spTgt spid="33"/>
                                        </p:tgtEl>
                                        <p:attrNameLst>
                                          <p:attrName>ppt_x</p:attrName>
                                          <p:attrName>ppt_y</p:attrName>
                                        </p:attrNameLst>
                                      </p:cBhvr>
                                      <p:rCtr x="2227" y="-23"/>
                                    </p:animMotion>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0" nodeType="clickEffect">
                                  <p:stCondLst>
                                    <p:cond delay="0"/>
                                  </p:stCondLst>
                                  <p:childTnLst>
                                    <p:set>
                                      <p:cBhvr>
                                        <p:cTn id="116" dur="1" fill="hold">
                                          <p:stCondLst>
                                            <p:cond delay="0"/>
                                          </p:stCondLst>
                                        </p:cTn>
                                        <p:tgtEl>
                                          <p:spTgt spid="90"/>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97"/>
                                        </p:tgtEl>
                                        <p:attrNameLst>
                                          <p:attrName>style.visibility</p:attrName>
                                        </p:attrNameLst>
                                      </p:cBhvr>
                                      <p:to>
                                        <p:strVal val="visible"/>
                                      </p:to>
                                    </p:set>
                                    <p:animEffect transition="in" filter="wipe(left)">
                                      <p:cBhvr>
                                        <p:cTn id="121" dur="1000"/>
                                        <p:tgtEl>
                                          <p:spTgt spid="97"/>
                                        </p:tgtEl>
                                      </p:cBhvr>
                                    </p:animEffect>
                                  </p:childTnLst>
                                </p:cTn>
                              </p:par>
                            </p:childTnLst>
                          </p:cTn>
                        </p:par>
                      </p:childTnLst>
                    </p:cTn>
                  </p:par>
                  <p:par>
                    <p:cTn id="122" fill="hold">
                      <p:stCondLst>
                        <p:cond delay="indefinite"/>
                      </p:stCondLst>
                      <p:childTnLst>
                        <p:par>
                          <p:cTn id="123" fill="hold">
                            <p:stCondLst>
                              <p:cond delay="0"/>
                            </p:stCondLst>
                            <p:childTnLst>
                              <p:par>
                                <p:cTn id="124" presetID="21" presetClass="entr" presetSubtype="1" fill="hold" grpId="0" nodeType="click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wheel(1)">
                                      <p:cBhvr>
                                        <p:cTn id="126" dur="1000"/>
                                        <p:tgtEl>
                                          <p:spTgt spid="102"/>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0" nodeType="clickEffect">
                                  <p:stCondLst>
                                    <p:cond delay="0"/>
                                  </p:stCondLst>
                                  <p:childTnLst>
                                    <p:set>
                                      <p:cBhvr>
                                        <p:cTn id="130" dur="1" fill="hold">
                                          <p:stCondLst>
                                            <p:cond delay="0"/>
                                          </p:stCondLst>
                                        </p:cTn>
                                        <p:tgtEl>
                                          <p:spTgt spid="91"/>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42" presetClass="path" presetSubtype="0" accel="50000" decel="50000" fill="hold" nodeType="clickEffect">
                                  <p:stCondLst>
                                    <p:cond delay="0"/>
                                  </p:stCondLst>
                                  <p:childTnLst>
                                    <p:animMotion origin="layout" path="M 1.875E-6 3.7037E-6 L -0.00039 0.06574 " pathEditMode="relative" rAng="0" ptsTypes="AA">
                                      <p:cBhvr>
                                        <p:cTn id="134" dur="2000" fill="hold"/>
                                        <p:tgtEl>
                                          <p:spTgt spid="97"/>
                                        </p:tgtEl>
                                        <p:attrNameLst>
                                          <p:attrName>ppt_x</p:attrName>
                                          <p:attrName>ppt_y</p:attrName>
                                        </p:attrNameLst>
                                      </p:cBhvr>
                                      <p:rCtr x="-26" y="3287"/>
                                    </p:animMotion>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0" nodeType="clickEffect">
                                  <p:stCondLst>
                                    <p:cond delay="0"/>
                                  </p:stCondLst>
                                  <p:childTnLst>
                                    <p:set>
                                      <p:cBhvr>
                                        <p:cTn id="138" dur="1" fill="hold">
                                          <p:stCondLst>
                                            <p:cond delay="0"/>
                                          </p:stCondLst>
                                        </p:cTn>
                                        <p:tgtEl>
                                          <p:spTgt spid="92"/>
                                        </p:tgtEl>
                                        <p:attrNameLst>
                                          <p:attrName>style.visibility</p:attrName>
                                        </p:attrNameLst>
                                      </p:cBhvr>
                                      <p:to>
                                        <p:strVal val="hidden"/>
                                      </p:to>
                                    </p:set>
                                  </p:childTnLst>
                                </p:cTn>
                              </p:par>
                            </p:childTnLst>
                          </p:cTn>
                        </p:par>
                        <p:par>
                          <p:cTn id="139" fill="hold">
                            <p:stCondLst>
                              <p:cond delay="0"/>
                            </p:stCondLst>
                            <p:childTnLst>
                              <p:par>
                                <p:cTn id="140" presetID="1" presetClass="exit" presetSubtype="0" fill="hold" grpId="0" nodeType="afterEffect">
                                  <p:stCondLst>
                                    <p:cond delay="0"/>
                                  </p:stCondLst>
                                  <p:childTnLst>
                                    <p:set>
                                      <p:cBhvr>
                                        <p:cTn id="141" dur="1" fill="hold">
                                          <p:stCondLst>
                                            <p:cond delay="0"/>
                                          </p:stCondLst>
                                        </p:cTn>
                                        <p:tgtEl>
                                          <p:spTgt spid="93"/>
                                        </p:tgtEl>
                                        <p:attrNameLst>
                                          <p:attrName>style.visibility</p:attrName>
                                        </p:attrNameLst>
                                      </p:cBhvr>
                                      <p:to>
                                        <p:strVal val="hidden"/>
                                      </p:to>
                                    </p:set>
                                  </p:childTnLst>
                                </p:cTn>
                              </p:par>
                            </p:childTnLst>
                          </p:cTn>
                        </p:par>
                        <p:par>
                          <p:cTn id="142" fill="hold">
                            <p:stCondLst>
                              <p:cond delay="0"/>
                            </p:stCondLst>
                            <p:childTnLst>
                              <p:par>
                                <p:cTn id="143" presetID="1" presetClass="exit" presetSubtype="0" fill="hold" grpId="0" nodeType="afterEffect">
                                  <p:stCondLst>
                                    <p:cond delay="0"/>
                                  </p:stCondLst>
                                  <p:childTnLst>
                                    <p:set>
                                      <p:cBhvr>
                                        <p:cTn id="144" dur="1" fill="hold">
                                          <p:stCondLst>
                                            <p:cond delay="0"/>
                                          </p:stCondLst>
                                        </p:cTn>
                                        <p:tgtEl>
                                          <p:spTgt spid="94"/>
                                        </p:tgtEl>
                                        <p:attrNameLst>
                                          <p:attrName>style.visibility</p:attrName>
                                        </p:attrNameLst>
                                      </p:cBhvr>
                                      <p:to>
                                        <p:strVal val="hidden"/>
                                      </p:to>
                                    </p:set>
                                  </p:childTnLst>
                                </p:cTn>
                              </p:par>
                            </p:childTnLst>
                          </p:cTn>
                        </p:par>
                        <p:par>
                          <p:cTn id="145" fill="hold">
                            <p:stCondLst>
                              <p:cond delay="0"/>
                            </p:stCondLst>
                            <p:childTnLst>
                              <p:par>
                                <p:cTn id="146" presetID="14" presetClass="exit" presetSubtype="10" fill="hold" nodeType="afterEffect">
                                  <p:stCondLst>
                                    <p:cond delay="0"/>
                                  </p:stCondLst>
                                  <p:childTnLst>
                                    <p:animEffect transition="out" filter="randombar(horizontal)">
                                      <p:cBhvr>
                                        <p:cTn id="147" dur="500"/>
                                        <p:tgtEl>
                                          <p:spTgt spid="97"/>
                                        </p:tgtEl>
                                      </p:cBhvr>
                                    </p:animEffect>
                                    <p:set>
                                      <p:cBhvr>
                                        <p:cTn id="148" dur="1" fill="hold">
                                          <p:stCondLst>
                                            <p:cond delay="499"/>
                                          </p:stCondLst>
                                        </p:cTn>
                                        <p:tgtEl>
                                          <p:spTgt spid="97"/>
                                        </p:tgtEl>
                                        <p:attrNameLst>
                                          <p:attrName>style.visibility</p:attrName>
                                        </p:attrNameLst>
                                      </p:cBhvr>
                                      <p:to>
                                        <p:strVal val="hidden"/>
                                      </p:to>
                                    </p:set>
                                  </p:childTnLst>
                                </p:cTn>
                              </p:par>
                              <p:par>
                                <p:cTn id="149" presetID="14" presetClass="exit" presetSubtype="10" fill="hold" grpId="1" nodeType="withEffect">
                                  <p:stCondLst>
                                    <p:cond delay="0"/>
                                  </p:stCondLst>
                                  <p:childTnLst>
                                    <p:animEffect transition="out" filter="randombar(horizontal)">
                                      <p:cBhvr>
                                        <p:cTn id="150" dur="500"/>
                                        <p:tgtEl>
                                          <p:spTgt spid="102"/>
                                        </p:tgtEl>
                                      </p:cBhvr>
                                    </p:animEffect>
                                    <p:set>
                                      <p:cBhvr>
                                        <p:cTn id="151" dur="1" fill="hold">
                                          <p:stCondLst>
                                            <p:cond delay="499"/>
                                          </p:stCondLst>
                                        </p:cTn>
                                        <p:tgtEl>
                                          <p:spTgt spid="102"/>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63" presetClass="path" presetSubtype="0" accel="50000" decel="50000" fill="hold" nodeType="clickEffect">
                                  <p:stCondLst>
                                    <p:cond delay="0"/>
                                  </p:stCondLst>
                                  <p:childTnLst>
                                    <p:animMotion origin="layout" path="M 0.04454 -0.00046 L 0.09284 0.00139 " pathEditMode="relative" rAng="0" ptsTypes="AA">
                                      <p:cBhvr>
                                        <p:cTn id="155" dur="2000" fill="hold"/>
                                        <p:tgtEl>
                                          <p:spTgt spid="33"/>
                                        </p:tgtEl>
                                        <p:attrNameLst>
                                          <p:attrName>ppt_x</p:attrName>
                                          <p:attrName>ppt_y</p:attrName>
                                        </p:attrNameLst>
                                      </p:cBhvr>
                                      <p:rCtr x="2305" y="0"/>
                                    </p:animMotion>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0" nodeType="clickEffect">
                                  <p:stCondLst>
                                    <p:cond delay="0"/>
                                  </p:stCondLst>
                                  <p:childTnLst>
                                    <p:set>
                                      <p:cBhvr>
                                        <p:cTn id="159" dur="1" fill="hold">
                                          <p:stCondLst>
                                            <p:cond delay="0"/>
                                          </p:stCondLst>
                                        </p:cTn>
                                        <p:tgtEl>
                                          <p:spTgt spid="49"/>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nodeType="clickEffect">
                                  <p:stCondLst>
                                    <p:cond delay="0"/>
                                  </p:stCondLst>
                                  <p:childTnLst>
                                    <p:set>
                                      <p:cBhvr>
                                        <p:cTn id="163" dur="1" fill="hold">
                                          <p:stCondLst>
                                            <p:cond delay="0"/>
                                          </p:stCondLst>
                                        </p:cTn>
                                        <p:tgtEl>
                                          <p:spTgt spid="54"/>
                                        </p:tgtEl>
                                        <p:attrNameLst>
                                          <p:attrName>style.visibility</p:attrName>
                                        </p:attrNameLst>
                                      </p:cBhvr>
                                      <p:to>
                                        <p:strVal val="visible"/>
                                      </p:to>
                                    </p:set>
                                    <p:animEffect transition="in" filter="wipe(left)">
                                      <p:cBhvr>
                                        <p:cTn id="164" dur="1000"/>
                                        <p:tgtEl>
                                          <p:spTgt spid="54"/>
                                        </p:tgtEl>
                                      </p:cBhvr>
                                    </p:animEffect>
                                  </p:childTnLst>
                                </p:cTn>
                              </p:par>
                            </p:childTnLst>
                          </p:cTn>
                        </p:par>
                      </p:childTnLst>
                    </p:cTn>
                  </p:par>
                  <p:par>
                    <p:cTn id="165" fill="hold">
                      <p:stCondLst>
                        <p:cond delay="indefinite"/>
                      </p:stCondLst>
                      <p:childTnLst>
                        <p:par>
                          <p:cTn id="166" fill="hold">
                            <p:stCondLst>
                              <p:cond delay="0"/>
                            </p:stCondLst>
                            <p:childTnLst>
                              <p:par>
                                <p:cTn id="167" presetID="21" presetClass="entr" presetSubtype="1" fill="hold" grpId="0" nodeType="clickEffect">
                                  <p:stCondLst>
                                    <p:cond delay="0"/>
                                  </p:stCondLst>
                                  <p:childTnLst>
                                    <p:set>
                                      <p:cBhvr>
                                        <p:cTn id="168" dur="1" fill="hold">
                                          <p:stCondLst>
                                            <p:cond delay="0"/>
                                          </p:stCondLst>
                                        </p:cTn>
                                        <p:tgtEl>
                                          <p:spTgt spid="55"/>
                                        </p:tgtEl>
                                        <p:attrNameLst>
                                          <p:attrName>style.visibility</p:attrName>
                                        </p:attrNameLst>
                                      </p:cBhvr>
                                      <p:to>
                                        <p:strVal val="visible"/>
                                      </p:to>
                                    </p:set>
                                    <p:animEffect transition="in" filter="wheel(1)">
                                      <p:cBhvr>
                                        <p:cTn id="169" dur="1000"/>
                                        <p:tgtEl>
                                          <p:spTgt spid="55"/>
                                        </p:tgtEl>
                                      </p:cBhvr>
                                    </p:animEffect>
                                  </p:childTnLst>
                                </p:cTn>
                              </p:par>
                            </p:childTnLst>
                          </p:cTn>
                        </p:par>
                      </p:childTnLst>
                    </p:cTn>
                  </p:par>
                  <p:par>
                    <p:cTn id="170" fill="hold">
                      <p:stCondLst>
                        <p:cond delay="indefinite"/>
                      </p:stCondLst>
                      <p:childTnLst>
                        <p:par>
                          <p:cTn id="171" fill="hold">
                            <p:stCondLst>
                              <p:cond delay="0"/>
                            </p:stCondLst>
                            <p:childTnLst>
                              <p:par>
                                <p:cTn id="172" presetID="1" presetClass="exit" presetSubtype="0" fill="hold" grpId="0" nodeType="clickEffect">
                                  <p:stCondLst>
                                    <p:cond delay="0"/>
                                  </p:stCondLst>
                                  <p:childTnLst>
                                    <p:set>
                                      <p:cBhvr>
                                        <p:cTn id="173" dur="1" fill="hold">
                                          <p:stCondLst>
                                            <p:cond delay="0"/>
                                          </p:stCondLst>
                                        </p:cTn>
                                        <p:tgtEl>
                                          <p:spTgt spid="50"/>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grpId="0" nodeType="clickEffect">
                                  <p:stCondLst>
                                    <p:cond delay="0"/>
                                  </p:stCondLst>
                                  <p:childTnLst>
                                    <p:set>
                                      <p:cBhvr>
                                        <p:cTn id="177" dur="1" fill="hold">
                                          <p:stCondLst>
                                            <p:cond delay="0"/>
                                          </p:stCondLst>
                                        </p:cTn>
                                        <p:tgtEl>
                                          <p:spTgt spid="51"/>
                                        </p:tgtEl>
                                        <p:attrNameLst>
                                          <p:attrName>style.visibility</p:attrName>
                                        </p:attrNameLst>
                                      </p:cBhvr>
                                      <p:to>
                                        <p:strVal val="hidden"/>
                                      </p:to>
                                    </p:set>
                                  </p:childTnLst>
                                </p:cTn>
                              </p:par>
                            </p:childTnLst>
                          </p:cTn>
                        </p:par>
                        <p:par>
                          <p:cTn id="178" fill="hold">
                            <p:stCondLst>
                              <p:cond delay="0"/>
                            </p:stCondLst>
                            <p:childTnLst>
                              <p:par>
                                <p:cTn id="179" presetID="1" presetClass="exit" presetSubtype="0" fill="hold" grpId="0" nodeType="afterEffect">
                                  <p:stCondLst>
                                    <p:cond delay="0"/>
                                  </p:stCondLst>
                                  <p:childTnLst>
                                    <p:set>
                                      <p:cBhvr>
                                        <p:cTn id="180" dur="1" fill="hold">
                                          <p:stCondLst>
                                            <p:cond delay="0"/>
                                          </p:stCondLst>
                                        </p:cTn>
                                        <p:tgtEl>
                                          <p:spTgt spid="52"/>
                                        </p:tgtEl>
                                        <p:attrNameLst>
                                          <p:attrName>style.visibility</p:attrName>
                                        </p:attrNameLst>
                                      </p:cBhvr>
                                      <p:to>
                                        <p:strVal val="hidden"/>
                                      </p:to>
                                    </p:set>
                                  </p:childTnLst>
                                </p:cTn>
                              </p:par>
                            </p:childTnLst>
                          </p:cTn>
                        </p:par>
                        <p:par>
                          <p:cTn id="181" fill="hold">
                            <p:stCondLst>
                              <p:cond delay="0"/>
                            </p:stCondLst>
                            <p:childTnLst>
                              <p:par>
                                <p:cTn id="182" presetID="1" presetClass="exit" presetSubtype="0" fill="hold" grpId="0" nodeType="afterEffect">
                                  <p:stCondLst>
                                    <p:cond delay="0"/>
                                  </p:stCondLst>
                                  <p:childTnLst>
                                    <p:set>
                                      <p:cBhvr>
                                        <p:cTn id="183" dur="1" fill="hold">
                                          <p:stCondLst>
                                            <p:cond delay="0"/>
                                          </p:stCondLst>
                                        </p:cTn>
                                        <p:tgtEl>
                                          <p:spTgt spid="53"/>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14" presetClass="exit" presetSubtype="10" fill="hold" nodeType="clickEffect">
                                  <p:stCondLst>
                                    <p:cond delay="0"/>
                                  </p:stCondLst>
                                  <p:childTnLst>
                                    <p:animEffect transition="out" filter="randombar(horizontal)">
                                      <p:cBhvr>
                                        <p:cTn id="187" dur="500"/>
                                        <p:tgtEl>
                                          <p:spTgt spid="54"/>
                                        </p:tgtEl>
                                      </p:cBhvr>
                                    </p:animEffect>
                                    <p:set>
                                      <p:cBhvr>
                                        <p:cTn id="188" dur="1" fill="hold">
                                          <p:stCondLst>
                                            <p:cond delay="499"/>
                                          </p:stCondLst>
                                        </p:cTn>
                                        <p:tgtEl>
                                          <p:spTgt spid="54"/>
                                        </p:tgtEl>
                                        <p:attrNameLst>
                                          <p:attrName>style.visibility</p:attrName>
                                        </p:attrNameLst>
                                      </p:cBhvr>
                                      <p:to>
                                        <p:strVal val="hidden"/>
                                      </p:to>
                                    </p:set>
                                  </p:childTnLst>
                                </p:cTn>
                              </p:par>
                              <p:par>
                                <p:cTn id="189" presetID="14" presetClass="exit" presetSubtype="10" fill="hold" grpId="1" nodeType="withEffect">
                                  <p:stCondLst>
                                    <p:cond delay="0"/>
                                  </p:stCondLst>
                                  <p:childTnLst>
                                    <p:animEffect transition="out" filter="randombar(horizontal)">
                                      <p:cBhvr>
                                        <p:cTn id="190" dur="500"/>
                                        <p:tgtEl>
                                          <p:spTgt spid="55"/>
                                        </p:tgtEl>
                                      </p:cBhvr>
                                    </p:animEffect>
                                    <p:set>
                                      <p:cBhvr>
                                        <p:cTn id="191" dur="1" fill="hold">
                                          <p:stCondLst>
                                            <p:cond delay="499"/>
                                          </p:stCondLst>
                                        </p:cTn>
                                        <p:tgtEl>
                                          <p:spTgt spid="55"/>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63" presetClass="path" presetSubtype="0" accel="50000" decel="50000" fill="hold" nodeType="clickEffect">
                                  <p:stCondLst>
                                    <p:cond delay="0"/>
                                  </p:stCondLst>
                                  <p:childTnLst>
                                    <p:animMotion origin="layout" path="M 0.09284 0.00139 L 0.13672 -0.00047 " pathEditMode="relative" rAng="0" ptsTypes="AA">
                                      <p:cBhvr>
                                        <p:cTn id="195" dur="2000" fill="hold"/>
                                        <p:tgtEl>
                                          <p:spTgt spid="33"/>
                                        </p:tgtEl>
                                        <p:attrNameLst>
                                          <p:attrName>ppt_x</p:attrName>
                                          <p:attrName>ppt_y</p:attrName>
                                        </p:attrNameLst>
                                      </p:cBhvr>
                                      <p:rCtr x="2305" y="0"/>
                                    </p:animMotion>
                                  </p:childTnLst>
                                </p:cTn>
                              </p:par>
                            </p:childTnLst>
                          </p:cTn>
                        </p:par>
                      </p:childTnLst>
                    </p:cTn>
                  </p:par>
                  <p:par>
                    <p:cTn id="196" fill="hold">
                      <p:stCondLst>
                        <p:cond delay="indefinite"/>
                      </p:stCondLst>
                      <p:childTnLst>
                        <p:par>
                          <p:cTn id="197" fill="hold">
                            <p:stCondLst>
                              <p:cond delay="0"/>
                            </p:stCondLst>
                            <p:childTnLst>
                              <p:par>
                                <p:cTn id="198" presetID="21" presetClass="entr" presetSubtype="1" fill="hold" grpId="0" nodeType="clickEffect">
                                  <p:stCondLst>
                                    <p:cond delay="0"/>
                                  </p:stCondLst>
                                  <p:childTnLst>
                                    <p:set>
                                      <p:cBhvr>
                                        <p:cTn id="199" dur="1" fill="hold">
                                          <p:stCondLst>
                                            <p:cond delay="0"/>
                                          </p:stCondLst>
                                        </p:cTn>
                                        <p:tgtEl>
                                          <p:spTgt spid="100"/>
                                        </p:tgtEl>
                                        <p:attrNameLst>
                                          <p:attrName>style.visibility</p:attrName>
                                        </p:attrNameLst>
                                      </p:cBhvr>
                                      <p:to>
                                        <p:strVal val="visible"/>
                                      </p:to>
                                    </p:set>
                                    <p:animEffect transition="in" filter="wheel(1)">
                                      <p:cBhvr>
                                        <p:cTn id="200" dur="1000"/>
                                        <p:tgtEl>
                                          <p:spTgt spid="100"/>
                                        </p:tgtEl>
                                      </p:cBhvr>
                                    </p:animEffec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0" nodeType="clickEffect">
                                  <p:stCondLst>
                                    <p:cond delay="0"/>
                                  </p:stCondLst>
                                  <p:childTnLst>
                                    <p:set>
                                      <p:cBhvr>
                                        <p:cTn id="204" dur="1" fill="hold">
                                          <p:stCondLst>
                                            <p:cond delay="0"/>
                                          </p:stCondLst>
                                        </p:cTn>
                                        <p:tgtEl>
                                          <p:spTgt spid="88"/>
                                        </p:tgtEl>
                                        <p:attrNameLst>
                                          <p:attrName>style.visibility</p:attrName>
                                        </p:attrNameLst>
                                      </p:cBhvr>
                                      <p:to>
                                        <p:strVal val="hidden"/>
                                      </p:to>
                                    </p:set>
                                  </p:childTnLst>
                                </p:cTn>
                              </p:par>
                            </p:childTnLst>
                          </p:cTn>
                        </p:par>
                      </p:childTnLst>
                    </p:cTn>
                  </p:par>
                  <p:par>
                    <p:cTn id="205" fill="hold">
                      <p:stCondLst>
                        <p:cond delay="indefinite"/>
                      </p:stCondLst>
                      <p:childTnLst>
                        <p:par>
                          <p:cTn id="206" fill="hold">
                            <p:stCondLst>
                              <p:cond delay="0"/>
                            </p:stCondLst>
                            <p:childTnLst>
                              <p:par>
                                <p:cTn id="207" presetID="1" presetClass="exit" presetSubtype="0" fill="hold" grpId="0" nodeType="clickEffect">
                                  <p:stCondLst>
                                    <p:cond delay="0"/>
                                  </p:stCondLst>
                                  <p:childTnLst>
                                    <p:set>
                                      <p:cBhvr>
                                        <p:cTn id="208" dur="1" fill="hold">
                                          <p:stCondLst>
                                            <p:cond delay="0"/>
                                          </p:stCondLst>
                                        </p:cTn>
                                        <p:tgtEl>
                                          <p:spTgt spid="89"/>
                                        </p:tgtEl>
                                        <p:attrNameLst>
                                          <p:attrName>style.visibility</p:attrName>
                                        </p:attrNameLst>
                                      </p:cBhvr>
                                      <p:to>
                                        <p:strVal val="hidden"/>
                                      </p:to>
                                    </p:set>
                                  </p:childTnLst>
                                </p:cTn>
                              </p:par>
                            </p:childTnLst>
                          </p:cTn>
                        </p:par>
                      </p:childTnLst>
                    </p:cTn>
                  </p:par>
                  <p:par>
                    <p:cTn id="209" fill="hold">
                      <p:stCondLst>
                        <p:cond delay="indefinite"/>
                      </p:stCondLst>
                      <p:childTnLst>
                        <p:par>
                          <p:cTn id="210" fill="hold">
                            <p:stCondLst>
                              <p:cond delay="0"/>
                            </p:stCondLst>
                            <p:childTnLst>
                              <p:par>
                                <p:cTn id="211" presetID="1" presetClass="exit" presetSubtype="0" fill="hold" grpId="0" nodeType="clickEffect">
                                  <p:stCondLst>
                                    <p:cond delay="0"/>
                                  </p:stCondLst>
                                  <p:childTnLst>
                                    <p:set>
                                      <p:cBhvr>
                                        <p:cTn id="212" dur="1" fill="hold">
                                          <p:stCondLst>
                                            <p:cond delay="0"/>
                                          </p:stCondLst>
                                        </p:cTn>
                                        <p:tgtEl>
                                          <p:spTgt spid="95"/>
                                        </p:tgtEl>
                                        <p:attrNameLst>
                                          <p:attrName>style.visibility</p:attrName>
                                        </p:attrNameLst>
                                      </p:cBhvr>
                                      <p:to>
                                        <p:strVal val="hidden"/>
                                      </p:to>
                                    </p:set>
                                  </p:childTnLst>
                                </p:cTn>
                              </p:par>
                            </p:childTnLst>
                          </p:cTn>
                        </p:par>
                        <p:par>
                          <p:cTn id="213" fill="hold">
                            <p:stCondLst>
                              <p:cond delay="0"/>
                            </p:stCondLst>
                            <p:childTnLst>
                              <p:par>
                                <p:cTn id="214" presetID="1" presetClass="exit" presetSubtype="0" fill="hold" grpId="0" nodeType="afterEffect">
                                  <p:stCondLst>
                                    <p:cond delay="0"/>
                                  </p:stCondLst>
                                  <p:childTnLst>
                                    <p:set>
                                      <p:cBhvr>
                                        <p:cTn id="215" dur="1" fill="hold">
                                          <p:stCondLst>
                                            <p:cond delay="0"/>
                                          </p:stCondLst>
                                        </p:cTn>
                                        <p:tgtEl>
                                          <p:spTgt spid="96"/>
                                        </p:tgtEl>
                                        <p:attrNameLst>
                                          <p:attrName>style.visibility</p:attrName>
                                        </p:attrNameLst>
                                      </p:cBhvr>
                                      <p:to>
                                        <p:strVal val="hidden"/>
                                      </p:to>
                                    </p:set>
                                  </p:childTnLst>
                                </p:cTn>
                              </p:par>
                            </p:childTnLst>
                          </p:cTn>
                        </p:par>
                        <p:par>
                          <p:cTn id="216" fill="hold">
                            <p:stCondLst>
                              <p:cond delay="0"/>
                            </p:stCondLst>
                            <p:childTnLst>
                              <p:par>
                                <p:cTn id="217" presetID="1" presetClass="exit" presetSubtype="0" fill="hold" grpId="0" nodeType="afterEffect">
                                  <p:stCondLst>
                                    <p:cond delay="0"/>
                                  </p:stCondLst>
                                  <p:childTnLst>
                                    <p:set>
                                      <p:cBhvr>
                                        <p:cTn id="218" dur="1" fill="hold">
                                          <p:stCondLst>
                                            <p:cond delay="0"/>
                                          </p:stCondLst>
                                        </p:cTn>
                                        <p:tgtEl>
                                          <p:spTgt spid="98"/>
                                        </p:tgtEl>
                                        <p:attrNameLst>
                                          <p:attrName>style.visibility</p:attrName>
                                        </p:attrNameLst>
                                      </p:cBhvr>
                                      <p:to>
                                        <p:strVal val="hidden"/>
                                      </p:to>
                                    </p:set>
                                  </p:childTnLst>
                                </p:cTn>
                              </p:par>
                              <p:par>
                                <p:cTn id="219" presetID="14" presetClass="exit" presetSubtype="10" fill="hold" grpId="1" nodeType="withEffect">
                                  <p:stCondLst>
                                    <p:cond delay="0"/>
                                  </p:stCondLst>
                                  <p:childTnLst>
                                    <p:animEffect transition="out" filter="randombar(horizontal)">
                                      <p:cBhvr>
                                        <p:cTn id="220" dur="500"/>
                                        <p:tgtEl>
                                          <p:spTgt spid="100"/>
                                        </p:tgtEl>
                                      </p:cBhvr>
                                    </p:animEffect>
                                    <p:set>
                                      <p:cBhvr>
                                        <p:cTn id="221" dur="1" fill="hold">
                                          <p:stCondLst>
                                            <p:cond delay="499"/>
                                          </p:stCondLst>
                                        </p:cTn>
                                        <p:tgtEl>
                                          <p:spTgt spid="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90" grpId="0" animBg="1"/>
      <p:bldP spid="91" grpId="0" animBg="1"/>
      <p:bldP spid="92" grpId="0" animBg="1"/>
      <p:bldP spid="93" grpId="0" animBg="1"/>
      <p:bldP spid="94" grpId="0" animBg="1"/>
      <p:bldP spid="102" grpId="0" animBg="1"/>
      <p:bldP spid="102" grpId="1" animBg="1"/>
      <p:bldP spid="49" grpId="0" animBg="1"/>
      <p:bldP spid="50" grpId="0" animBg="1"/>
      <p:bldP spid="51" grpId="0" animBg="1"/>
      <p:bldP spid="52" grpId="0" animBg="1"/>
      <p:bldP spid="53" grpId="0" animBg="1"/>
      <p:bldP spid="55" grpId="0" animBg="1"/>
      <p:bldP spid="55" grpId="1" animBg="1"/>
      <p:bldP spid="88" grpId="0" animBg="1"/>
      <p:bldP spid="89" grpId="0" animBg="1"/>
      <p:bldP spid="95" grpId="0" animBg="1"/>
      <p:bldP spid="96" grpId="0" animBg="1"/>
      <p:bldP spid="98" grpId="0" animBg="1"/>
      <p:bldP spid="100" grpId="0" animBg="1"/>
      <p:bldP spid="100"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0/1 Knapsack Problem - Dynamic Programming Solution</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390519784"/>
                  </p:ext>
                </p:extLst>
              </p:nvPr>
            </p:nvGraphicFramePr>
            <p:xfrm>
              <a:off x="621579" y="3230877"/>
              <a:ext cx="8763000" cy="274320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xmlns="" val="20000"/>
                        </a:ext>
                      </a:extLst>
                    </a:gridCol>
                    <a:gridCol w="555625">
                      <a:extLst>
                        <a:ext uri="{9D8B030D-6E8A-4147-A177-3AD203B41FA5}">
                          <a16:colId xmlns:a16="http://schemas.microsoft.com/office/drawing/2014/main" xmlns="" val="20001"/>
                        </a:ext>
                      </a:extLst>
                    </a:gridCol>
                    <a:gridCol w="555625">
                      <a:extLst>
                        <a:ext uri="{9D8B030D-6E8A-4147-A177-3AD203B41FA5}">
                          <a16:colId xmlns:a16="http://schemas.microsoft.com/office/drawing/2014/main" xmlns="" val="20002"/>
                        </a:ext>
                      </a:extLst>
                    </a:gridCol>
                    <a:gridCol w="555625">
                      <a:extLst>
                        <a:ext uri="{9D8B030D-6E8A-4147-A177-3AD203B41FA5}">
                          <a16:colId xmlns:a16="http://schemas.microsoft.com/office/drawing/2014/main" xmlns="" val="20003"/>
                        </a:ext>
                      </a:extLst>
                    </a:gridCol>
                    <a:gridCol w="555625">
                      <a:extLst>
                        <a:ext uri="{9D8B030D-6E8A-4147-A177-3AD203B41FA5}">
                          <a16:colId xmlns:a16="http://schemas.microsoft.com/office/drawing/2014/main" xmlns="" val="20004"/>
                        </a:ext>
                      </a:extLst>
                    </a:gridCol>
                    <a:gridCol w="555625">
                      <a:extLst>
                        <a:ext uri="{9D8B030D-6E8A-4147-A177-3AD203B41FA5}">
                          <a16:colId xmlns:a16="http://schemas.microsoft.com/office/drawing/2014/main" xmlns="" val="20005"/>
                        </a:ext>
                      </a:extLst>
                    </a:gridCol>
                    <a:gridCol w="555625">
                      <a:extLst>
                        <a:ext uri="{9D8B030D-6E8A-4147-A177-3AD203B41FA5}">
                          <a16:colId xmlns:a16="http://schemas.microsoft.com/office/drawing/2014/main" xmlns="" val="20006"/>
                        </a:ext>
                      </a:extLst>
                    </a:gridCol>
                    <a:gridCol w="555625">
                      <a:extLst>
                        <a:ext uri="{9D8B030D-6E8A-4147-A177-3AD203B41FA5}">
                          <a16:colId xmlns:a16="http://schemas.microsoft.com/office/drawing/2014/main" xmlns="" val="20007"/>
                        </a:ext>
                      </a:extLst>
                    </a:gridCol>
                    <a:gridCol w="555625">
                      <a:extLst>
                        <a:ext uri="{9D8B030D-6E8A-4147-A177-3AD203B41FA5}">
                          <a16:colId xmlns:a16="http://schemas.microsoft.com/office/drawing/2014/main" xmlns="" val="20008"/>
                        </a:ext>
                      </a:extLst>
                    </a:gridCol>
                    <a:gridCol w="555625">
                      <a:extLst>
                        <a:ext uri="{9D8B030D-6E8A-4147-A177-3AD203B41FA5}">
                          <a16:colId xmlns:a16="http://schemas.microsoft.com/office/drawing/2014/main" xmlns="" val="20009"/>
                        </a:ext>
                      </a:extLst>
                    </a:gridCol>
                    <a:gridCol w="555625">
                      <a:extLst>
                        <a:ext uri="{9D8B030D-6E8A-4147-A177-3AD203B41FA5}">
                          <a16:colId xmlns:a16="http://schemas.microsoft.com/office/drawing/2014/main" xmlns="" val="20010"/>
                        </a:ext>
                      </a:extLst>
                    </a:gridCol>
                    <a:gridCol w="555625">
                      <a:extLst>
                        <a:ext uri="{9D8B030D-6E8A-4147-A177-3AD203B41FA5}">
                          <a16:colId xmlns:a16="http://schemas.microsoft.com/office/drawing/2014/main" xmlns="" val="20011"/>
                        </a:ext>
                      </a:extLst>
                    </a:gridCol>
                    <a:gridCol w="555625">
                      <a:extLst>
                        <a:ext uri="{9D8B030D-6E8A-4147-A177-3AD203B41FA5}">
                          <a16:colId xmlns:a16="http://schemas.microsoft.com/office/drawing/2014/main" xmlns="" val="20012"/>
                        </a:ext>
                      </a:extLst>
                    </a:gridCol>
                  </a:tblGrid>
                  <a:tr h="370840">
                    <a:tc>
                      <a:txBody>
                        <a:bodyPr/>
                        <a:lstStyle/>
                        <a:p>
                          <a:pPr algn="ctr"/>
                          <a:r>
                            <a:rPr lang="en-US" sz="2200" dirty="0">
                              <a:solidFill>
                                <a:srgbClr val="AD1457"/>
                              </a:solidFill>
                            </a:rPr>
                            <a:t>weight &amp; value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3</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10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11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𝟏</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𝟏</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𝟏</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𝟏</m:t>
                                </m:r>
                              </m:oMath>
                            </m:oMathPara>
                          </a14:m>
                          <a:endParaRPr lang="en-US" sz="2000" b="1"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𝟐</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𝟐</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𝟐</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𝟔</m:t>
                                </m:r>
                              </m:oMath>
                            </m:oMathPara>
                          </a14:m>
                          <a:endParaRPr lang="en-US" sz="2000" b="1"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𝟑</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𝟓</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𝟑</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𝟏𝟖</m:t>
                                </m:r>
                              </m:oMath>
                            </m:oMathPara>
                          </a14:m>
                          <a:endParaRPr lang="en-US" sz="2000" b="1"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24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𝟒</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𝟔</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𝟒</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𝟐𝟐</m:t>
                                </m:r>
                              </m:oMath>
                            </m:oMathPara>
                          </a14:m>
                          <a:endParaRPr lang="en-US" sz="2000" b="1"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22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24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29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29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40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𝟓</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𝟕</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𝟓</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𝟐𝟖</m:t>
                                </m:r>
                              </m:oMath>
                            </m:oMathPara>
                          </a14:m>
                          <a:endParaRPr lang="en-US" sz="2000" b="1"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22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29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34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35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solidFill>
                            </a:rPr>
                            <a:t>40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390519784"/>
                  </p:ext>
                </p:extLst>
              </p:nvPr>
            </p:nvGraphicFramePr>
            <p:xfrm>
              <a:off x="621579" y="3230877"/>
              <a:ext cx="8763000" cy="274320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val="20000"/>
                        </a:ext>
                      </a:extLst>
                    </a:gridCol>
                    <a:gridCol w="555625">
                      <a:extLst>
                        <a:ext uri="{9D8B030D-6E8A-4147-A177-3AD203B41FA5}">
                          <a16:colId xmlns:a16="http://schemas.microsoft.com/office/drawing/2014/main" val="20001"/>
                        </a:ext>
                      </a:extLst>
                    </a:gridCol>
                    <a:gridCol w="555625">
                      <a:extLst>
                        <a:ext uri="{9D8B030D-6E8A-4147-A177-3AD203B41FA5}">
                          <a16:colId xmlns:a16="http://schemas.microsoft.com/office/drawing/2014/main" val="20002"/>
                        </a:ext>
                      </a:extLst>
                    </a:gridCol>
                    <a:gridCol w="555625">
                      <a:extLst>
                        <a:ext uri="{9D8B030D-6E8A-4147-A177-3AD203B41FA5}">
                          <a16:colId xmlns:a16="http://schemas.microsoft.com/office/drawing/2014/main" val="20003"/>
                        </a:ext>
                      </a:extLst>
                    </a:gridCol>
                    <a:gridCol w="555625">
                      <a:extLst>
                        <a:ext uri="{9D8B030D-6E8A-4147-A177-3AD203B41FA5}">
                          <a16:colId xmlns:a16="http://schemas.microsoft.com/office/drawing/2014/main" val="20004"/>
                        </a:ext>
                      </a:extLst>
                    </a:gridCol>
                    <a:gridCol w="555625">
                      <a:extLst>
                        <a:ext uri="{9D8B030D-6E8A-4147-A177-3AD203B41FA5}">
                          <a16:colId xmlns:a16="http://schemas.microsoft.com/office/drawing/2014/main" val="20005"/>
                        </a:ext>
                      </a:extLst>
                    </a:gridCol>
                    <a:gridCol w="555625">
                      <a:extLst>
                        <a:ext uri="{9D8B030D-6E8A-4147-A177-3AD203B41FA5}">
                          <a16:colId xmlns:a16="http://schemas.microsoft.com/office/drawing/2014/main" val="20006"/>
                        </a:ext>
                      </a:extLst>
                    </a:gridCol>
                    <a:gridCol w="555625">
                      <a:extLst>
                        <a:ext uri="{9D8B030D-6E8A-4147-A177-3AD203B41FA5}">
                          <a16:colId xmlns:a16="http://schemas.microsoft.com/office/drawing/2014/main" val="20007"/>
                        </a:ext>
                      </a:extLst>
                    </a:gridCol>
                    <a:gridCol w="555625">
                      <a:extLst>
                        <a:ext uri="{9D8B030D-6E8A-4147-A177-3AD203B41FA5}">
                          <a16:colId xmlns:a16="http://schemas.microsoft.com/office/drawing/2014/main" val="20008"/>
                        </a:ext>
                      </a:extLst>
                    </a:gridCol>
                    <a:gridCol w="555625">
                      <a:extLst>
                        <a:ext uri="{9D8B030D-6E8A-4147-A177-3AD203B41FA5}">
                          <a16:colId xmlns:a16="http://schemas.microsoft.com/office/drawing/2014/main" val="20009"/>
                        </a:ext>
                      </a:extLst>
                    </a:gridCol>
                    <a:gridCol w="555625">
                      <a:extLst>
                        <a:ext uri="{9D8B030D-6E8A-4147-A177-3AD203B41FA5}">
                          <a16:colId xmlns:a16="http://schemas.microsoft.com/office/drawing/2014/main" val="20010"/>
                        </a:ext>
                      </a:extLst>
                    </a:gridCol>
                    <a:gridCol w="555625">
                      <a:extLst>
                        <a:ext uri="{9D8B030D-6E8A-4147-A177-3AD203B41FA5}">
                          <a16:colId xmlns:a16="http://schemas.microsoft.com/office/drawing/2014/main" val="20011"/>
                        </a:ext>
                      </a:extLst>
                    </a:gridCol>
                    <a:gridCol w="555625">
                      <a:extLst>
                        <a:ext uri="{9D8B030D-6E8A-4147-A177-3AD203B41FA5}">
                          <a16:colId xmlns:a16="http://schemas.microsoft.com/office/drawing/2014/main" val="20012"/>
                        </a:ext>
                      </a:extLst>
                    </a:gridCol>
                  </a:tblGrid>
                  <a:tr h="457200">
                    <a:tc>
                      <a:txBody>
                        <a:bodyPr/>
                        <a:lstStyle/>
                        <a:p>
                          <a:pPr algn="ctr"/>
                          <a:r>
                            <a:rPr lang="en-US" sz="2200" dirty="0" smtClean="0">
                              <a:solidFill>
                                <a:srgbClr val="AD1457"/>
                              </a:solidFill>
                            </a:rPr>
                            <a:t>weight &amp; value</a:t>
                          </a:r>
                          <a:endParaRPr lang="en-US" sz="22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0</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1</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2</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3</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4</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5</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6</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7</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8</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9</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10</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11</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291" t="-108000" r="-318895" b="-433333"/>
                          </a:stretch>
                        </a:blipFill>
                      </a:tcPr>
                    </a:tc>
                    <a:tc>
                      <a:txBody>
                        <a:bodyPr/>
                        <a:lstStyle/>
                        <a:p>
                          <a:pPr algn="ctr"/>
                          <a:r>
                            <a:rPr lang="en-US" sz="2400" dirty="0" smtClean="0">
                              <a:solidFill>
                                <a:schemeClr val="tx1"/>
                              </a:solidFill>
                            </a:rPr>
                            <a:t>0</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291" t="-205263" r="-318895" b="-327632"/>
                          </a:stretch>
                        </a:blipFill>
                      </a:tcPr>
                    </a:tc>
                    <a:tc>
                      <a:txBody>
                        <a:bodyPr/>
                        <a:lstStyle/>
                        <a:p>
                          <a:pPr algn="ctr"/>
                          <a:r>
                            <a:rPr lang="en-US" sz="2400" dirty="0" smtClean="0">
                              <a:solidFill>
                                <a:schemeClr val="tx1"/>
                              </a:solidFill>
                            </a:rPr>
                            <a:t>0</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6</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291" t="-309333" r="-318895" b="-232000"/>
                          </a:stretch>
                        </a:blipFill>
                      </a:tcPr>
                    </a:tc>
                    <a:tc>
                      <a:txBody>
                        <a:bodyPr/>
                        <a:lstStyle/>
                        <a:p>
                          <a:pPr algn="ctr"/>
                          <a:r>
                            <a:rPr lang="en-US" sz="2400" dirty="0" smtClean="0">
                              <a:solidFill>
                                <a:schemeClr val="tx1"/>
                              </a:solidFill>
                            </a:rPr>
                            <a:t>0</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6</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18</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19</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24</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25</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25</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25</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25</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291" t="-409333" r="-318895" b="-132000"/>
                          </a:stretch>
                        </a:blipFill>
                      </a:tcPr>
                    </a:tc>
                    <a:tc>
                      <a:txBody>
                        <a:bodyPr/>
                        <a:lstStyle/>
                        <a:p>
                          <a:pPr algn="ctr"/>
                          <a:r>
                            <a:rPr lang="en-US" sz="2400" dirty="0" smtClean="0">
                              <a:solidFill>
                                <a:schemeClr val="tx1"/>
                              </a:solidFill>
                            </a:rPr>
                            <a:t>0</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6</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18</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22</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24</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28</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29</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29</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40</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291" t="-509333" r="-318895" b="-32000"/>
                          </a:stretch>
                        </a:blipFill>
                      </a:tcPr>
                    </a:tc>
                    <a:tc>
                      <a:txBody>
                        <a:bodyPr/>
                        <a:lstStyle/>
                        <a:p>
                          <a:pPr algn="ctr"/>
                          <a:r>
                            <a:rPr lang="en-US" sz="2400" dirty="0" smtClean="0">
                              <a:solidFill>
                                <a:schemeClr val="tx1"/>
                              </a:solidFill>
                            </a:rPr>
                            <a:t>0</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6</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7</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18</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22</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28</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29</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34</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35</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tx1"/>
                              </a:solidFill>
                            </a:rPr>
                            <a:t>40</a:t>
                          </a:r>
                          <a:endParaRPr lang="en-US" sz="24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mc:Fallback>
      </mc:AlternateContent>
      <p:cxnSp>
        <p:nvCxnSpPr>
          <p:cNvPr id="5" name="Straight Arrow Connector 4"/>
          <p:cNvCxnSpPr/>
          <p:nvPr/>
        </p:nvCxnSpPr>
        <p:spPr>
          <a:xfrm>
            <a:off x="4317024" y="2999415"/>
            <a:ext cx="8704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3982002" y="2699655"/>
                <a:ext cx="365760" cy="4572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chemeClr val="tx1"/>
                          </a:solidFill>
                          <a:latin typeface="Cambria Math" panose="02040503050406030204" pitchFamily="18" charset="0"/>
                        </a:rPr>
                        <m:t>𝒋</m:t>
                      </m:r>
                    </m:oMath>
                  </m:oMathPara>
                </a14:m>
                <a:endParaRPr lang="en-US" sz="2800" b="1"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982002" y="2699655"/>
                <a:ext cx="365760" cy="457200"/>
              </a:xfrm>
              <a:prstGeom prst="rect">
                <a:avLst/>
              </a:prstGeom>
              <a:blipFill>
                <a:blip r:embed="rId3"/>
                <a:stretch>
                  <a:fillRect b="-1333"/>
                </a:stretch>
              </a:blipFill>
            </p:spPr>
            <p:txBody>
              <a:bodyPr/>
              <a:lstStyle/>
              <a:p>
                <a:r>
                  <a:rPr lang="en-US">
                    <a:noFill/>
                  </a:rPr>
                  <a:t> </a:t>
                </a:r>
              </a:p>
            </p:txBody>
          </p:sp>
        </mc:Fallback>
      </mc:AlternateContent>
      <p:sp>
        <p:nvSpPr>
          <p:cNvPr id="7" name="TextBox 6"/>
          <p:cNvSpPr txBox="1"/>
          <p:nvPr/>
        </p:nvSpPr>
        <p:spPr>
          <a:xfrm>
            <a:off x="5210897" y="2781646"/>
            <a:ext cx="2535377" cy="461665"/>
          </a:xfrm>
          <a:prstGeom prst="rect">
            <a:avLst/>
          </a:prstGeom>
          <a:noFill/>
        </p:spPr>
        <p:txBody>
          <a:bodyPr wrap="square" rtlCol="0">
            <a:spAutoFit/>
          </a:bodyPr>
          <a:lstStyle/>
          <a:p>
            <a:r>
              <a:rPr lang="en-US" sz="2400" dirty="0"/>
              <a:t>Knapsack Capacity </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621579" y="1066799"/>
              <a:ext cx="11030490" cy="1519647"/>
            </p:xfrm>
            <a:graphic>
              <a:graphicData uri="http://schemas.openxmlformats.org/drawingml/2006/table">
                <a:tbl>
                  <a:tblPr firstRow="1" bandRow="1">
                    <a:tableStyleId>{5C22544A-7EE6-4342-B048-85BDC9FD1C3A}</a:tableStyleId>
                  </a:tblPr>
                  <a:tblGrid>
                    <a:gridCol w="5962101">
                      <a:extLst>
                        <a:ext uri="{9D8B030D-6E8A-4147-A177-3AD203B41FA5}">
                          <a16:colId xmlns:a16="http://schemas.microsoft.com/office/drawing/2014/main" xmlns="" val="20000"/>
                        </a:ext>
                      </a:extLst>
                    </a:gridCol>
                    <a:gridCol w="5068389">
                      <a:extLst>
                        <a:ext uri="{9D8B030D-6E8A-4147-A177-3AD203B41FA5}">
                          <a16:colId xmlns:a16="http://schemas.microsoft.com/office/drawing/2014/main" xmlns="" val="20001"/>
                        </a:ext>
                      </a:extLst>
                    </a:gridCol>
                  </a:tblGrid>
                  <a:tr h="506549">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solidFill>
                                      <a:srgbClr val="AD1457"/>
                                    </a:solidFill>
                                    <a:latin typeface="Cambria Math" panose="02040503050406030204" pitchFamily="18" charset="0"/>
                                  </a:rPr>
                                  <m:t>𝑉</m:t>
                                </m:r>
                                <m:r>
                                  <a:rPr lang="en-US" sz="2000" i="1" dirty="0" smtClean="0">
                                    <a:solidFill>
                                      <a:srgbClr val="AD1457"/>
                                    </a:solidFill>
                                    <a:latin typeface="Cambria Math" panose="02040503050406030204" pitchFamily="18" charset="0"/>
                                  </a:rPr>
                                  <m:t>[</m:t>
                                </m:r>
                                <m:r>
                                  <a:rPr lang="en-US" sz="2000" i="1" dirty="0" err="1">
                                    <a:solidFill>
                                      <a:srgbClr val="AD1457"/>
                                    </a:solidFill>
                                    <a:latin typeface="Cambria Math" panose="02040503050406030204" pitchFamily="18" charset="0"/>
                                  </a:rPr>
                                  <m:t>𝑖</m:t>
                                </m:r>
                                <m:r>
                                  <a:rPr lang="en-US" sz="2000" i="1" dirty="0">
                                    <a:solidFill>
                                      <a:srgbClr val="AD1457"/>
                                    </a:solidFill>
                                    <a:latin typeface="Cambria Math" panose="02040503050406030204" pitchFamily="18" charset="0"/>
                                  </a:rPr>
                                  <m:t>][0]=0 </m:t>
                                </m:r>
                                <m:r>
                                  <a:rPr lang="en-US" sz="2000" i="1" dirty="0">
                                    <a:solidFill>
                                      <a:srgbClr val="AD1457"/>
                                    </a:solidFill>
                                    <a:latin typeface="Cambria Math" panose="02040503050406030204" pitchFamily="18" charset="0"/>
                                  </a:rPr>
                                  <m:t>𝑓𝑜𝑟</m:t>
                                </m:r>
                                <m:r>
                                  <a:rPr lang="en-US" sz="2000" i="1" dirty="0">
                                    <a:solidFill>
                                      <a:srgbClr val="AD1457"/>
                                    </a:solidFill>
                                    <a:latin typeface="Cambria Math" panose="02040503050406030204" pitchFamily="18" charset="0"/>
                                  </a:rPr>
                                  <m:t> 0&lt;</m:t>
                                </m:r>
                                <m:r>
                                  <a:rPr lang="en-US" sz="2000" i="1" dirty="0" err="1">
                                    <a:solidFill>
                                      <a:srgbClr val="AD1457"/>
                                    </a:solidFill>
                                    <a:latin typeface="Cambria Math" panose="02040503050406030204" pitchFamily="18" charset="0"/>
                                  </a:rPr>
                                  <m:t>𝑖</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rPr>
                                  <m:t>𝑛</m:t>
                                </m:r>
                              </m:oMath>
                            </m:oMathPara>
                          </a14:m>
                          <a:endParaRPr lang="en-US" sz="20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lvl="0"/>
                          <a:endParaRPr lang="en-US" sz="2000" dirty="0">
                            <a:solidFill>
                              <a:srgbClr val="FF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06549">
                    <a:tc>
                      <a:txBody>
                        <a:bodyPr/>
                        <a:lstStyle/>
                        <a:p>
                          <a:pPr marL="0" lvl="0" indent="-57150">
                            <a:buNone/>
                          </a:pPr>
                          <a:r>
                            <a:rPr lang="en-US" sz="2000" b="1" dirty="0">
                              <a:solidFill>
                                <a:schemeClr val="tx1"/>
                              </a:solidFill>
                            </a:rPr>
                            <a:t>if</a:t>
                          </a:r>
                          <a:r>
                            <a:rPr lang="en-US" sz="2000" dirty="0">
                              <a:solidFill>
                                <a:srgbClr val="C00000"/>
                              </a:solidFill>
                            </a:rPr>
                            <a:t> </a:t>
                          </a:r>
                          <a14:m>
                            <m:oMath xmlns:m="http://schemas.openxmlformats.org/officeDocument/2006/math">
                              <m:r>
                                <a:rPr lang="en-US" sz="2000" b="1" i="1" dirty="0" smtClean="0">
                                  <a:solidFill>
                                    <a:schemeClr val="tx1"/>
                                  </a:solidFill>
                                  <a:latin typeface="Cambria Math" panose="02040503050406030204" pitchFamily="18" charset="0"/>
                                </a:rPr>
                                <m:t>𝒋</m:t>
                              </m:r>
                              <m:r>
                                <a:rPr lang="en-US" sz="2000" b="1" i="1" dirty="0" smtClean="0">
                                  <a:solidFill>
                                    <a:schemeClr val="tx1"/>
                                  </a:solidFill>
                                  <a:latin typeface="Cambria Math" panose="02040503050406030204" pitchFamily="18" charset="0"/>
                                </a:rPr>
                                <m:t>&lt;</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𝒘</m:t>
                                  </m:r>
                                </m:e>
                                <m:sub>
                                  <m:r>
                                    <a:rPr lang="en-US" sz="2000" b="1" i="1" dirty="0" smtClean="0">
                                      <a:solidFill>
                                        <a:schemeClr val="tx1"/>
                                      </a:solidFill>
                                      <a:latin typeface="Cambria Math" panose="02040503050406030204" pitchFamily="18" charset="0"/>
                                    </a:rPr>
                                    <m:t>𝒊</m:t>
                                  </m:r>
                                </m:sub>
                              </m:sSub>
                              <m:r>
                                <a:rPr lang="en-US" sz="2000" i="1" dirty="0">
                                  <a:solidFill>
                                    <a:srgbClr val="C00000"/>
                                  </a:solidFill>
                                  <a:latin typeface="Cambria Math" panose="02040503050406030204" pitchFamily="18" charset="0"/>
                                </a:rPr>
                                <m:t>  </m:t>
                              </m:r>
                            </m:oMath>
                          </a14:m>
                          <a:r>
                            <a:rPr lang="en-US" sz="2000" dirty="0">
                              <a:solidFill>
                                <a:srgbClr val="AD1457"/>
                              </a:solidFill>
                            </a:rPr>
                            <a:t>then </a:t>
                          </a:r>
                          <a14:m>
                            <m:oMath xmlns:m="http://schemas.openxmlformats.org/officeDocument/2006/math">
                              <m:r>
                                <a:rPr lang="en-US" sz="2000" i="1" dirty="0" smtClean="0">
                                  <a:solidFill>
                                    <a:srgbClr val="AD1457"/>
                                  </a:solidFill>
                                  <a:latin typeface="Cambria Math" panose="02040503050406030204" pitchFamily="18" charset="0"/>
                                </a:rPr>
                                <m:t>𝑉</m:t>
                              </m:r>
                              <m:d>
                                <m:dPr>
                                  <m:begChr m:val="["/>
                                  <m:endChr m:val="]"/>
                                  <m:ctrlPr>
                                    <a:rPr lang="en-US" sz="2000" i="1" dirty="0" smtClean="0">
                                      <a:solidFill>
                                        <a:srgbClr val="AD1457"/>
                                      </a:solidFill>
                                      <a:latin typeface="Cambria Math" panose="02040503050406030204" pitchFamily="18" charset="0"/>
                                    </a:rPr>
                                  </m:ctrlPr>
                                </m:dPr>
                                <m:e>
                                  <m:r>
                                    <a:rPr lang="en-US" sz="2000" i="1" dirty="0" err="1">
                                      <a:solidFill>
                                        <a:srgbClr val="AD1457"/>
                                      </a:solidFill>
                                      <a:latin typeface="Cambria Math" panose="02040503050406030204" pitchFamily="18" charset="0"/>
                                    </a:rPr>
                                    <m:t>𝑖</m:t>
                                  </m:r>
                                </m:e>
                              </m:d>
                              <m:d>
                                <m:dPr>
                                  <m:begChr m:val="["/>
                                  <m:endChr m:val="]"/>
                                  <m:ctrlPr>
                                    <a:rPr lang="en-US" sz="2000" i="1" dirty="0">
                                      <a:solidFill>
                                        <a:srgbClr val="AD1457"/>
                                      </a:solidFill>
                                      <a:latin typeface="Cambria Math" panose="02040503050406030204" pitchFamily="18" charset="0"/>
                                    </a:rPr>
                                  </m:ctrlPr>
                                </m:dPr>
                                <m:e>
                                  <m:r>
                                    <a:rPr lang="en-US" sz="2000" i="1" dirty="0">
                                      <a:solidFill>
                                        <a:srgbClr val="AD1457"/>
                                      </a:solidFill>
                                      <a:latin typeface="Cambria Math" panose="02040503050406030204" pitchFamily="18" charset="0"/>
                                    </a:rPr>
                                    <m:t>𝑗</m:t>
                                  </m:r>
                                </m:e>
                              </m:d>
                              <m:r>
                                <a:rPr lang="en-US" sz="2000" b="0" i="1" dirty="0" smtClean="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rPr>
                                <m:t> </m:t>
                              </m:r>
                              <m:r>
                                <a:rPr lang="en-US" sz="2000" i="1" dirty="0">
                                  <a:solidFill>
                                    <a:srgbClr val="AD1457"/>
                                  </a:solidFill>
                                  <a:latin typeface="Cambria Math" panose="02040503050406030204" pitchFamily="18" charset="0"/>
                                </a:rPr>
                                <m:t>𝑉</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rPr>
                                <m:t>𝑖</m:t>
                              </m:r>
                              <m:r>
                                <a:rPr lang="en-US" sz="2000" i="1" dirty="0">
                                  <a:solidFill>
                                    <a:srgbClr val="AD1457"/>
                                  </a:solidFill>
                                  <a:latin typeface="Cambria Math" panose="02040503050406030204" pitchFamily="18" charset="0"/>
                                </a:rPr>
                                <m:t>−1][</m:t>
                              </m:r>
                              <m:r>
                                <a:rPr lang="en-US" sz="2000" i="1" dirty="0">
                                  <a:solidFill>
                                    <a:srgbClr val="AD1457"/>
                                  </a:solidFill>
                                  <a:latin typeface="Cambria Math" panose="02040503050406030204" pitchFamily="18" charset="0"/>
                                </a:rPr>
                                <m:t>𝑗</m:t>
                              </m:r>
                              <m:r>
                                <a:rPr lang="en-US" sz="2000" i="1" dirty="0">
                                  <a:solidFill>
                                    <a:srgbClr val="AD1457"/>
                                  </a:solidFill>
                                  <a:latin typeface="Cambria Math" panose="02040503050406030204" pitchFamily="18" charset="0"/>
                                </a:rPr>
                                <m:t>]</m:t>
                              </m:r>
                            </m:oMath>
                          </a14:m>
                          <a:endParaRPr lang="en-US" sz="20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506549">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else</a:t>
                          </a:r>
                          <a:r>
                            <a:rPr lang="en-US" sz="2000" dirty="0">
                              <a:solidFill>
                                <a:srgbClr val="C00000"/>
                              </a:solidFill>
                            </a:rPr>
                            <a:t> </a:t>
                          </a:r>
                          <a14:m>
                            <m:oMath xmlns:m="http://schemas.openxmlformats.org/officeDocument/2006/math">
                              <m:r>
                                <a:rPr lang="en-US" sz="2000" i="1" dirty="0" smtClean="0">
                                  <a:solidFill>
                                    <a:srgbClr val="AD1457"/>
                                  </a:solidFill>
                                  <a:latin typeface="Cambria Math" panose="02040503050406030204" pitchFamily="18" charset="0"/>
                                </a:rPr>
                                <m:t>𝑉</m:t>
                              </m:r>
                              <m:r>
                                <a:rPr lang="en-US" sz="2000" i="1" dirty="0" smtClean="0">
                                  <a:solidFill>
                                    <a:srgbClr val="AD1457"/>
                                  </a:solidFill>
                                  <a:latin typeface="Cambria Math" panose="02040503050406030204" pitchFamily="18" charset="0"/>
                                </a:rPr>
                                <m:t>[</m:t>
                              </m:r>
                              <m:r>
                                <a:rPr lang="en-US" sz="2000" i="1" dirty="0" err="1">
                                  <a:solidFill>
                                    <a:srgbClr val="AD1457"/>
                                  </a:solidFill>
                                  <a:latin typeface="Cambria Math" panose="02040503050406030204" pitchFamily="18" charset="0"/>
                                </a:rPr>
                                <m:t>𝑖</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rPr>
                                <m:t>𝑗</m:t>
                              </m:r>
                              <m:r>
                                <a:rPr lang="en-US" sz="2000" i="1" dirty="0">
                                  <a:solidFill>
                                    <a:srgbClr val="AD1457"/>
                                  </a:solidFill>
                                  <a:latin typeface="Cambria Math" panose="02040503050406030204" pitchFamily="18" charset="0"/>
                                </a:rPr>
                                <m:t>]=</m:t>
                              </m:r>
                              <m:r>
                                <m:rPr>
                                  <m:sty m:val="p"/>
                                </m:rPr>
                                <a:rPr lang="en-US" sz="2000" i="1" dirty="0">
                                  <a:solidFill>
                                    <a:srgbClr val="AD1457"/>
                                  </a:solidFill>
                                  <a:latin typeface="Cambria Math" panose="02040503050406030204" pitchFamily="18" charset="0"/>
                                </a:rPr>
                                <m:t>max</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rPr>
                                <m:t>𝑉</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rPr>
                                <m:t>𝑖</m:t>
                              </m:r>
                              <m:r>
                                <a:rPr lang="en-US" sz="2000" i="1" dirty="0">
                                  <a:solidFill>
                                    <a:srgbClr val="AD1457"/>
                                  </a:solidFill>
                                  <a:latin typeface="Cambria Math" panose="02040503050406030204" pitchFamily="18" charset="0"/>
                                </a:rPr>
                                <m:t>−1][</m:t>
                              </m:r>
                              <m:r>
                                <a:rPr lang="en-US" sz="2000" i="1" dirty="0">
                                  <a:solidFill>
                                    <a:srgbClr val="AD1457"/>
                                  </a:solidFill>
                                  <a:latin typeface="Cambria Math" panose="02040503050406030204" pitchFamily="18" charset="0"/>
                                </a:rPr>
                                <m:t>𝑗</m:t>
                              </m:r>
                              <m:r>
                                <a:rPr lang="en-US" sz="2000" i="1" dirty="0">
                                  <a:solidFill>
                                    <a:srgbClr val="AD1457"/>
                                  </a:solidFill>
                                  <a:latin typeface="Cambria Math" panose="02040503050406030204" pitchFamily="18" charset="0"/>
                                </a:rPr>
                                <m:t>], </m:t>
                              </m:r>
                              <m:r>
                                <a:rPr lang="en-US" sz="2000" i="1" dirty="0">
                                  <a:solidFill>
                                    <a:srgbClr val="AD1457"/>
                                  </a:solidFill>
                                  <a:latin typeface="Cambria Math" panose="02040503050406030204" pitchFamily="18" charset="0"/>
                                </a:rPr>
                                <m:t>𝑉</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rPr>
                                <m:t>𝑖</m:t>
                              </m:r>
                              <m:r>
                                <a:rPr lang="en-US" sz="2000" i="1" dirty="0">
                                  <a:solidFill>
                                    <a:srgbClr val="AD1457"/>
                                  </a:solidFill>
                                  <a:latin typeface="Cambria Math" panose="02040503050406030204" pitchFamily="18" charset="0"/>
                                </a:rPr>
                                <m:t>−1][</m:t>
                              </m:r>
                              <m:r>
                                <a:rPr lang="en-US" sz="2000" i="1" dirty="0">
                                  <a:solidFill>
                                    <a:srgbClr val="AD1457"/>
                                  </a:solidFill>
                                  <a:latin typeface="Cambria Math" panose="02040503050406030204" pitchFamily="18" charset="0"/>
                                </a:rPr>
                                <m:t>𝑗</m:t>
                              </m:r>
                              <m:r>
                                <a:rPr lang="en-US" sz="2000" i="1" dirty="0" smtClean="0">
                                  <a:solidFill>
                                    <a:srgbClr val="AD1457"/>
                                  </a:solidFill>
                                  <a:latin typeface="Cambria Math" panose="02040503050406030204" pitchFamily="18" charset="0"/>
                                </a:rPr>
                                <m:t>− </m:t>
                              </m:r>
                              <m:sSub>
                                <m:sSubPr>
                                  <m:ctrlPr>
                                    <a:rPr lang="en-US" sz="2000" i="1" dirty="0" smtClean="0">
                                      <a:solidFill>
                                        <a:srgbClr val="AD1457"/>
                                      </a:solidFill>
                                      <a:latin typeface="Cambria Math" panose="02040503050406030204" pitchFamily="18" charset="0"/>
                                    </a:rPr>
                                  </m:ctrlPr>
                                </m:sSubPr>
                                <m:e>
                                  <m:r>
                                    <a:rPr lang="en-US" sz="2000" b="0" i="1" dirty="0" smtClean="0">
                                      <a:solidFill>
                                        <a:srgbClr val="AD1457"/>
                                      </a:solidFill>
                                      <a:latin typeface="Cambria Math" panose="02040503050406030204" pitchFamily="18" charset="0"/>
                                    </a:rPr>
                                    <m:t>𝑤</m:t>
                                  </m:r>
                                </m:e>
                                <m:sub>
                                  <m:r>
                                    <a:rPr lang="en-US" sz="2000" b="0" i="1" dirty="0" smtClean="0">
                                      <a:solidFill>
                                        <a:srgbClr val="AD1457"/>
                                      </a:solidFill>
                                      <a:latin typeface="Cambria Math" panose="02040503050406030204" pitchFamily="18" charset="0"/>
                                    </a:rPr>
                                    <m:t>𝑖</m:t>
                                  </m:r>
                                </m:sub>
                              </m:sSub>
                              <m:r>
                                <a:rPr lang="en-US" sz="2000" i="1" dirty="0">
                                  <a:solidFill>
                                    <a:srgbClr val="AD1457"/>
                                  </a:solidFill>
                                  <a:latin typeface="Cambria Math" panose="02040503050406030204" pitchFamily="18" charset="0"/>
                                </a:rPr>
                                <m:t>]+</m:t>
                              </m:r>
                              <m:sSub>
                                <m:sSubPr>
                                  <m:ctrlPr>
                                    <a:rPr lang="en-US" sz="2000" i="1" dirty="0" smtClean="0">
                                      <a:solidFill>
                                        <a:srgbClr val="AD1457"/>
                                      </a:solidFill>
                                      <a:latin typeface="Cambria Math" panose="02040503050406030204" pitchFamily="18" charset="0"/>
                                    </a:rPr>
                                  </m:ctrlPr>
                                </m:sSubPr>
                                <m:e>
                                  <m:r>
                                    <a:rPr lang="en-US" sz="2000" b="0" i="1" dirty="0" smtClean="0">
                                      <a:solidFill>
                                        <a:srgbClr val="AD1457"/>
                                      </a:solidFill>
                                      <a:latin typeface="Cambria Math" panose="02040503050406030204" pitchFamily="18" charset="0"/>
                                    </a:rPr>
                                    <m:t>𝑣</m:t>
                                  </m:r>
                                </m:e>
                                <m:sub>
                                  <m:r>
                                    <a:rPr lang="en-US" sz="2000" b="0" i="1" dirty="0" smtClean="0">
                                      <a:solidFill>
                                        <a:srgbClr val="AD1457"/>
                                      </a:solidFill>
                                      <a:latin typeface="Cambria Math" panose="02040503050406030204" pitchFamily="18" charset="0"/>
                                    </a:rPr>
                                    <m:t>𝑖</m:t>
                                  </m:r>
                                </m:sub>
                              </m:sSub>
                              <m:r>
                                <a:rPr lang="en-US" sz="2000" i="1" dirty="0">
                                  <a:solidFill>
                                    <a:srgbClr val="AD1457"/>
                                  </a:solidFill>
                                  <a:latin typeface="Cambria Math" panose="02040503050406030204" pitchFamily="18" charset="0"/>
                                </a:rPr>
                                <m:t>)</m:t>
                              </m:r>
                            </m:oMath>
                          </a14:m>
                          <a:endParaRPr lang="en-US" sz="20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677704440"/>
                  </p:ext>
                </p:extLst>
              </p:nvPr>
            </p:nvGraphicFramePr>
            <p:xfrm>
              <a:off x="621579" y="1066799"/>
              <a:ext cx="11030490" cy="1519647"/>
            </p:xfrm>
            <a:graphic>
              <a:graphicData uri="http://schemas.openxmlformats.org/drawingml/2006/table">
                <a:tbl>
                  <a:tblPr firstRow="1" bandRow="1">
                    <a:tableStyleId>{5C22544A-7EE6-4342-B048-85BDC9FD1C3A}</a:tableStyleId>
                  </a:tblPr>
                  <a:tblGrid>
                    <a:gridCol w="5962101">
                      <a:extLst>
                        <a:ext uri="{9D8B030D-6E8A-4147-A177-3AD203B41FA5}">
                          <a16:colId xmlns:a16="http://schemas.microsoft.com/office/drawing/2014/main" val="20000"/>
                        </a:ext>
                      </a:extLst>
                    </a:gridCol>
                    <a:gridCol w="5068389">
                      <a:extLst>
                        <a:ext uri="{9D8B030D-6E8A-4147-A177-3AD203B41FA5}">
                          <a16:colId xmlns:a16="http://schemas.microsoft.com/office/drawing/2014/main" val="20001"/>
                        </a:ext>
                      </a:extLst>
                    </a:gridCol>
                  </a:tblGrid>
                  <a:tr h="506549">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102" t="-1190" r="-85189" b="-201190"/>
                          </a:stretch>
                        </a:blipFill>
                      </a:tcPr>
                    </a:tc>
                    <a:tc rowSpan="3">
                      <a:txBody>
                        <a:bodyPr/>
                        <a:lstStyle/>
                        <a:p>
                          <a:pPr lvl="0"/>
                          <a:endParaRPr lang="en-US" sz="2000" dirty="0" smtClean="0">
                            <a:solidFill>
                              <a:srgbClr val="FF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6549">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102" t="-102410" r="-85189" b="-103614"/>
                          </a:stretch>
                        </a:blipFill>
                      </a:tcPr>
                    </a:tc>
                    <a:tc vMerge="1">
                      <a:txBody>
                        <a:bodyPr/>
                        <a:lstStyle/>
                        <a:p>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6549">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4"/>
                          <a:stretch>
                            <a:fillRect l="-102" t="-200000" r="-85189" b="-2381"/>
                          </a:stretch>
                        </a:blipFill>
                      </a:tcPr>
                    </a:tc>
                    <a:tc vMerge="1">
                      <a:txBody>
                        <a:bodyPr/>
                        <a:lstStyle/>
                        <a:p>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Fallback>
      </mc:AlternateContent>
      <p:cxnSp>
        <p:nvCxnSpPr>
          <p:cNvPr id="58" name="Straight Connector 57"/>
          <p:cNvCxnSpPr/>
          <p:nvPr/>
        </p:nvCxnSpPr>
        <p:spPr>
          <a:xfrm>
            <a:off x="607359" y="4156920"/>
            <a:ext cx="877824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585571" y="3783092"/>
            <a:ext cx="365760" cy="320040"/>
          </a:xfrm>
          <a:prstGeom prst="rect">
            <a:avLst/>
          </a:prstGeom>
          <a:solidFill>
            <a:schemeClr val="bg1"/>
          </a:solidFill>
        </p:spPr>
        <p:txBody>
          <a:bodyPr wrap="square" rtlCol="0">
            <a:spAutoFit/>
          </a:bodyPr>
          <a:lstStyle/>
          <a:p>
            <a:endParaRPr lang="en-US" dirty="0"/>
          </a:p>
        </p:txBody>
      </p:sp>
      <p:sp>
        <p:nvSpPr>
          <p:cNvPr id="99" name="TextBox 98"/>
          <p:cNvSpPr txBox="1"/>
          <p:nvPr/>
        </p:nvSpPr>
        <p:spPr>
          <a:xfrm>
            <a:off x="6161890" y="3754483"/>
            <a:ext cx="365760" cy="320040"/>
          </a:xfrm>
          <a:prstGeom prst="rect">
            <a:avLst/>
          </a:prstGeom>
          <a:solidFill>
            <a:schemeClr val="bg1"/>
          </a:solidFill>
        </p:spPr>
        <p:txBody>
          <a:bodyPr wrap="square" rtlCol="0">
            <a:spAutoFit/>
          </a:bodyPr>
          <a:lstStyle/>
          <a:p>
            <a:endParaRPr lang="en-US" dirty="0"/>
          </a:p>
        </p:txBody>
      </p:sp>
      <p:sp>
        <p:nvSpPr>
          <p:cNvPr id="101" name="TextBox 100"/>
          <p:cNvSpPr txBox="1"/>
          <p:nvPr/>
        </p:nvSpPr>
        <p:spPr>
          <a:xfrm>
            <a:off x="6684645" y="3754483"/>
            <a:ext cx="365760" cy="320040"/>
          </a:xfrm>
          <a:prstGeom prst="rect">
            <a:avLst/>
          </a:prstGeom>
          <a:solidFill>
            <a:schemeClr val="bg1"/>
          </a:solidFill>
        </p:spPr>
        <p:txBody>
          <a:bodyPr wrap="square" rtlCol="0">
            <a:spAutoFit/>
          </a:bodyPr>
          <a:lstStyle/>
          <a:p>
            <a:endParaRPr lang="en-US" dirty="0"/>
          </a:p>
        </p:txBody>
      </p:sp>
      <p:sp>
        <p:nvSpPr>
          <p:cNvPr id="103" name="TextBox 102"/>
          <p:cNvSpPr txBox="1"/>
          <p:nvPr/>
        </p:nvSpPr>
        <p:spPr>
          <a:xfrm>
            <a:off x="7266232" y="3739775"/>
            <a:ext cx="365760" cy="320040"/>
          </a:xfrm>
          <a:prstGeom prst="rect">
            <a:avLst/>
          </a:prstGeom>
          <a:solidFill>
            <a:schemeClr val="bg1"/>
          </a:solidFill>
        </p:spPr>
        <p:txBody>
          <a:bodyPr wrap="square" rtlCol="0">
            <a:spAutoFit/>
          </a:bodyPr>
          <a:lstStyle/>
          <a:p>
            <a:endParaRPr lang="en-US" dirty="0"/>
          </a:p>
        </p:txBody>
      </p:sp>
      <p:sp>
        <p:nvSpPr>
          <p:cNvPr id="104" name="TextBox 103"/>
          <p:cNvSpPr txBox="1"/>
          <p:nvPr/>
        </p:nvSpPr>
        <p:spPr>
          <a:xfrm>
            <a:off x="7811396" y="3762834"/>
            <a:ext cx="365760" cy="320040"/>
          </a:xfrm>
          <a:prstGeom prst="rect">
            <a:avLst/>
          </a:prstGeom>
          <a:solidFill>
            <a:schemeClr val="bg1"/>
          </a:solidFill>
        </p:spPr>
        <p:txBody>
          <a:bodyPr wrap="square" rtlCol="0">
            <a:spAutoFit/>
          </a:bodyPr>
          <a:lstStyle/>
          <a:p>
            <a:endParaRPr lang="en-US" dirty="0"/>
          </a:p>
        </p:txBody>
      </p:sp>
      <p:sp>
        <p:nvSpPr>
          <p:cNvPr id="105" name="TextBox 104"/>
          <p:cNvSpPr txBox="1"/>
          <p:nvPr/>
        </p:nvSpPr>
        <p:spPr>
          <a:xfrm>
            <a:off x="8334151" y="3762834"/>
            <a:ext cx="365760" cy="320040"/>
          </a:xfrm>
          <a:prstGeom prst="rect">
            <a:avLst/>
          </a:prstGeom>
          <a:solidFill>
            <a:schemeClr val="bg1"/>
          </a:solidFill>
        </p:spPr>
        <p:txBody>
          <a:bodyPr wrap="square" rtlCol="0">
            <a:spAutoFit/>
          </a:bodyPr>
          <a:lstStyle/>
          <a:p>
            <a:endParaRPr lang="en-US" dirty="0"/>
          </a:p>
        </p:txBody>
      </p:sp>
      <p:sp>
        <p:nvSpPr>
          <p:cNvPr id="106" name="TextBox 105"/>
          <p:cNvSpPr txBox="1"/>
          <p:nvPr/>
        </p:nvSpPr>
        <p:spPr>
          <a:xfrm>
            <a:off x="8915738" y="3748126"/>
            <a:ext cx="365760" cy="320040"/>
          </a:xfrm>
          <a:prstGeom prst="rect">
            <a:avLst/>
          </a:prstGeom>
          <a:solidFill>
            <a:schemeClr val="bg1"/>
          </a:solidFill>
        </p:spPr>
        <p:txBody>
          <a:bodyPr wrap="square" rtlCol="0">
            <a:spAutoFit/>
          </a:bodyPr>
          <a:lstStyle/>
          <a:p>
            <a:endParaRPr lang="en-US" dirty="0"/>
          </a:p>
        </p:txBody>
      </p:sp>
      <p:sp>
        <p:nvSpPr>
          <p:cNvPr id="16" name="TextBox 15"/>
          <p:cNvSpPr txBox="1"/>
          <p:nvPr/>
        </p:nvSpPr>
        <p:spPr>
          <a:xfrm>
            <a:off x="621574" y="3701142"/>
            <a:ext cx="2093976" cy="914400"/>
          </a:xfrm>
          <a:prstGeom prst="rect">
            <a:avLst/>
          </a:prstGeom>
          <a:solidFill>
            <a:srgbClr val="00B0F0">
              <a:alpha val="20000"/>
            </a:srgbClr>
          </a:solidFill>
        </p:spPr>
        <p:txBody>
          <a:bodyPr wrap="square" rtlCol="0">
            <a:spAutoFit/>
          </a:bodyPr>
          <a:lstStyle/>
          <a:p>
            <a:endParaRPr lang="en-US" dirty="0"/>
          </a:p>
        </p:txBody>
      </p:sp>
      <p:sp>
        <p:nvSpPr>
          <p:cNvPr id="18" name="Oval 17"/>
          <p:cNvSpPr/>
          <p:nvPr/>
        </p:nvSpPr>
        <p:spPr>
          <a:xfrm>
            <a:off x="5564776" y="3265714"/>
            <a:ext cx="404949" cy="378823"/>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610051" y="4224114"/>
            <a:ext cx="365760" cy="320040"/>
          </a:xfrm>
          <a:prstGeom prst="rect">
            <a:avLst/>
          </a:prstGeom>
          <a:solidFill>
            <a:schemeClr val="bg1"/>
          </a:solidFill>
        </p:spPr>
        <p:txBody>
          <a:bodyPr wrap="square" rtlCol="0">
            <a:spAutoFit/>
          </a:bodyPr>
          <a:lstStyle/>
          <a:p>
            <a:endParaRPr lang="en-US" dirty="0"/>
          </a:p>
        </p:txBody>
      </p:sp>
      <p:sp>
        <p:nvSpPr>
          <p:cNvPr id="30" name="TextBox 29"/>
          <p:cNvSpPr txBox="1"/>
          <p:nvPr/>
        </p:nvSpPr>
        <p:spPr>
          <a:xfrm>
            <a:off x="6156114" y="4221305"/>
            <a:ext cx="365760" cy="320040"/>
          </a:xfrm>
          <a:prstGeom prst="rect">
            <a:avLst/>
          </a:prstGeom>
          <a:solidFill>
            <a:schemeClr val="bg1"/>
          </a:solidFill>
        </p:spPr>
        <p:txBody>
          <a:bodyPr wrap="square" rtlCol="0">
            <a:spAutoFit/>
          </a:bodyPr>
          <a:lstStyle/>
          <a:p>
            <a:endParaRPr lang="en-US" dirty="0"/>
          </a:p>
        </p:txBody>
      </p:sp>
      <p:sp>
        <p:nvSpPr>
          <p:cNvPr id="31" name="TextBox 30"/>
          <p:cNvSpPr txBox="1"/>
          <p:nvPr/>
        </p:nvSpPr>
        <p:spPr>
          <a:xfrm>
            <a:off x="6721899" y="4212531"/>
            <a:ext cx="365760" cy="320040"/>
          </a:xfrm>
          <a:prstGeom prst="rect">
            <a:avLst/>
          </a:prstGeom>
          <a:solidFill>
            <a:schemeClr val="bg1"/>
          </a:solidFill>
        </p:spPr>
        <p:txBody>
          <a:bodyPr wrap="square" rtlCol="0">
            <a:spAutoFit/>
          </a:bodyPr>
          <a:lstStyle/>
          <a:p>
            <a:endParaRPr lang="en-US" dirty="0"/>
          </a:p>
        </p:txBody>
      </p:sp>
      <p:sp>
        <p:nvSpPr>
          <p:cNvPr id="32" name="TextBox 31"/>
          <p:cNvSpPr txBox="1"/>
          <p:nvPr/>
        </p:nvSpPr>
        <p:spPr>
          <a:xfrm>
            <a:off x="7286451" y="4237132"/>
            <a:ext cx="365760" cy="320040"/>
          </a:xfrm>
          <a:prstGeom prst="rect">
            <a:avLst/>
          </a:prstGeom>
          <a:solidFill>
            <a:schemeClr val="bg1"/>
          </a:solidFill>
        </p:spPr>
        <p:txBody>
          <a:bodyPr wrap="square" rtlCol="0">
            <a:spAutoFit/>
          </a:bodyPr>
          <a:lstStyle/>
          <a:p>
            <a:endParaRPr lang="en-US" dirty="0"/>
          </a:p>
        </p:txBody>
      </p:sp>
      <p:sp>
        <p:nvSpPr>
          <p:cNvPr id="33" name="TextBox 32"/>
          <p:cNvSpPr txBox="1"/>
          <p:nvPr/>
        </p:nvSpPr>
        <p:spPr>
          <a:xfrm>
            <a:off x="7805620" y="4229656"/>
            <a:ext cx="365760" cy="320040"/>
          </a:xfrm>
          <a:prstGeom prst="rect">
            <a:avLst/>
          </a:prstGeom>
          <a:solidFill>
            <a:schemeClr val="bg1"/>
          </a:solidFill>
        </p:spPr>
        <p:txBody>
          <a:bodyPr wrap="square" rtlCol="0">
            <a:spAutoFit/>
          </a:bodyPr>
          <a:lstStyle/>
          <a:p>
            <a:endParaRPr lang="en-US" dirty="0"/>
          </a:p>
        </p:txBody>
      </p:sp>
      <p:sp>
        <p:nvSpPr>
          <p:cNvPr id="34" name="TextBox 33"/>
          <p:cNvSpPr txBox="1"/>
          <p:nvPr/>
        </p:nvSpPr>
        <p:spPr>
          <a:xfrm>
            <a:off x="8371405" y="4181693"/>
            <a:ext cx="365760" cy="320040"/>
          </a:xfrm>
          <a:prstGeom prst="rect">
            <a:avLst/>
          </a:prstGeom>
          <a:solidFill>
            <a:schemeClr val="bg1"/>
          </a:solidFill>
        </p:spPr>
        <p:txBody>
          <a:bodyPr wrap="square" rtlCol="0">
            <a:spAutoFit/>
          </a:bodyPr>
          <a:lstStyle/>
          <a:p>
            <a:endParaRPr lang="en-US" dirty="0"/>
          </a:p>
        </p:txBody>
      </p:sp>
      <p:sp>
        <p:nvSpPr>
          <p:cNvPr id="35" name="TextBox 34"/>
          <p:cNvSpPr txBox="1"/>
          <p:nvPr/>
        </p:nvSpPr>
        <p:spPr>
          <a:xfrm>
            <a:off x="8935957" y="4245483"/>
            <a:ext cx="365760" cy="320040"/>
          </a:xfrm>
          <a:prstGeom prst="rect">
            <a:avLst/>
          </a:prstGeom>
          <a:solidFill>
            <a:schemeClr val="bg1"/>
          </a:solidFill>
        </p:spPr>
        <p:txBody>
          <a:bodyPr wrap="square" rtlCol="0">
            <a:spAutoFit/>
          </a:bodyPr>
          <a:lstStyle/>
          <a:p>
            <a:endParaRPr lang="en-US" dirty="0"/>
          </a:p>
        </p:txBody>
      </p:sp>
      <p:sp>
        <p:nvSpPr>
          <p:cNvPr id="50" name="TextBox 49"/>
          <p:cNvSpPr txBox="1"/>
          <p:nvPr/>
        </p:nvSpPr>
        <p:spPr>
          <a:xfrm>
            <a:off x="627529" y="3689360"/>
            <a:ext cx="2095500" cy="1371600"/>
          </a:xfrm>
          <a:prstGeom prst="rect">
            <a:avLst/>
          </a:prstGeom>
          <a:solidFill>
            <a:srgbClr val="00B0F0">
              <a:alpha val="30000"/>
            </a:srgbClr>
          </a:solidFill>
        </p:spPr>
        <p:txBody>
          <a:bodyPr wrap="square" rtlCol="0">
            <a:spAutoFit/>
          </a:bodyPr>
          <a:lstStyle/>
          <a:p>
            <a:endParaRPr lang="en-US" dirty="0"/>
          </a:p>
        </p:txBody>
      </p:sp>
      <p:sp>
        <p:nvSpPr>
          <p:cNvPr id="51" name="TextBox 50"/>
          <p:cNvSpPr txBox="1"/>
          <p:nvPr/>
        </p:nvSpPr>
        <p:spPr>
          <a:xfrm>
            <a:off x="5592632" y="4650837"/>
            <a:ext cx="365760" cy="320040"/>
          </a:xfrm>
          <a:prstGeom prst="rect">
            <a:avLst/>
          </a:prstGeom>
          <a:solidFill>
            <a:schemeClr val="bg1"/>
          </a:solidFill>
        </p:spPr>
        <p:txBody>
          <a:bodyPr wrap="square" rtlCol="0">
            <a:spAutoFit/>
          </a:bodyPr>
          <a:lstStyle/>
          <a:p>
            <a:endParaRPr lang="en-US" dirty="0"/>
          </a:p>
        </p:txBody>
      </p:sp>
      <p:sp>
        <p:nvSpPr>
          <p:cNvPr id="52" name="TextBox 51"/>
          <p:cNvSpPr txBox="1"/>
          <p:nvPr/>
        </p:nvSpPr>
        <p:spPr>
          <a:xfrm>
            <a:off x="6138695" y="4648028"/>
            <a:ext cx="365760" cy="320040"/>
          </a:xfrm>
          <a:prstGeom prst="rect">
            <a:avLst/>
          </a:prstGeom>
          <a:solidFill>
            <a:schemeClr val="bg1"/>
          </a:solidFill>
        </p:spPr>
        <p:txBody>
          <a:bodyPr wrap="square" rtlCol="0">
            <a:spAutoFit/>
          </a:bodyPr>
          <a:lstStyle/>
          <a:p>
            <a:endParaRPr lang="en-US" dirty="0"/>
          </a:p>
        </p:txBody>
      </p:sp>
      <p:sp>
        <p:nvSpPr>
          <p:cNvPr id="53" name="TextBox 52"/>
          <p:cNvSpPr txBox="1"/>
          <p:nvPr/>
        </p:nvSpPr>
        <p:spPr>
          <a:xfrm>
            <a:off x="6704480" y="4665380"/>
            <a:ext cx="365760" cy="320040"/>
          </a:xfrm>
          <a:prstGeom prst="rect">
            <a:avLst/>
          </a:prstGeom>
          <a:solidFill>
            <a:schemeClr val="bg1"/>
          </a:solidFill>
        </p:spPr>
        <p:txBody>
          <a:bodyPr wrap="square" rtlCol="0">
            <a:spAutoFit/>
          </a:bodyPr>
          <a:lstStyle/>
          <a:p>
            <a:endParaRPr lang="en-US" dirty="0"/>
          </a:p>
        </p:txBody>
      </p:sp>
      <p:sp>
        <p:nvSpPr>
          <p:cNvPr id="54" name="TextBox 53"/>
          <p:cNvSpPr txBox="1"/>
          <p:nvPr/>
        </p:nvSpPr>
        <p:spPr>
          <a:xfrm>
            <a:off x="7308221" y="4650792"/>
            <a:ext cx="365760" cy="320040"/>
          </a:xfrm>
          <a:prstGeom prst="rect">
            <a:avLst/>
          </a:prstGeom>
          <a:solidFill>
            <a:schemeClr val="bg1"/>
          </a:solidFill>
        </p:spPr>
        <p:txBody>
          <a:bodyPr wrap="square" rtlCol="0">
            <a:spAutoFit/>
          </a:bodyPr>
          <a:lstStyle/>
          <a:p>
            <a:endParaRPr lang="en-US" dirty="0"/>
          </a:p>
        </p:txBody>
      </p:sp>
      <p:sp>
        <p:nvSpPr>
          <p:cNvPr id="55" name="TextBox 54"/>
          <p:cNvSpPr txBox="1"/>
          <p:nvPr/>
        </p:nvSpPr>
        <p:spPr>
          <a:xfrm>
            <a:off x="7788201" y="4656379"/>
            <a:ext cx="365760" cy="320040"/>
          </a:xfrm>
          <a:prstGeom prst="rect">
            <a:avLst/>
          </a:prstGeom>
          <a:solidFill>
            <a:schemeClr val="bg1"/>
          </a:solidFill>
        </p:spPr>
        <p:txBody>
          <a:bodyPr wrap="square" rtlCol="0">
            <a:spAutoFit/>
          </a:bodyPr>
          <a:lstStyle/>
          <a:p>
            <a:endParaRPr lang="en-US" dirty="0"/>
          </a:p>
        </p:txBody>
      </p:sp>
      <p:sp>
        <p:nvSpPr>
          <p:cNvPr id="56" name="TextBox 55"/>
          <p:cNvSpPr txBox="1"/>
          <p:nvPr/>
        </p:nvSpPr>
        <p:spPr>
          <a:xfrm>
            <a:off x="8353986" y="4673731"/>
            <a:ext cx="365760" cy="320040"/>
          </a:xfrm>
          <a:prstGeom prst="rect">
            <a:avLst/>
          </a:prstGeom>
          <a:solidFill>
            <a:schemeClr val="bg1"/>
          </a:solidFill>
        </p:spPr>
        <p:txBody>
          <a:bodyPr wrap="square" rtlCol="0">
            <a:spAutoFit/>
          </a:bodyPr>
          <a:lstStyle/>
          <a:p>
            <a:endParaRPr lang="en-US" dirty="0"/>
          </a:p>
        </p:txBody>
      </p:sp>
      <p:sp>
        <p:nvSpPr>
          <p:cNvPr id="57" name="TextBox 56"/>
          <p:cNvSpPr txBox="1"/>
          <p:nvPr/>
        </p:nvSpPr>
        <p:spPr>
          <a:xfrm>
            <a:off x="8918538" y="4672206"/>
            <a:ext cx="365760" cy="320040"/>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60" name="TextBox 59"/>
              <p:cNvSpPr txBox="1"/>
              <p:nvPr/>
            </p:nvSpPr>
            <p:spPr>
              <a:xfrm>
                <a:off x="6633898" y="1154014"/>
                <a:ext cx="4978406" cy="1323439"/>
              </a:xfrm>
              <a:prstGeom prst="rect">
                <a:avLst/>
              </a:prstGeom>
              <a:solidFill>
                <a:schemeClr val="bg1"/>
              </a:solidFill>
            </p:spPr>
            <p:txBody>
              <a:bodyPr wrap="square" rtlCol="0">
                <a:spAutoFit/>
              </a:bodyPr>
              <a:lstStyle/>
              <a:p>
                <a:pPr lvl="0"/>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𝑉</m:t>
                      </m:r>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3</m:t>
                          </m:r>
                        </m:e>
                      </m:d>
                      <m:d>
                        <m:dPr>
                          <m:begChr m:val="["/>
                          <m:endChr m:val="]"/>
                          <m:ctrlPr>
                            <a:rPr lang="en-US" sz="2000" i="1" dirty="0">
                              <a:latin typeface="Cambria Math" panose="02040503050406030204" pitchFamily="18" charset="0"/>
                            </a:rPr>
                          </m:ctrlPr>
                        </m:dPr>
                        <m:e>
                          <m:r>
                            <a:rPr lang="en-US" sz="2000" b="0" i="1" dirty="0" smtClean="0">
                              <a:latin typeface="Cambria Math" panose="02040503050406030204" pitchFamily="18" charset="0"/>
                            </a:rPr>
                            <m:t>5</m:t>
                          </m:r>
                        </m:e>
                      </m:d>
                      <m:r>
                        <a:rPr lang="en-US" sz="2000" i="1" dirty="0">
                          <a:latin typeface="Cambria Math" panose="02040503050406030204" pitchFamily="18" charset="0"/>
                        </a:rPr>
                        <m:t>, </m:t>
                      </m:r>
                      <m:r>
                        <a:rPr lang="en-US" sz="2000" i="1" dirty="0">
                          <a:latin typeface="Cambria Math" panose="02040503050406030204" pitchFamily="18" charset="0"/>
                        </a:rPr>
                        <m:t>h𝑒𝑟𝑒</m:t>
                      </m:r>
                      <m:r>
                        <a:rPr lang="en-US" sz="2000" i="1" dirty="0">
                          <a:latin typeface="Cambria Math" panose="02040503050406030204" pitchFamily="18" charset="0"/>
                        </a:rPr>
                        <m:t> </m:t>
                      </m:r>
                      <m:r>
                        <a:rPr lang="en-US" sz="2000" i="1" dirty="0">
                          <a:latin typeface="Cambria Math" panose="02040503050406030204" pitchFamily="18" charset="0"/>
                        </a:rPr>
                        <m:t>𝑖</m:t>
                      </m:r>
                      <m:r>
                        <a:rPr lang="en-US" sz="2000" i="1" dirty="0">
                          <a:latin typeface="Cambria Math" panose="02040503050406030204" pitchFamily="18" charset="0"/>
                        </a:rPr>
                        <m:t>=3,</m:t>
                      </m:r>
                      <m:r>
                        <a:rPr lang="en-US" sz="2000" i="1" dirty="0">
                          <a:latin typeface="Cambria Math" panose="02040503050406030204" pitchFamily="18" charset="0"/>
                        </a:rPr>
                        <m:t>𝑗</m:t>
                      </m:r>
                      <m:r>
                        <a:rPr lang="en-US" sz="2000" i="1" dirty="0">
                          <a:latin typeface="Cambria Math" panose="02040503050406030204" pitchFamily="18" charset="0"/>
                        </a:rPr>
                        <m:t>=5, </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𝑤</m:t>
                          </m:r>
                        </m:e>
                        <m:sub>
                          <m:r>
                            <a:rPr lang="en-US" sz="2000" i="1" dirty="0">
                              <a:latin typeface="Cambria Math" panose="02040503050406030204" pitchFamily="18" charset="0"/>
                            </a:rPr>
                            <m:t>3</m:t>
                          </m:r>
                        </m:sub>
                      </m:sSub>
                      <m:r>
                        <a:rPr lang="en-US" sz="2000" i="1" dirty="0">
                          <a:latin typeface="Cambria Math" panose="02040503050406030204" pitchFamily="18" charset="0"/>
                        </a:rPr>
                        <m:t>=5, </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3</m:t>
                          </m:r>
                        </m:sub>
                      </m:sSub>
                      <m:r>
                        <a:rPr lang="en-US" sz="2000" i="1" dirty="0">
                          <a:latin typeface="Cambria Math" panose="02040503050406030204" pitchFamily="18" charset="0"/>
                        </a:rPr>
                        <m:t>=18</m:t>
                      </m:r>
                    </m:oMath>
                  </m:oMathPara>
                </a14:m>
                <a:endParaRPr lang="en-US" sz="2000" dirty="0"/>
              </a:p>
              <a:p>
                <a:pPr lvl="0"/>
                <a:r>
                  <a:rPr lang="en-US" sz="2000" dirty="0"/>
                  <a:t>So, </a:t>
                </a:r>
                <a14:m>
                  <m:oMath xmlns:m="http://schemas.openxmlformats.org/officeDocument/2006/math">
                    <m:r>
                      <a:rPr lang="en-US" sz="2000" i="1" dirty="0">
                        <a:latin typeface="Cambria Math" panose="02040503050406030204" pitchFamily="18" charset="0"/>
                      </a:rPr>
                      <m:t>𝑗</m:t>
                    </m:r>
                    <m:r>
                      <a:rPr lang="en-US" sz="2000" i="1" dirty="0">
                        <a:latin typeface="Cambria Math" panose="02040503050406030204" pitchFamily="18" charset="0"/>
                      </a:rPr>
                      <m:t>&gt;=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𝑤</m:t>
                        </m:r>
                      </m:e>
                      <m:sub>
                        <m:r>
                          <a:rPr lang="en-US" sz="2000" i="1" dirty="0">
                            <a:latin typeface="Cambria Math" panose="02040503050406030204" pitchFamily="18" charset="0"/>
                          </a:rPr>
                          <m:t>3</m:t>
                        </m:r>
                      </m:sub>
                    </m:sSub>
                  </m:oMath>
                </a14:m>
                <a:endParaRPr lang="en-US" sz="2000" dirty="0"/>
              </a:p>
              <a:p>
                <a:pPr/>
                <a14:m>
                  <m:oMathPara xmlns:m="http://schemas.openxmlformats.org/officeDocument/2006/math">
                    <m:oMathParaPr>
                      <m:jc m:val="centerGroup"/>
                    </m:oMathParaPr>
                    <m:oMath xmlns:m="http://schemas.openxmlformats.org/officeDocument/2006/math">
                      <m:r>
                        <a:rPr lang="en-US" sz="2000" i="1" dirty="0">
                          <a:latin typeface="Cambria Math" panose="02040503050406030204" pitchFamily="18" charset="0"/>
                        </a:rPr>
                        <m:t>𝑉</m:t>
                      </m:r>
                      <m:r>
                        <a:rPr lang="en-US" sz="2000" i="1" dirty="0">
                          <a:latin typeface="Cambria Math" panose="02040503050406030204" pitchFamily="18" charset="0"/>
                        </a:rPr>
                        <m:t>[3][5] =</m:t>
                      </m:r>
                      <m:r>
                        <a:rPr lang="en-US" sz="2000" i="1" dirty="0">
                          <a:latin typeface="Cambria Math" panose="02040503050406030204" pitchFamily="18" charset="0"/>
                        </a:rPr>
                        <m:t>𝑚𝑎𝑥</m:t>
                      </m:r>
                      <m:r>
                        <a:rPr lang="en-US" sz="2000" i="1" dirty="0">
                          <a:latin typeface="Cambria Math" panose="02040503050406030204" pitchFamily="18" charset="0"/>
                        </a:rPr>
                        <m:t>⁡(</m:t>
                      </m:r>
                      <m:r>
                        <a:rPr lang="en-US" sz="2000" i="1" dirty="0">
                          <a:latin typeface="Cambria Math" panose="02040503050406030204" pitchFamily="18" charset="0"/>
                        </a:rPr>
                        <m:t>𝑉</m:t>
                      </m:r>
                      <m:r>
                        <a:rPr lang="en-US" sz="2000" i="1" dirty="0">
                          <a:latin typeface="Cambria Math" panose="02040503050406030204" pitchFamily="18" charset="0"/>
                        </a:rPr>
                        <m:t>[2][5],</m:t>
                      </m:r>
                      <m:r>
                        <a:rPr lang="en-US" sz="2000" i="1" dirty="0">
                          <a:latin typeface="Cambria Math" panose="02040503050406030204" pitchFamily="18" charset="0"/>
                        </a:rPr>
                        <m:t>𝑉</m:t>
                      </m:r>
                      <m:r>
                        <a:rPr lang="en-US" sz="2000" i="1" dirty="0">
                          <a:latin typeface="Cambria Math" panose="02040503050406030204" pitchFamily="18" charset="0"/>
                        </a:rPr>
                        <m:t>[2][0]+</m:t>
                      </m:r>
                      <m:r>
                        <a:rPr lang="en-US" sz="2000" i="1" dirty="0">
                          <a:latin typeface="Cambria Math" panose="02040503050406030204" pitchFamily="18" charset="0"/>
                        </a:rPr>
                        <m:t>𝑣</m:t>
                      </m:r>
                      <m:r>
                        <a:rPr lang="en-US" sz="2000" i="1" baseline="-25000" dirty="0">
                          <a:latin typeface="Cambria Math" panose="02040503050406030204" pitchFamily="18" charset="0"/>
                        </a:rPr>
                        <m:t>3</m:t>
                      </m:r>
                      <m:r>
                        <a:rPr lang="en-US" sz="2000" i="1" dirty="0">
                          <a:latin typeface="Cambria Math" panose="02040503050406030204" pitchFamily="18" charset="0"/>
                        </a:rPr>
                        <m:t>)</m:t>
                      </m:r>
                    </m:oMath>
                  </m:oMathPara>
                </a14:m>
                <a:endParaRPr lang="en-US" sz="2000" dirty="0"/>
              </a:p>
              <a:p>
                <a:r>
                  <a:rPr lang="en-US" sz="2000" dirty="0"/>
                  <a:t>             </a:t>
                </a:r>
                <a14:m>
                  <m:oMath xmlns:m="http://schemas.openxmlformats.org/officeDocument/2006/math">
                    <m:r>
                      <a:rPr lang="en-US" sz="2000" i="1" dirty="0">
                        <a:latin typeface="Cambria Math" panose="02040503050406030204" pitchFamily="18" charset="0"/>
                      </a:rPr>
                      <m:t>=</m:t>
                    </m:r>
                    <m:r>
                      <a:rPr lang="en-US" sz="2000" i="1" dirty="0">
                        <a:latin typeface="Cambria Math" panose="02040503050406030204" pitchFamily="18" charset="0"/>
                      </a:rPr>
                      <m:t>𝑚𝑎𝑥</m:t>
                    </m:r>
                    <m:r>
                      <a:rPr lang="en-US" sz="2000" i="1" dirty="0">
                        <a:latin typeface="Cambria Math" panose="02040503050406030204" pitchFamily="18" charset="0"/>
                      </a:rPr>
                      <m:t>⁡(7,0+18) =</m:t>
                    </m:r>
                    <m:r>
                      <a:rPr lang="en-US" sz="2000" b="1" i="1" dirty="0" smtClean="0">
                        <a:solidFill>
                          <a:srgbClr val="0070C0"/>
                        </a:solidFill>
                        <a:latin typeface="Cambria Math" panose="02040503050406030204" pitchFamily="18" charset="0"/>
                      </a:rPr>
                      <m:t>𝟏𝟖</m:t>
                    </m:r>
                  </m:oMath>
                </a14:m>
                <a:endParaRPr lang="en-US" sz="2000" b="1" dirty="0">
                  <a:solidFill>
                    <a:srgbClr val="0070C0"/>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6633898" y="1154014"/>
                <a:ext cx="4978406" cy="1323439"/>
              </a:xfrm>
              <a:prstGeom prst="rect">
                <a:avLst/>
              </a:prstGeom>
              <a:blipFill>
                <a:blip r:embed="rId5"/>
                <a:stretch>
                  <a:fillRect l="-1224" b="-4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6607773" y="1154014"/>
                <a:ext cx="5030657" cy="1323439"/>
              </a:xfrm>
              <a:prstGeom prst="rect">
                <a:avLst/>
              </a:prstGeom>
              <a:solidFill>
                <a:schemeClr val="bg1"/>
              </a:solidFill>
            </p:spPr>
            <p:txBody>
              <a:bodyPr wrap="square" rtlCol="0">
                <a:spAutoFit/>
              </a:bodyPr>
              <a:lstStyle/>
              <a:p>
                <a:pPr lvl="0"/>
                <a14:m>
                  <m:oMathPara xmlns:m="http://schemas.openxmlformats.org/officeDocument/2006/math">
                    <m:oMathParaPr>
                      <m:jc m:val="left"/>
                    </m:oMathParaPr>
                    <m:oMath xmlns:m="http://schemas.openxmlformats.org/officeDocument/2006/math">
                      <m:r>
                        <a:rPr lang="en-US" sz="2000" i="1" dirty="0">
                          <a:latin typeface="Cambria Math" panose="02040503050406030204" pitchFamily="18" charset="0"/>
                        </a:rPr>
                        <m:t>𝑉</m:t>
                      </m:r>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3</m:t>
                          </m:r>
                        </m:e>
                      </m:d>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6</m:t>
                          </m:r>
                        </m:e>
                      </m:d>
                      <m:r>
                        <a:rPr lang="en-US" sz="2000" i="1" dirty="0">
                          <a:latin typeface="Cambria Math" panose="02040503050406030204" pitchFamily="18" charset="0"/>
                        </a:rPr>
                        <m:t>, </m:t>
                      </m:r>
                      <m:r>
                        <a:rPr lang="en-US" sz="2000" i="1" dirty="0">
                          <a:latin typeface="Cambria Math" panose="02040503050406030204" pitchFamily="18" charset="0"/>
                        </a:rPr>
                        <m:t>h𝑒𝑟𝑒</m:t>
                      </m:r>
                      <m:r>
                        <a:rPr lang="en-US" sz="2000" i="1" dirty="0">
                          <a:latin typeface="Cambria Math" panose="02040503050406030204" pitchFamily="18" charset="0"/>
                        </a:rPr>
                        <m:t> </m:t>
                      </m:r>
                      <m:r>
                        <a:rPr lang="en-US" sz="2000" i="1" dirty="0">
                          <a:latin typeface="Cambria Math" panose="02040503050406030204" pitchFamily="18" charset="0"/>
                        </a:rPr>
                        <m:t>𝑖</m:t>
                      </m:r>
                      <m:r>
                        <a:rPr lang="en-US" sz="2000" i="1" dirty="0">
                          <a:latin typeface="Cambria Math" panose="02040503050406030204" pitchFamily="18" charset="0"/>
                        </a:rPr>
                        <m:t>=3,</m:t>
                      </m:r>
                      <m:r>
                        <a:rPr lang="en-US" sz="2000" i="1" dirty="0">
                          <a:latin typeface="Cambria Math" panose="02040503050406030204" pitchFamily="18" charset="0"/>
                        </a:rPr>
                        <m:t>𝑗</m:t>
                      </m:r>
                      <m:r>
                        <a:rPr lang="en-US" sz="2000" i="1" dirty="0">
                          <a:latin typeface="Cambria Math" panose="02040503050406030204" pitchFamily="18" charset="0"/>
                        </a:rPr>
                        <m:t>=6, </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𝑤</m:t>
                          </m:r>
                        </m:e>
                        <m:sub>
                          <m:r>
                            <a:rPr lang="en-US" sz="2000" i="1" dirty="0">
                              <a:latin typeface="Cambria Math" panose="02040503050406030204" pitchFamily="18" charset="0"/>
                            </a:rPr>
                            <m:t>3</m:t>
                          </m:r>
                        </m:sub>
                      </m:sSub>
                      <m:r>
                        <a:rPr lang="en-US" sz="2000" i="1" dirty="0">
                          <a:latin typeface="Cambria Math" panose="02040503050406030204" pitchFamily="18" charset="0"/>
                        </a:rPr>
                        <m:t>=5, </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𝑣</m:t>
                          </m:r>
                        </m:e>
                        <m:sub>
                          <m:r>
                            <a:rPr lang="en-US" sz="2000" i="1" dirty="0">
                              <a:latin typeface="Cambria Math" panose="02040503050406030204" pitchFamily="18" charset="0"/>
                            </a:rPr>
                            <m:t>3</m:t>
                          </m:r>
                        </m:sub>
                      </m:sSub>
                      <m:r>
                        <a:rPr lang="en-US" sz="2000" i="1" dirty="0">
                          <a:latin typeface="Cambria Math" panose="02040503050406030204" pitchFamily="18" charset="0"/>
                        </a:rPr>
                        <m:t>=18</m:t>
                      </m:r>
                    </m:oMath>
                  </m:oMathPara>
                </a14:m>
                <a:endParaRPr lang="en-US" sz="2000" dirty="0"/>
              </a:p>
              <a:p>
                <a:pPr lvl="0"/>
                <a:r>
                  <a:rPr lang="en-US" sz="2000" dirty="0"/>
                  <a:t>So, </a:t>
                </a:r>
                <a14:m>
                  <m:oMath xmlns:m="http://schemas.openxmlformats.org/officeDocument/2006/math">
                    <m:r>
                      <a:rPr lang="en-US" sz="2000" i="1" dirty="0">
                        <a:latin typeface="Cambria Math" panose="02040503050406030204" pitchFamily="18" charset="0"/>
                      </a:rPr>
                      <m:t>𝑗</m:t>
                    </m:r>
                    <m:r>
                      <a:rPr lang="en-US" sz="2000" i="1" dirty="0">
                        <a:latin typeface="Cambria Math" panose="02040503050406030204" pitchFamily="18" charset="0"/>
                      </a:rPr>
                      <m:t>&gt;=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𝑤</m:t>
                        </m:r>
                      </m:e>
                      <m:sub>
                        <m:r>
                          <a:rPr lang="en-US" sz="2000" i="1" dirty="0">
                            <a:latin typeface="Cambria Math" panose="02040503050406030204" pitchFamily="18" charset="0"/>
                          </a:rPr>
                          <m:t>3</m:t>
                        </m:r>
                      </m:sub>
                    </m:sSub>
                  </m:oMath>
                </a14:m>
                <a:endParaRPr lang="en-US" sz="2000" dirty="0"/>
              </a:p>
              <a:p>
                <a:pPr/>
                <a14:m>
                  <m:oMathPara xmlns:m="http://schemas.openxmlformats.org/officeDocument/2006/math">
                    <m:oMathParaPr>
                      <m:jc m:val="centerGroup"/>
                    </m:oMathParaPr>
                    <m:oMath xmlns:m="http://schemas.openxmlformats.org/officeDocument/2006/math">
                      <m:r>
                        <a:rPr lang="en-US" sz="2000" i="1" dirty="0">
                          <a:latin typeface="Cambria Math" panose="02040503050406030204" pitchFamily="18" charset="0"/>
                        </a:rPr>
                        <m:t>𝑉</m:t>
                      </m:r>
                      <m:r>
                        <a:rPr lang="en-US" sz="2000" i="1" dirty="0">
                          <a:latin typeface="Cambria Math" panose="02040503050406030204" pitchFamily="18" charset="0"/>
                        </a:rPr>
                        <m:t>[3][6] =</m:t>
                      </m:r>
                      <m:r>
                        <a:rPr lang="en-US" sz="2000" i="1" dirty="0">
                          <a:latin typeface="Cambria Math" panose="02040503050406030204" pitchFamily="18" charset="0"/>
                        </a:rPr>
                        <m:t>𝑚𝑎𝑥</m:t>
                      </m:r>
                      <m:r>
                        <a:rPr lang="en-US" sz="2000" i="1" dirty="0">
                          <a:latin typeface="Cambria Math" panose="02040503050406030204" pitchFamily="18" charset="0"/>
                        </a:rPr>
                        <m:t>⁡(</m:t>
                      </m:r>
                      <m:r>
                        <a:rPr lang="en-US" sz="2000" i="1" dirty="0">
                          <a:latin typeface="Cambria Math" panose="02040503050406030204" pitchFamily="18" charset="0"/>
                        </a:rPr>
                        <m:t>𝑉</m:t>
                      </m:r>
                      <m:r>
                        <a:rPr lang="en-US" sz="2000" i="1" dirty="0">
                          <a:latin typeface="Cambria Math" panose="02040503050406030204" pitchFamily="18" charset="0"/>
                        </a:rPr>
                        <m:t>[2][6],</m:t>
                      </m:r>
                      <m:r>
                        <a:rPr lang="en-US" sz="2000" i="1" dirty="0">
                          <a:latin typeface="Cambria Math" panose="02040503050406030204" pitchFamily="18" charset="0"/>
                        </a:rPr>
                        <m:t>𝑉</m:t>
                      </m:r>
                      <m:r>
                        <a:rPr lang="en-US" sz="2000" i="1" dirty="0">
                          <a:latin typeface="Cambria Math" panose="02040503050406030204" pitchFamily="18" charset="0"/>
                        </a:rPr>
                        <m:t>[2][1]+</m:t>
                      </m:r>
                      <m:r>
                        <a:rPr lang="en-US" sz="2000" i="1" dirty="0">
                          <a:latin typeface="Cambria Math" panose="02040503050406030204" pitchFamily="18" charset="0"/>
                        </a:rPr>
                        <m:t>𝑣</m:t>
                      </m:r>
                      <m:r>
                        <a:rPr lang="en-US" sz="2000" i="1" baseline="-25000" dirty="0">
                          <a:latin typeface="Cambria Math" panose="02040503050406030204" pitchFamily="18" charset="0"/>
                        </a:rPr>
                        <m:t>3</m:t>
                      </m:r>
                      <m:r>
                        <a:rPr lang="en-US" sz="2000" i="1" dirty="0">
                          <a:latin typeface="Cambria Math" panose="02040503050406030204" pitchFamily="18" charset="0"/>
                        </a:rPr>
                        <m:t>)</m:t>
                      </m:r>
                    </m:oMath>
                  </m:oMathPara>
                </a14:m>
                <a:endParaRPr lang="en-US" sz="2000" dirty="0"/>
              </a:p>
              <a:p>
                <a:r>
                  <a:rPr lang="en-US" sz="2000" dirty="0"/>
                  <a:t>             </a:t>
                </a:r>
                <a14:m>
                  <m:oMath xmlns:m="http://schemas.openxmlformats.org/officeDocument/2006/math">
                    <m:r>
                      <a:rPr lang="en-US" sz="2000" i="1" dirty="0">
                        <a:latin typeface="Cambria Math" panose="02040503050406030204" pitchFamily="18" charset="0"/>
                      </a:rPr>
                      <m:t>=</m:t>
                    </m:r>
                    <m:r>
                      <a:rPr lang="en-US" sz="2000" i="1" dirty="0">
                        <a:latin typeface="Cambria Math" panose="02040503050406030204" pitchFamily="18" charset="0"/>
                      </a:rPr>
                      <m:t>𝑚𝑎𝑥</m:t>
                    </m:r>
                    <m:r>
                      <a:rPr lang="en-US" sz="2000" i="1" dirty="0">
                        <a:latin typeface="Cambria Math" panose="02040503050406030204" pitchFamily="18" charset="0"/>
                      </a:rPr>
                      <m:t>⁡(7,1+18) = </m:t>
                    </m:r>
                    <m:r>
                      <a:rPr lang="en-US" sz="2000" b="1" i="1" dirty="0" smtClean="0">
                        <a:solidFill>
                          <a:srgbClr val="0070C0"/>
                        </a:solidFill>
                        <a:latin typeface="Cambria Math" panose="02040503050406030204" pitchFamily="18" charset="0"/>
                      </a:rPr>
                      <m:t>𝟏𝟗</m:t>
                    </m:r>
                  </m:oMath>
                </a14:m>
                <a:endParaRPr lang="en-US" sz="2000" b="1" dirty="0">
                  <a:solidFill>
                    <a:srgbClr val="0070C0"/>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6607773" y="1154014"/>
                <a:ext cx="5030657" cy="1323439"/>
              </a:xfrm>
              <a:prstGeom prst="rect">
                <a:avLst/>
              </a:prstGeom>
              <a:blipFill>
                <a:blip r:embed="rId6"/>
                <a:stretch>
                  <a:fillRect l="-1333" b="-4608"/>
                </a:stretch>
              </a:blipFill>
            </p:spPr>
            <p:txBody>
              <a:bodyPr/>
              <a:lstStyle/>
              <a:p>
                <a:r>
                  <a:rPr lang="en-US">
                    <a:noFill/>
                  </a:rPr>
                  <a:t> </a:t>
                </a:r>
              </a:p>
            </p:txBody>
          </p:sp>
        </mc:Fallback>
      </mc:AlternateContent>
      <p:sp>
        <p:nvSpPr>
          <p:cNvPr id="62" name="TextBox 61"/>
          <p:cNvSpPr txBox="1"/>
          <p:nvPr/>
        </p:nvSpPr>
        <p:spPr>
          <a:xfrm>
            <a:off x="618565" y="3684494"/>
            <a:ext cx="2095500" cy="1828800"/>
          </a:xfrm>
          <a:prstGeom prst="rect">
            <a:avLst/>
          </a:prstGeom>
          <a:solidFill>
            <a:srgbClr val="00B0F0">
              <a:alpha val="30000"/>
            </a:srgbClr>
          </a:solidFill>
        </p:spPr>
        <p:txBody>
          <a:bodyPr wrap="square" rtlCol="0">
            <a:spAutoFit/>
          </a:bodyPr>
          <a:lstStyle/>
          <a:p>
            <a:endParaRPr lang="en-US" dirty="0"/>
          </a:p>
        </p:txBody>
      </p:sp>
      <p:sp>
        <p:nvSpPr>
          <p:cNvPr id="63" name="TextBox 62"/>
          <p:cNvSpPr txBox="1"/>
          <p:nvPr/>
        </p:nvSpPr>
        <p:spPr>
          <a:xfrm>
            <a:off x="5583668" y="5112518"/>
            <a:ext cx="365760" cy="320040"/>
          </a:xfrm>
          <a:prstGeom prst="rect">
            <a:avLst/>
          </a:prstGeom>
          <a:solidFill>
            <a:schemeClr val="bg1"/>
          </a:solidFill>
        </p:spPr>
        <p:txBody>
          <a:bodyPr wrap="square" rtlCol="0">
            <a:spAutoFit/>
          </a:bodyPr>
          <a:lstStyle/>
          <a:p>
            <a:endParaRPr lang="en-US" dirty="0"/>
          </a:p>
        </p:txBody>
      </p:sp>
      <p:sp>
        <p:nvSpPr>
          <p:cNvPr id="64" name="TextBox 63"/>
          <p:cNvSpPr txBox="1"/>
          <p:nvPr/>
        </p:nvSpPr>
        <p:spPr>
          <a:xfrm>
            <a:off x="6129731" y="5109709"/>
            <a:ext cx="365760" cy="320040"/>
          </a:xfrm>
          <a:prstGeom prst="rect">
            <a:avLst/>
          </a:prstGeom>
          <a:solidFill>
            <a:schemeClr val="bg1"/>
          </a:solidFill>
        </p:spPr>
        <p:txBody>
          <a:bodyPr wrap="square" rtlCol="0">
            <a:spAutoFit/>
          </a:bodyPr>
          <a:lstStyle/>
          <a:p>
            <a:endParaRPr lang="en-US" dirty="0"/>
          </a:p>
        </p:txBody>
      </p:sp>
      <p:sp>
        <p:nvSpPr>
          <p:cNvPr id="65" name="TextBox 64"/>
          <p:cNvSpPr txBox="1"/>
          <p:nvPr/>
        </p:nvSpPr>
        <p:spPr>
          <a:xfrm>
            <a:off x="6695516" y="5127061"/>
            <a:ext cx="365760" cy="320040"/>
          </a:xfrm>
          <a:prstGeom prst="rect">
            <a:avLst/>
          </a:prstGeom>
          <a:solidFill>
            <a:schemeClr val="bg1"/>
          </a:solidFill>
        </p:spPr>
        <p:txBody>
          <a:bodyPr wrap="square" rtlCol="0">
            <a:spAutoFit/>
          </a:bodyPr>
          <a:lstStyle/>
          <a:p>
            <a:endParaRPr lang="en-US" dirty="0"/>
          </a:p>
        </p:txBody>
      </p:sp>
      <p:sp>
        <p:nvSpPr>
          <p:cNvPr id="66" name="TextBox 65"/>
          <p:cNvSpPr txBox="1"/>
          <p:nvPr/>
        </p:nvSpPr>
        <p:spPr>
          <a:xfrm>
            <a:off x="7299257" y="5112473"/>
            <a:ext cx="365760" cy="320040"/>
          </a:xfrm>
          <a:prstGeom prst="rect">
            <a:avLst/>
          </a:prstGeom>
          <a:solidFill>
            <a:schemeClr val="bg1"/>
          </a:solidFill>
        </p:spPr>
        <p:txBody>
          <a:bodyPr wrap="square" rtlCol="0">
            <a:spAutoFit/>
          </a:bodyPr>
          <a:lstStyle/>
          <a:p>
            <a:endParaRPr lang="en-US" dirty="0"/>
          </a:p>
        </p:txBody>
      </p:sp>
      <p:sp>
        <p:nvSpPr>
          <p:cNvPr id="67" name="TextBox 66"/>
          <p:cNvSpPr txBox="1"/>
          <p:nvPr/>
        </p:nvSpPr>
        <p:spPr>
          <a:xfrm>
            <a:off x="7779237" y="5118060"/>
            <a:ext cx="365760" cy="320040"/>
          </a:xfrm>
          <a:prstGeom prst="rect">
            <a:avLst/>
          </a:prstGeom>
          <a:solidFill>
            <a:schemeClr val="bg1"/>
          </a:solidFill>
        </p:spPr>
        <p:txBody>
          <a:bodyPr wrap="square" rtlCol="0">
            <a:spAutoFit/>
          </a:bodyPr>
          <a:lstStyle/>
          <a:p>
            <a:endParaRPr lang="en-US" dirty="0"/>
          </a:p>
        </p:txBody>
      </p:sp>
      <p:sp>
        <p:nvSpPr>
          <p:cNvPr id="68" name="TextBox 67"/>
          <p:cNvSpPr txBox="1"/>
          <p:nvPr/>
        </p:nvSpPr>
        <p:spPr>
          <a:xfrm>
            <a:off x="8345022" y="5135412"/>
            <a:ext cx="365760" cy="320040"/>
          </a:xfrm>
          <a:prstGeom prst="rect">
            <a:avLst/>
          </a:prstGeom>
          <a:solidFill>
            <a:schemeClr val="bg1"/>
          </a:solidFill>
        </p:spPr>
        <p:txBody>
          <a:bodyPr wrap="square" rtlCol="0">
            <a:spAutoFit/>
          </a:bodyPr>
          <a:lstStyle/>
          <a:p>
            <a:endParaRPr lang="en-US" dirty="0"/>
          </a:p>
        </p:txBody>
      </p:sp>
      <p:sp>
        <p:nvSpPr>
          <p:cNvPr id="69" name="TextBox 68"/>
          <p:cNvSpPr txBox="1"/>
          <p:nvPr/>
        </p:nvSpPr>
        <p:spPr>
          <a:xfrm>
            <a:off x="8909574" y="5133887"/>
            <a:ext cx="365760" cy="320040"/>
          </a:xfrm>
          <a:prstGeom prst="rect">
            <a:avLst/>
          </a:prstGeom>
          <a:solidFill>
            <a:schemeClr val="bg1"/>
          </a:solidFill>
        </p:spPr>
        <p:txBody>
          <a:bodyPr wrap="square" rtlCol="0">
            <a:spAutoFit/>
          </a:bodyPr>
          <a:lstStyle/>
          <a:p>
            <a:endParaRPr lang="en-US" dirty="0"/>
          </a:p>
        </p:txBody>
      </p:sp>
      <p:sp>
        <p:nvSpPr>
          <p:cNvPr id="70" name="TextBox 69"/>
          <p:cNvSpPr txBox="1"/>
          <p:nvPr/>
        </p:nvSpPr>
        <p:spPr>
          <a:xfrm>
            <a:off x="5597115" y="5569716"/>
            <a:ext cx="365760" cy="320040"/>
          </a:xfrm>
          <a:prstGeom prst="rect">
            <a:avLst/>
          </a:prstGeom>
          <a:solidFill>
            <a:schemeClr val="bg1"/>
          </a:solidFill>
        </p:spPr>
        <p:txBody>
          <a:bodyPr wrap="square" rtlCol="0">
            <a:spAutoFit/>
          </a:bodyPr>
          <a:lstStyle/>
          <a:p>
            <a:endParaRPr lang="en-US" dirty="0"/>
          </a:p>
        </p:txBody>
      </p:sp>
      <p:sp>
        <p:nvSpPr>
          <p:cNvPr id="71" name="TextBox 70"/>
          <p:cNvSpPr txBox="1"/>
          <p:nvPr/>
        </p:nvSpPr>
        <p:spPr>
          <a:xfrm>
            <a:off x="6143178" y="5566907"/>
            <a:ext cx="365760" cy="320040"/>
          </a:xfrm>
          <a:prstGeom prst="rect">
            <a:avLst/>
          </a:prstGeom>
          <a:solidFill>
            <a:schemeClr val="bg1"/>
          </a:solidFill>
        </p:spPr>
        <p:txBody>
          <a:bodyPr wrap="square" rtlCol="0">
            <a:spAutoFit/>
          </a:bodyPr>
          <a:lstStyle/>
          <a:p>
            <a:endParaRPr lang="en-US" dirty="0"/>
          </a:p>
        </p:txBody>
      </p:sp>
      <p:sp>
        <p:nvSpPr>
          <p:cNvPr id="72" name="TextBox 71"/>
          <p:cNvSpPr txBox="1"/>
          <p:nvPr/>
        </p:nvSpPr>
        <p:spPr>
          <a:xfrm>
            <a:off x="6708963" y="5584259"/>
            <a:ext cx="365760" cy="320040"/>
          </a:xfrm>
          <a:prstGeom prst="rect">
            <a:avLst/>
          </a:prstGeom>
          <a:solidFill>
            <a:schemeClr val="bg1"/>
          </a:solidFill>
        </p:spPr>
        <p:txBody>
          <a:bodyPr wrap="square" rtlCol="0">
            <a:spAutoFit/>
          </a:bodyPr>
          <a:lstStyle/>
          <a:p>
            <a:endParaRPr lang="en-US" dirty="0"/>
          </a:p>
        </p:txBody>
      </p:sp>
      <p:sp>
        <p:nvSpPr>
          <p:cNvPr id="73" name="TextBox 72"/>
          <p:cNvSpPr txBox="1"/>
          <p:nvPr/>
        </p:nvSpPr>
        <p:spPr>
          <a:xfrm>
            <a:off x="7312704" y="5569671"/>
            <a:ext cx="365760" cy="320040"/>
          </a:xfrm>
          <a:prstGeom prst="rect">
            <a:avLst/>
          </a:prstGeom>
          <a:solidFill>
            <a:schemeClr val="bg1"/>
          </a:solidFill>
        </p:spPr>
        <p:txBody>
          <a:bodyPr wrap="square" rtlCol="0">
            <a:spAutoFit/>
          </a:bodyPr>
          <a:lstStyle/>
          <a:p>
            <a:endParaRPr lang="en-US" dirty="0"/>
          </a:p>
        </p:txBody>
      </p:sp>
      <p:sp>
        <p:nvSpPr>
          <p:cNvPr id="74" name="TextBox 73"/>
          <p:cNvSpPr txBox="1"/>
          <p:nvPr/>
        </p:nvSpPr>
        <p:spPr>
          <a:xfrm>
            <a:off x="7792684" y="5575258"/>
            <a:ext cx="365760" cy="320040"/>
          </a:xfrm>
          <a:prstGeom prst="rect">
            <a:avLst/>
          </a:prstGeom>
          <a:solidFill>
            <a:schemeClr val="bg1"/>
          </a:solidFill>
        </p:spPr>
        <p:txBody>
          <a:bodyPr wrap="square" rtlCol="0">
            <a:spAutoFit/>
          </a:bodyPr>
          <a:lstStyle/>
          <a:p>
            <a:endParaRPr lang="en-US" dirty="0"/>
          </a:p>
        </p:txBody>
      </p:sp>
      <p:sp>
        <p:nvSpPr>
          <p:cNvPr id="75" name="TextBox 74"/>
          <p:cNvSpPr txBox="1"/>
          <p:nvPr/>
        </p:nvSpPr>
        <p:spPr>
          <a:xfrm>
            <a:off x="8358469" y="5592610"/>
            <a:ext cx="365760" cy="320040"/>
          </a:xfrm>
          <a:prstGeom prst="rect">
            <a:avLst/>
          </a:prstGeom>
          <a:solidFill>
            <a:schemeClr val="bg1"/>
          </a:solidFill>
        </p:spPr>
        <p:txBody>
          <a:bodyPr wrap="square" rtlCol="0">
            <a:spAutoFit/>
          </a:bodyPr>
          <a:lstStyle/>
          <a:p>
            <a:endParaRPr lang="en-US" dirty="0"/>
          </a:p>
        </p:txBody>
      </p:sp>
      <p:sp>
        <p:nvSpPr>
          <p:cNvPr id="76" name="TextBox 75"/>
          <p:cNvSpPr txBox="1"/>
          <p:nvPr/>
        </p:nvSpPr>
        <p:spPr>
          <a:xfrm>
            <a:off x="8923021" y="5591085"/>
            <a:ext cx="365760" cy="320040"/>
          </a:xfrm>
          <a:prstGeom prst="rect">
            <a:avLst/>
          </a:prstGeom>
          <a:solidFill>
            <a:schemeClr val="bg1"/>
          </a:solidFill>
        </p:spPr>
        <p:txBody>
          <a:bodyPr wrap="square" rtlCol="0">
            <a:spAutoFit/>
          </a:bodyPr>
          <a:lstStyle/>
          <a:p>
            <a:endParaRPr lang="en-US" dirty="0"/>
          </a:p>
        </p:txBody>
      </p:sp>
      <p:sp>
        <p:nvSpPr>
          <p:cNvPr id="77" name="TextBox 76"/>
          <p:cNvSpPr txBox="1"/>
          <p:nvPr/>
        </p:nvSpPr>
        <p:spPr>
          <a:xfrm>
            <a:off x="614082" y="3684494"/>
            <a:ext cx="2095500" cy="2286000"/>
          </a:xfrm>
          <a:prstGeom prst="rect">
            <a:avLst/>
          </a:prstGeom>
          <a:solidFill>
            <a:srgbClr val="00B0F0">
              <a:alpha val="30000"/>
            </a:srgbClr>
          </a:solidFill>
        </p:spPr>
        <p:txBody>
          <a:bodyPr wrap="square" rtlCol="0">
            <a:spAutoFit/>
          </a:bodyPr>
          <a:lstStyle/>
          <a:p>
            <a:endParaRPr lang="en-US" dirty="0"/>
          </a:p>
        </p:txBody>
      </p:sp>
      <p:sp>
        <p:nvSpPr>
          <p:cNvPr id="78" name="TextBox 77"/>
          <p:cNvSpPr txBox="1"/>
          <p:nvPr/>
        </p:nvSpPr>
        <p:spPr>
          <a:xfrm>
            <a:off x="8831643" y="5508812"/>
            <a:ext cx="548640" cy="457200"/>
          </a:xfrm>
          <a:prstGeom prst="rect">
            <a:avLst/>
          </a:prstGeom>
          <a:solidFill>
            <a:srgbClr val="AD1457">
              <a:alpha val="30000"/>
            </a:srgbClr>
          </a:solidFill>
          <a:ln>
            <a:noFill/>
          </a:ln>
        </p:spPr>
        <p:txBody>
          <a:bodyPr wrap="square" rtlCol="0">
            <a:spAutoFit/>
          </a:bodyPr>
          <a:lstStyle/>
          <a:p>
            <a:endParaRPr lang="en-US" dirty="0"/>
          </a:p>
        </p:txBody>
      </p:sp>
    </p:spTree>
    <p:extLst>
      <p:ext uri="{BB962C8B-B14F-4D97-AF65-F5344CB8AC3E}">
        <p14:creationId xmlns:p14="http://schemas.microsoft.com/office/powerpoint/2010/main" val="124367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99"/>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101"/>
                                        </p:tgtEl>
                                        <p:attrNameLst>
                                          <p:attrName>style.visibility</p:attrName>
                                        </p:attrNameLst>
                                      </p:cBhvr>
                                      <p:to>
                                        <p:strVal val="hidden"/>
                                      </p:to>
                                    </p:set>
                                  </p:childTnLst>
                                </p:cTn>
                              </p:par>
                              <p:par>
                                <p:cTn id="16" presetID="1" presetClass="exit" presetSubtype="0" fill="hold" grpId="0" nodeType="withEffect">
                                  <p:stCondLst>
                                    <p:cond delay="0"/>
                                  </p:stCondLst>
                                  <p:childTnLst>
                                    <p:set>
                                      <p:cBhvr>
                                        <p:cTn id="17" dur="1" fill="hold">
                                          <p:stCondLst>
                                            <p:cond delay="0"/>
                                          </p:stCondLst>
                                        </p:cTn>
                                        <p:tgtEl>
                                          <p:spTgt spid="103"/>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04"/>
                                        </p:tgtEl>
                                        <p:attrNameLst>
                                          <p:attrName>style.visibility</p:attrName>
                                        </p:attrNameLst>
                                      </p:cBhvr>
                                      <p:to>
                                        <p:strVal val="hidden"/>
                                      </p:to>
                                    </p:set>
                                  </p:childTnLst>
                                </p:cTn>
                              </p:par>
                              <p:par>
                                <p:cTn id="20" presetID="1" presetClass="exit" presetSubtype="0" fill="hold" grpId="0" nodeType="withEffect">
                                  <p:stCondLst>
                                    <p:cond delay="0"/>
                                  </p:stCondLst>
                                  <p:childTnLst>
                                    <p:set>
                                      <p:cBhvr>
                                        <p:cTn id="21" dur="1" fill="hold">
                                          <p:stCondLst>
                                            <p:cond delay="0"/>
                                          </p:stCondLst>
                                        </p:cTn>
                                        <p:tgtEl>
                                          <p:spTgt spid="105"/>
                                        </p:tgtEl>
                                        <p:attrNameLst>
                                          <p:attrName>style.visibility</p:attrName>
                                        </p:attrNameLst>
                                      </p:cBhvr>
                                      <p:to>
                                        <p:strVal val="hidden"/>
                                      </p:to>
                                    </p:set>
                                  </p:childTnLst>
                                </p:cTn>
                              </p:par>
                              <p:par>
                                <p:cTn id="22" presetID="1" presetClass="exit" presetSubtype="0" fill="hold" grpId="0" nodeType="withEffect">
                                  <p:stCondLst>
                                    <p:cond delay="0"/>
                                  </p:stCondLst>
                                  <p:childTnLst>
                                    <p:set>
                                      <p:cBhvr>
                                        <p:cTn id="23" dur="1" fill="hold">
                                          <p:stCondLst>
                                            <p:cond delay="0"/>
                                          </p:stCondLst>
                                        </p:cTn>
                                        <p:tgtEl>
                                          <p:spTgt spid="10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heel(1)">
                                      <p:cBhvr>
                                        <p:cTn id="28" dur="10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42" presetClass="path" presetSubtype="0" accel="50000" decel="50000" fill="hold" nodeType="withEffect">
                                  <p:stCondLst>
                                    <p:cond delay="0"/>
                                  </p:stCondLst>
                                  <p:childTnLst>
                                    <p:animMotion origin="layout" path="M 4.375E-6 0 L -0.00053 0.0662 " pathEditMode="relative" rAng="0" ptsTypes="AA">
                                      <p:cBhvr>
                                        <p:cTn id="35" dur="2000" fill="hold"/>
                                        <p:tgtEl>
                                          <p:spTgt spid="58"/>
                                        </p:tgtEl>
                                        <p:attrNameLst>
                                          <p:attrName>ppt_x</p:attrName>
                                          <p:attrName>ppt_y</p:attrName>
                                        </p:attrNameLst>
                                      </p:cBhvr>
                                      <p:rCtr x="-26" y="3310"/>
                                    </p:animMotion>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0" nodeType="clickEffect">
                                  <p:stCondLst>
                                    <p:cond delay="0"/>
                                  </p:stCondLst>
                                  <p:childTnLst>
                                    <p:set>
                                      <p:cBhvr>
                                        <p:cTn id="39" dur="1" fill="hold">
                                          <p:stCondLst>
                                            <p:cond delay="0"/>
                                          </p:stCondLst>
                                        </p:cTn>
                                        <p:tgtEl>
                                          <p:spTgt spid="2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0" nodeType="clickEffect">
                                  <p:stCondLst>
                                    <p:cond delay="0"/>
                                  </p:stCondLst>
                                  <p:childTnLst>
                                    <p:set>
                                      <p:cBhvr>
                                        <p:cTn id="47" dur="1" fill="hold">
                                          <p:stCondLst>
                                            <p:cond delay="0"/>
                                          </p:stCondLst>
                                        </p:cTn>
                                        <p:tgtEl>
                                          <p:spTgt spid="3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0" nodeType="clickEffect">
                                  <p:stCondLst>
                                    <p:cond delay="0"/>
                                  </p:stCondLst>
                                  <p:childTnLst>
                                    <p:set>
                                      <p:cBhvr>
                                        <p:cTn id="55" dur="1" fill="hold">
                                          <p:stCondLst>
                                            <p:cond delay="0"/>
                                          </p:stCondLst>
                                        </p:cTn>
                                        <p:tgtEl>
                                          <p:spTgt spid="3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0" nodeType="clickEffect">
                                  <p:stCondLst>
                                    <p:cond delay="0"/>
                                  </p:stCondLst>
                                  <p:childTnLst>
                                    <p:set>
                                      <p:cBhvr>
                                        <p:cTn id="59" dur="1" fill="hold">
                                          <p:stCondLst>
                                            <p:cond delay="0"/>
                                          </p:stCondLst>
                                        </p:cTn>
                                        <p:tgtEl>
                                          <p:spTgt spid="3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0" nodeType="clickEffect">
                                  <p:stCondLst>
                                    <p:cond delay="0"/>
                                  </p:stCondLst>
                                  <p:childTnLst>
                                    <p:set>
                                      <p:cBhvr>
                                        <p:cTn id="63" dur="1" fill="hold">
                                          <p:stCondLst>
                                            <p:cond delay="0"/>
                                          </p:stCondLst>
                                        </p:cTn>
                                        <p:tgtEl>
                                          <p:spTgt spid="3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16"/>
                                        </p:tgtEl>
                                        <p:attrNameLst>
                                          <p:attrName>style.visibility</p:attrName>
                                        </p:attrNameLst>
                                      </p:cBhvr>
                                      <p:to>
                                        <p:strVal val="hidden"/>
                                      </p:to>
                                    </p:set>
                                  </p:childTnLst>
                                </p:cTn>
                              </p:par>
                              <p:par>
                                <p:cTn id="68" presetID="42" presetClass="path" presetSubtype="0" accel="50000" decel="50000" fill="hold" nodeType="withEffect">
                                  <p:stCondLst>
                                    <p:cond delay="0"/>
                                  </p:stCondLst>
                                  <p:childTnLst>
                                    <p:animMotion origin="layout" path="M -0.00053 0.0662 L 0.00169 0.13287 " pathEditMode="relative" rAng="0" ptsTypes="AA">
                                      <p:cBhvr>
                                        <p:cTn id="69" dur="2000" fill="hold"/>
                                        <p:tgtEl>
                                          <p:spTgt spid="58"/>
                                        </p:tgtEl>
                                        <p:attrNameLst>
                                          <p:attrName>ppt_x</p:attrName>
                                          <p:attrName>ppt_y</p:attrName>
                                        </p:attrNameLst>
                                      </p:cBhvr>
                                      <p:rCtr x="104" y="3333"/>
                                    </p:animMotion>
                                  </p:childTnLst>
                                </p:cTn>
                              </p:par>
                            </p:childTnLst>
                          </p:cTn>
                        </p:par>
                        <p:par>
                          <p:cTn id="70" fill="hold">
                            <p:stCondLst>
                              <p:cond delay="2000"/>
                            </p:stCondLst>
                            <p:childTnLst>
                              <p:par>
                                <p:cTn id="71" presetID="10" presetClass="entr" presetSubtype="0" fill="hold" grpId="0" nodeType="after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0" nodeType="clickEffect">
                                  <p:stCondLst>
                                    <p:cond delay="0"/>
                                  </p:stCondLst>
                                  <p:childTnLst>
                                    <p:set>
                                      <p:cBhvr>
                                        <p:cTn id="82" dur="1" fill="hold">
                                          <p:stCondLst>
                                            <p:cond delay="0"/>
                                          </p:stCondLst>
                                        </p:cTn>
                                        <p:tgtEl>
                                          <p:spTgt spid="51"/>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63" presetClass="path" presetSubtype="0" accel="50000" decel="50000" fill="hold" grpId="2" nodeType="clickEffect">
                                  <p:stCondLst>
                                    <p:cond delay="0"/>
                                  </p:stCondLst>
                                  <p:childTnLst>
                                    <p:animMotion origin="layout" path="M 3.33333E-6 -3.7037E-6 L 0.04674 0.00116 " pathEditMode="relative" rAng="0" ptsTypes="AA">
                                      <p:cBhvr>
                                        <p:cTn id="86" dur="2000" fill="hold"/>
                                        <p:tgtEl>
                                          <p:spTgt spid="18"/>
                                        </p:tgtEl>
                                        <p:attrNameLst>
                                          <p:attrName>ppt_x</p:attrName>
                                          <p:attrName>ppt_y</p:attrName>
                                        </p:attrNameLst>
                                      </p:cBhvr>
                                      <p:rCtr x="2331" y="46"/>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fade">
                                      <p:cBhvr>
                                        <p:cTn id="91" dur="500"/>
                                        <p:tgtEl>
                                          <p:spTgt spid="61"/>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0" nodeType="clickEffect">
                                  <p:stCondLst>
                                    <p:cond delay="0"/>
                                  </p:stCondLst>
                                  <p:childTnLst>
                                    <p:set>
                                      <p:cBhvr>
                                        <p:cTn id="95" dur="1" fill="hold">
                                          <p:stCondLst>
                                            <p:cond delay="0"/>
                                          </p:stCondLst>
                                        </p:cTn>
                                        <p:tgtEl>
                                          <p:spTgt spid="52"/>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0" nodeType="clickEffect">
                                  <p:stCondLst>
                                    <p:cond delay="0"/>
                                  </p:stCondLst>
                                  <p:childTnLst>
                                    <p:set>
                                      <p:cBhvr>
                                        <p:cTn id="99" dur="1" fill="hold">
                                          <p:stCondLst>
                                            <p:cond delay="0"/>
                                          </p:stCondLst>
                                        </p:cTn>
                                        <p:tgtEl>
                                          <p:spTgt spid="53"/>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0" nodeType="clickEffect">
                                  <p:stCondLst>
                                    <p:cond delay="0"/>
                                  </p:stCondLst>
                                  <p:childTnLst>
                                    <p:set>
                                      <p:cBhvr>
                                        <p:cTn id="103" dur="1" fill="hold">
                                          <p:stCondLst>
                                            <p:cond delay="0"/>
                                          </p:stCondLst>
                                        </p:cTn>
                                        <p:tgtEl>
                                          <p:spTgt spid="54"/>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0" nodeType="clickEffect">
                                  <p:stCondLst>
                                    <p:cond delay="0"/>
                                  </p:stCondLst>
                                  <p:childTnLst>
                                    <p:set>
                                      <p:cBhvr>
                                        <p:cTn id="107" dur="1" fill="hold">
                                          <p:stCondLst>
                                            <p:cond delay="0"/>
                                          </p:stCondLst>
                                        </p:cTn>
                                        <p:tgtEl>
                                          <p:spTgt spid="55"/>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0" nodeType="clickEffect">
                                  <p:stCondLst>
                                    <p:cond delay="0"/>
                                  </p:stCondLst>
                                  <p:childTnLst>
                                    <p:set>
                                      <p:cBhvr>
                                        <p:cTn id="111" dur="1" fill="hold">
                                          <p:stCondLst>
                                            <p:cond delay="0"/>
                                          </p:stCondLst>
                                        </p:cTn>
                                        <p:tgtEl>
                                          <p:spTgt spid="56"/>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grpId="0" nodeType="clickEffect">
                                  <p:stCondLst>
                                    <p:cond delay="0"/>
                                  </p:stCondLst>
                                  <p:childTnLst>
                                    <p:set>
                                      <p:cBhvr>
                                        <p:cTn id="115" dur="1" fill="hold">
                                          <p:stCondLst>
                                            <p:cond delay="0"/>
                                          </p:stCondLst>
                                        </p:cTn>
                                        <p:tgtEl>
                                          <p:spTgt spid="57"/>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1" nodeType="clickEffect">
                                  <p:stCondLst>
                                    <p:cond delay="0"/>
                                  </p:stCondLst>
                                  <p:childTnLst>
                                    <p:set>
                                      <p:cBhvr>
                                        <p:cTn id="119" dur="1" fill="hold">
                                          <p:stCondLst>
                                            <p:cond delay="0"/>
                                          </p:stCondLst>
                                        </p:cTn>
                                        <p:tgtEl>
                                          <p:spTgt spid="50"/>
                                        </p:tgtEl>
                                        <p:attrNameLst>
                                          <p:attrName>style.visibility</p:attrName>
                                        </p:attrNameLst>
                                      </p:cBhvr>
                                      <p:to>
                                        <p:strVal val="hidden"/>
                                      </p:to>
                                    </p:set>
                                  </p:childTnLst>
                                </p:cTn>
                              </p:par>
                              <p:par>
                                <p:cTn id="120" presetID="14" presetClass="exit" presetSubtype="10" fill="hold" grpId="1" nodeType="withEffect">
                                  <p:stCondLst>
                                    <p:cond delay="0"/>
                                  </p:stCondLst>
                                  <p:childTnLst>
                                    <p:animEffect transition="out" filter="randombar(horizontal)">
                                      <p:cBhvr>
                                        <p:cTn id="121" dur="500"/>
                                        <p:tgtEl>
                                          <p:spTgt spid="18"/>
                                        </p:tgtEl>
                                      </p:cBhvr>
                                    </p:animEffect>
                                    <p:set>
                                      <p:cBhvr>
                                        <p:cTn id="122" dur="1" fill="hold">
                                          <p:stCondLst>
                                            <p:cond delay="499"/>
                                          </p:stCondLst>
                                        </p:cTn>
                                        <p:tgtEl>
                                          <p:spTgt spid="18"/>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58"/>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62"/>
                                        </p:tgtEl>
                                        <p:attrNameLst>
                                          <p:attrName>style.visibility</p:attrName>
                                        </p:attrNameLst>
                                      </p:cBhvr>
                                      <p:to>
                                        <p:strVal val="visible"/>
                                      </p:to>
                                    </p:set>
                                    <p:animEffect transition="in" filter="fade">
                                      <p:cBhvr>
                                        <p:cTn id="129" dur="500"/>
                                        <p:tgtEl>
                                          <p:spTgt spid="62"/>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grpId="0" nodeType="clickEffect">
                                  <p:stCondLst>
                                    <p:cond delay="0"/>
                                  </p:stCondLst>
                                  <p:childTnLst>
                                    <p:set>
                                      <p:cBhvr>
                                        <p:cTn id="133" dur="1" fill="hold">
                                          <p:stCondLst>
                                            <p:cond delay="0"/>
                                          </p:stCondLst>
                                        </p:cTn>
                                        <p:tgtEl>
                                          <p:spTgt spid="63"/>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0" nodeType="clickEffect">
                                  <p:stCondLst>
                                    <p:cond delay="0"/>
                                  </p:stCondLst>
                                  <p:childTnLst>
                                    <p:set>
                                      <p:cBhvr>
                                        <p:cTn id="137" dur="1" fill="hold">
                                          <p:stCondLst>
                                            <p:cond delay="0"/>
                                          </p:stCondLst>
                                        </p:cTn>
                                        <p:tgtEl>
                                          <p:spTgt spid="64"/>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grpId="0" nodeType="clickEffect">
                                  <p:stCondLst>
                                    <p:cond delay="0"/>
                                  </p:stCondLst>
                                  <p:childTnLst>
                                    <p:set>
                                      <p:cBhvr>
                                        <p:cTn id="141" dur="1" fill="hold">
                                          <p:stCondLst>
                                            <p:cond delay="0"/>
                                          </p:stCondLst>
                                        </p:cTn>
                                        <p:tgtEl>
                                          <p:spTgt spid="65"/>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0" nodeType="clickEffect">
                                  <p:stCondLst>
                                    <p:cond delay="0"/>
                                  </p:stCondLst>
                                  <p:childTnLst>
                                    <p:set>
                                      <p:cBhvr>
                                        <p:cTn id="145" dur="1" fill="hold">
                                          <p:stCondLst>
                                            <p:cond delay="0"/>
                                          </p:stCondLst>
                                        </p:cTn>
                                        <p:tgtEl>
                                          <p:spTgt spid="66"/>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grpId="0" nodeType="clickEffect">
                                  <p:stCondLst>
                                    <p:cond delay="0"/>
                                  </p:stCondLst>
                                  <p:childTnLst>
                                    <p:set>
                                      <p:cBhvr>
                                        <p:cTn id="149" dur="1" fill="hold">
                                          <p:stCondLst>
                                            <p:cond delay="0"/>
                                          </p:stCondLst>
                                        </p:cTn>
                                        <p:tgtEl>
                                          <p:spTgt spid="67"/>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grpId="0" nodeType="clickEffect">
                                  <p:stCondLst>
                                    <p:cond delay="0"/>
                                  </p:stCondLst>
                                  <p:childTnLst>
                                    <p:set>
                                      <p:cBhvr>
                                        <p:cTn id="153" dur="1" fill="hold">
                                          <p:stCondLst>
                                            <p:cond delay="0"/>
                                          </p:stCondLst>
                                        </p:cTn>
                                        <p:tgtEl>
                                          <p:spTgt spid="68"/>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1" presetClass="exit" presetSubtype="0" fill="hold" grpId="0" nodeType="clickEffect">
                                  <p:stCondLst>
                                    <p:cond delay="0"/>
                                  </p:stCondLst>
                                  <p:childTnLst>
                                    <p:set>
                                      <p:cBhvr>
                                        <p:cTn id="157" dur="1" fill="hold">
                                          <p:stCondLst>
                                            <p:cond delay="0"/>
                                          </p:stCondLst>
                                        </p:cTn>
                                        <p:tgtEl>
                                          <p:spTgt spid="69"/>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1" presetClass="exit" presetSubtype="0" fill="hold" grpId="1" nodeType="clickEffect">
                                  <p:stCondLst>
                                    <p:cond delay="0"/>
                                  </p:stCondLst>
                                  <p:childTnLst>
                                    <p:set>
                                      <p:cBhvr>
                                        <p:cTn id="161" dur="1" fill="hold">
                                          <p:stCondLst>
                                            <p:cond delay="0"/>
                                          </p:stCondLst>
                                        </p:cTn>
                                        <p:tgtEl>
                                          <p:spTgt spid="62"/>
                                        </p:tgtEl>
                                        <p:attrNameLst>
                                          <p:attrName>style.visibility</p:attrName>
                                        </p:attrNameLst>
                                      </p:cBhvr>
                                      <p:to>
                                        <p:strVal val="hidden"/>
                                      </p:to>
                                    </p:set>
                                  </p:childTnLst>
                                </p:cTn>
                              </p:par>
                            </p:childTnLst>
                          </p:cTn>
                        </p:par>
                        <p:par>
                          <p:cTn id="162" fill="hold">
                            <p:stCondLst>
                              <p:cond delay="0"/>
                            </p:stCondLst>
                            <p:childTnLst>
                              <p:par>
                                <p:cTn id="163" presetID="10" presetClass="entr" presetSubtype="0" fill="hold" grpId="0" nodeType="afterEffect">
                                  <p:stCondLst>
                                    <p:cond delay="0"/>
                                  </p:stCondLst>
                                  <p:childTnLst>
                                    <p:set>
                                      <p:cBhvr>
                                        <p:cTn id="164" dur="1" fill="hold">
                                          <p:stCondLst>
                                            <p:cond delay="0"/>
                                          </p:stCondLst>
                                        </p:cTn>
                                        <p:tgtEl>
                                          <p:spTgt spid="77"/>
                                        </p:tgtEl>
                                        <p:attrNameLst>
                                          <p:attrName>style.visibility</p:attrName>
                                        </p:attrNameLst>
                                      </p:cBhvr>
                                      <p:to>
                                        <p:strVal val="visible"/>
                                      </p:to>
                                    </p:set>
                                    <p:animEffect transition="in" filter="fade">
                                      <p:cBhvr>
                                        <p:cTn id="165" dur="500"/>
                                        <p:tgtEl>
                                          <p:spTgt spid="77"/>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0" nodeType="clickEffect">
                                  <p:stCondLst>
                                    <p:cond delay="0"/>
                                  </p:stCondLst>
                                  <p:childTnLst>
                                    <p:set>
                                      <p:cBhvr>
                                        <p:cTn id="169" dur="1" fill="hold">
                                          <p:stCondLst>
                                            <p:cond delay="0"/>
                                          </p:stCondLst>
                                        </p:cTn>
                                        <p:tgtEl>
                                          <p:spTgt spid="70"/>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 presetClass="exit" presetSubtype="0" fill="hold" grpId="0" nodeType="clickEffect">
                                  <p:stCondLst>
                                    <p:cond delay="0"/>
                                  </p:stCondLst>
                                  <p:childTnLst>
                                    <p:set>
                                      <p:cBhvr>
                                        <p:cTn id="173" dur="1" fill="hold">
                                          <p:stCondLst>
                                            <p:cond delay="0"/>
                                          </p:stCondLst>
                                        </p:cTn>
                                        <p:tgtEl>
                                          <p:spTgt spid="71"/>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grpId="0" nodeType="clickEffect">
                                  <p:stCondLst>
                                    <p:cond delay="0"/>
                                  </p:stCondLst>
                                  <p:childTnLst>
                                    <p:set>
                                      <p:cBhvr>
                                        <p:cTn id="177" dur="1" fill="hold">
                                          <p:stCondLst>
                                            <p:cond delay="0"/>
                                          </p:stCondLst>
                                        </p:cTn>
                                        <p:tgtEl>
                                          <p:spTgt spid="72"/>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1" presetClass="exit" presetSubtype="0" fill="hold" grpId="0" nodeType="clickEffect">
                                  <p:stCondLst>
                                    <p:cond delay="0"/>
                                  </p:stCondLst>
                                  <p:childTnLst>
                                    <p:set>
                                      <p:cBhvr>
                                        <p:cTn id="181" dur="1" fill="hold">
                                          <p:stCondLst>
                                            <p:cond delay="0"/>
                                          </p:stCondLst>
                                        </p:cTn>
                                        <p:tgtEl>
                                          <p:spTgt spid="73"/>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 presetClass="exit" presetSubtype="0" fill="hold" grpId="0" nodeType="clickEffect">
                                  <p:stCondLst>
                                    <p:cond delay="0"/>
                                  </p:stCondLst>
                                  <p:childTnLst>
                                    <p:set>
                                      <p:cBhvr>
                                        <p:cTn id="185" dur="1" fill="hold">
                                          <p:stCondLst>
                                            <p:cond delay="0"/>
                                          </p:stCondLst>
                                        </p:cTn>
                                        <p:tgtEl>
                                          <p:spTgt spid="74"/>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1" presetClass="exit" presetSubtype="0" fill="hold" grpId="0" nodeType="clickEffect">
                                  <p:stCondLst>
                                    <p:cond delay="0"/>
                                  </p:stCondLst>
                                  <p:childTnLst>
                                    <p:set>
                                      <p:cBhvr>
                                        <p:cTn id="189" dur="1" fill="hold">
                                          <p:stCondLst>
                                            <p:cond delay="0"/>
                                          </p:stCondLst>
                                        </p:cTn>
                                        <p:tgtEl>
                                          <p:spTgt spid="75"/>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grpId="0" nodeType="clickEffect">
                                  <p:stCondLst>
                                    <p:cond delay="0"/>
                                  </p:stCondLst>
                                  <p:childTnLst>
                                    <p:set>
                                      <p:cBhvr>
                                        <p:cTn id="193" dur="1" fill="hold">
                                          <p:stCondLst>
                                            <p:cond delay="0"/>
                                          </p:stCondLst>
                                        </p:cTn>
                                        <p:tgtEl>
                                          <p:spTgt spid="76"/>
                                        </p:tgtEl>
                                        <p:attrNameLst>
                                          <p:attrName>style.visibility</p:attrName>
                                        </p:attrNameLst>
                                      </p:cBhvr>
                                      <p:to>
                                        <p:strVal val="hidden"/>
                                      </p:to>
                                    </p:set>
                                  </p:childTnLst>
                                </p:cTn>
                              </p:par>
                            </p:childTnLst>
                          </p:cTn>
                        </p:par>
                      </p:childTnLst>
                    </p:cTn>
                  </p:par>
                  <p:par>
                    <p:cTn id="194" fill="hold">
                      <p:stCondLst>
                        <p:cond delay="indefinite"/>
                      </p:stCondLst>
                      <p:childTnLst>
                        <p:par>
                          <p:cTn id="195" fill="hold">
                            <p:stCondLst>
                              <p:cond delay="0"/>
                            </p:stCondLst>
                            <p:childTnLst>
                              <p:par>
                                <p:cTn id="196" presetID="1" presetClass="exit" presetSubtype="0" fill="hold" grpId="1" nodeType="clickEffect">
                                  <p:stCondLst>
                                    <p:cond delay="0"/>
                                  </p:stCondLst>
                                  <p:childTnLst>
                                    <p:set>
                                      <p:cBhvr>
                                        <p:cTn id="197" dur="1" fill="hold">
                                          <p:stCondLst>
                                            <p:cond delay="0"/>
                                          </p:stCondLst>
                                        </p:cTn>
                                        <p:tgtEl>
                                          <p:spTgt spid="77"/>
                                        </p:tgtEl>
                                        <p:attrNameLst>
                                          <p:attrName>style.visibility</p:attrName>
                                        </p:attrNameLst>
                                      </p:cBhvr>
                                      <p:to>
                                        <p:strVal val="hidden"/>
                                      </p:to>
                                    </p:se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grpId="0" nodeType="clickEffect">
                                  <p:stCondLst>
                                    <p:cond delay="0"/>
                                  </p:stCondLst>
                                  <p:childTnLst>
                                    <p:set>
                                      <p:cBhvr>
                                        <p:cTn id="201" dur="1" fill="hold">
                                          <p:stCondLst>
                                            <p:cond delay="0"/>
                                          </p:stCondLst>
                                        </p:cTn>
                                        <p:tgtEl>
                                          <p:spTgt spid="78"/>
                                        </p:tgtEl>
                                        <p:attrNameLst>
                                          <p:attrName>style.visibility</p:attrName>
                                        </p:attrNameLst>
                                      </p:cBhvr>
                                      <p:to>
                                        <p:strVal val="visible"/>
                                      </p:to>
                                    </p:set>
                                    <p:animEffect transition="in" filter="wipe(left)">
                                      <p:cBhvr>
                                        <p:cTn id="20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99" grpId="0" animBg="1"/>
      <p:bldP spid="101" grpId="0" animBg="1"/>
      <p:bldP spid="103" grpId="0" animBg="1"/>
      <p:bldP spid="104" grpId="0" animBg="1"/>
      <p:bldP spid="105" grpId="0" animBg="1"/>
      <p:bldP spid="106" grpId="0" animBg="1"/>
      <p:bldP spid="16" grpId="0" animBg="1"/>
      <p:bldP spid="16" grpId="1" animBg="1"/>
      <p:bldP spid="18" grpId="0" animBg="1"/>
      <p:bldP spid="18" grpId="1" animBg="1"/>
      <p:bldP spid="18" grpId="2" animBg="1"/>
      <p:bldP spid="29" grpId="0" animBg="1"/>
      <p:bldP spid="30" grpId="0" animBg="1"/>
      <p:bldP spid="31" grpId="0" animBg="1"/>
      <p:bldP spid="32" grpId="0" animBg="1"/>
      <p:bldP spid="33" grpId="0" animBg="1"/>
      <p:bldP spid="34" grpId="0" animBg="1"/>
      <p:bldP spid="35" grpId="0" animBg="1"/>
      <p:bldP spid="50" grpId="0" animBg="1"/>
      <p:bldP spid="50" grpId="1" animBg="1"/>
      <p:bldP spid="51" grpId="0" animBg="1"/>
      <p:bldP spid="52" grpId="0" animBg="1"/>
      <p:bldP spid="53" grpId="0" animBg="1"/>
      <p:bldP spid="54" grpId="0" animBg="1"/>
      <p:bldP spid="55" grpId="0" animBg="1"/>
      <p:bldP spid="56" grpId="0" animBg="1"/>
      <p:bldP spid="57" grpId="0" animBg="1"/>
      <p:bldP spid="60" grpId="0" animBg="1"/>
      <p:bldP spid="61" grpId="0" animBg="1"/>
      <p:bldP spid="62" grpId="0" animBg="1"/>
      <p:bldP spid="62" grpId="1"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7" grpId="1" animBg="1"/>
      <p:bldP spid="7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0/1 Knapsack Problem - Dynamic Programming Solution</a:t>
            </a:r>
          </a:p>
        </p:txBody>
      </p:sp>
      <p:sp>
        <p:nvSpPr>
          <p:cNvPr id="3" name="Content Placeholder 2"/>
          <p:cNvSpPr>
            <a:spLocks noGrp="1"/>
          </p:cNvSpPr>
          <p:nvPr>
            <p:ph idx="1"/>
          </p:nvPr>
        </p:nvSpPr>
        <p:spPr/>
        <p:txBody>
          <a:bodyPr/>
          <a:lstStyle/>
          <a:p>
            <a:r>
              <a:rPr lang="en-US" dirty="0"/>
              <a:t>We can also find the objects to be carried in the knapsack as follows,</a:t>
            </a:r>
          </a:p>
          <a:p>
            <a:pPr marL="914400" lvl="1" indent="-457200" algn="l">
              <a:spcBef>
                <a:spcPts val="1200"/>
              </a:spcBef>
              <a:buFont typeface="+mj-lt"/>
              <a:buAutoNum type="arabicPeriod"/>
            </a:pPr>
            <a:r>
              <a:rPr lang="en-US" sz="2200" dirty="0"/>
              <a:t>Start looking at </a:t>
            </a:r>
            <a:r>
              <a:rPr lang="en-US" sz="2200" dirty="0">
                <a:solidFill>
                  <a:srgbClr val="AD1457"/>
                </a:solidFill>
              </a:rPr>
              <a:t>V[5, 11] = V[4, 11]  </a:t>
            </a:r>
            <a:r>
              <a:rPr lang="en-US" sz="2200" dirty="0">
                <a:latin typeface="Cambria Math" panose="02040503050406030204" pitchFamily="18" charset="0"/>
                <a:ea typeface="Cambria Math" panose="02040503050406030204" pitchFamily="18" charset="0"/>
              </a:rPr>
              <a:t>⟹ </a:t>
            </a:r>
            <a:r>
              <a:rPr lang="en-US" sz="2200" dirty="0"/>
              <a:t>So </a:t>
            </a:r>
            <a:r>
              <a:rPr lang="en-US" sz="2200" b="1" dirty="0"/>
              <a:t>not to include </a:t>
            </a:r>
            <a:r>
              <a:rPr lang="en-US" sz="2200" dirty="0"/>
              <a:t>object 5</a:t>
            </a:r>
          </a:p>
          <a:p>
            <a:pPr marL="914400" lvl="1" indent="-457200">
              <a:spcBef>
                <a:spcPts val="1200"/>
              </a:spcBef>
              <a:buFont typeface="+mj-lt"/>
              <a:buAutoNum type="arabicPeriod" startAt="2"/>
            </a:pPr>
            <a:r>
              <a:rPr lang="en-US" sz="2200" dirty="0"/>
              <a:t>Next go to V[4, 11] ≠ V[3, 11] but </a:t>
            </a:r>
            <a:r>
              <a:rPr lang="en-US" sz="2200" dirty="0">
                <a:solidFill>
                  <a:srgbClr val="AD1457"/>
                </a:solidFill>
              </a:rPr>
              <a:t>V[4, 11] = V[3,11-w</a:t>
            </a:r>
            <a:r>
              <a:rPr lang="en-US" sz="2200" baseline="-25000" dirty="0">
                <a:solidFill>
                  <a:srgbClr val="AD1457"/>
                </a:solidFill>
              </a:rPr>
              <a:t>4</a:t>
            </a:r>
            <a:r>
              <a:rPr lang="en-US" sz="2200" dirty="0">
                <a:solidFill>
                  <a:srgbClr val="AD1457"/>
                </a:solidFill>
              </a:rPr>
              <a:t>]+v</a:t>
            </a:r>
            <a:r>
              <a:rPr lang="en-US" sz="2200" baseline="-25000" dirty="0">
                <a:solidFill>
                  <a:srgbClr val="AD1457"/>
                </a:solidFill>
              </a:rPr>
              <a:t>4 </a:t>
            </a:r>
            <a:r>
              <a:rPr lang="en-US" sz="2200" dirty="0">
                <a:solidFill>
                  <a:srgbClr val="AD1457"/>
                </a:solidFill>
              </a:rPr>
              <a:t>= V[3, 5]+22 </a:t>
            </a:r>
            <a:r>
              <a:rPr lang="en-US" sz="2200" baseline="-25000" dirty="0">
                <a:solidFill>
                  <a:srgbClr val="AD1457"/>
                </a:solidFill>
              </a:rPr>
              <a:t> </a:t>
            </a:r>
            <a:r>
              <a:rPr lang="en-US" sz="2200" b="1" dirty="0">
                <a:solidFill>
                  <a:srgbClr val="0070C0"/>
                </a:solidFill>
              </a:rPr>
              <a:t>So include object 4</a:t>
            </a:r>
          </a:p>
          <a:p>
            <a:pPr marL="914400" lvl="1" indent="-457200">
              <a:spcBef>
                <a:spcPts val="1200"/>
              </a:spcBef>
              <a:buFont typeface="+mj-lt"/>
              <a:buAutoNum type="arabicPeriod" startAt="3"/>
            </a:pPr>
            <a:r>
              <a:rPr lang="en-US" sz="2200" dirty="0"/>
              <a:t>Now go to V[3,5] ≠ V[2,5] but </a:t>
            </a:r>
            <a:r>
              <a:rPr lang="en-US" sz="2200" dirty="0">
                <a:solidFill>
                  <a:srgbClr val="AD1457"/>
                </a:solidFill>
              </a:rPr>
              <a:t>V[3,5] = V[2,5-w</a:t>
            </a:r>
            <a:r>
              <a:rPr lang="en-US" sz="2200" baseline="-25000" dirty="0">
                <a:solidFill>
                  <a:srgbClr val="AD1457"/>
                </a:solidFill>
              </a:rPr>
              <a:t>3</a:t>
            </a:r>
            <a:r>
              <a:rPr lang="en-US" sz="2200" dirty="0">
                <a:solidFill>
                  <a:srgbClr val="AD1457"/>
                </a:solidFill>
              </a:rPr>
              <a:t>]+v</a:t>
            </a:r>
            <a:r>
              <a:rPr lang="en-US" sz="2200" baseline="-25000" dirty="0">
                <a:solidFill>
                  <a:srgbClr val="AD1457"/>
                </a:solidFill>
              </a:rPr>
              <a:t>3 </a:t>
            </a:r>
            <a:r>
              <a:rPr lang="en-US" sz="2200" dirty="0">
                <a:solidFill>
                  <a:srgbClr val="AD1457"/>
                </a:solidFill>
              </a:rPr>
              <a:t>= V[2,0]+18</a:t>
            </a:r>
            <a:r>
              <a:rPr lang="en-US" sz="2200" baseline="-25000" dirty="0">
                <a:solidFill>
                  <a:srgbClr val="AD1457"/>
                </a:solidFill>
              </a:rPr>
              <a:t> </a:t>
            </a:r>
            <a:r>
              <a:rPr lang="en-US" sz="2200" b="1" dirty="0">
                <a:solidFill>
                  <a:srgbClr val="0070C0"/>
                </a:solidFill>
              </a:rPr>
              <a:t>So include object 3</a:t>
            </a:r>
          </a:p>
          <a:p>
            <a:pPr marL="914400" lvl="1" indent="-457200">
              <a:spcBef>
                <a:spcPts val="1200"/>
              </a:spcBef>
              <a:buFont typeface="+mj-lt"/>
              <a:buAutoNum type="arabicPeriod" startAt="4"/>
            </a:pPr>
            <a:r>
              <a:rPr lang="en-US" sz="2200" dirty="0"/>
              <a:t>Now V[2,0] = V[1, 0]  and V[1,0] = V[0,0] </a:t>
            </a:r>
            <a:r>
              <a:rPr lang="en-US" sz="2200" dirty="0">
                <a:latin typeface="Cambria Math" panose="02040503050406030204" pitchFamily="18" charset="0"/>
                <a:ea typeface="Cambria Math" panose="02040503050406030204" pitchFamily="18" charset="0"/>
              </a:rPr>
              <a:t>⟹ </a:t>
            </a:r>
            <a:r>
              <a:rPr lang="en-US" sz="2200" dirty="0"/>
              <a:t>So objects 2 and 1 are </a:t>
            </a:r>
            <a:r>
              <a:rPr lang="en-US" sz="2200" b="1" dirty="0"/>
              <a:t>not included</a:t>
            </a:r>
            <a:r>
              <a:rPr lang="en-US" sz="2200" dirty="0"/>
              <a:t>. </a:t>
            </a:r>
          </a:p>
          <a:p>
            <a:endParaRPr lang="en-US" dirty="0"/>
          </a:p>
        </p:txBody>
      </p:sp>
      <mc:AlternateContent xmlns:mc="http://schemas.openxmlformats.org/markup-compatibility/2006" xmlns:a14="http://schemas.microsoft.com/office/drawing/2010/main">
        <mc:Choice Requires="a14">
          <p:graphicFrame>
            <p:nvGraphicFramePr>
              <p:cNvPr id="4" name="Content Placeholder 3"/>
              <p:cNvGraphicFramePr>
                <a:graphicFrameLocks/>
              </p:cNvGraphicFramePr>
              <p:nvPr>
                <p:extLst>
                  <p:ext uri="{D42A27DB-BD31-4B8C-83A1-F6EECF244321}">
                    <p14:modId xmlns:p14="http://schemas.microsoft.com/office/powerpoint/2010/main" val="2500884300"/>
                  </p:ext>
                </p:extLst>
              </p:nvPr>
            </p:nvGraphicFramePr>
            <p:xfrm>
              <a:off x="676170" y="3981504"/>
              <a:ext cx="8763000" cy="243840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xmlns="" val="20000"/>
                        </a:ext>
                      </a:extLst>
                    </a:gridCol>
                    <a:gridCol w="555625">
                      <a:extLst>
                        <a:ext uri="{9D8B030D-6E8A-4147-A177-3AD203B41FA5}">
                          <a16:colId xmlns:a16="http://schemas.microsoft.com/office/drawing/2014/main" xmlns="" val="20001"/>
                        </a:ext>
                      </a:extLst>
                    </a:gridCol>
                    <a:gridCol w="555625">
                      <a:extLst>
                        <a:ext uri="{9D8B030D-6E8A-4147-A177-3AD203B41FA5}">
                          <a16:colId xmlns:a16="http://schemas.microsoft.com/office/drawing/2014/main" xmlns="" val="20002"/>
                        </a:ext>
                      </a:extLst>
                    </a:gridCol>
                    <a:gridCol w="555625">
                      <a:extLst>
                        <a:ext uri="{9D8B030D-6E8A-4147-A177-3AD203B41FA5}">
                          <a16:colId xmlns:a16="http://schemas.microsoft.com/office/drawing/2014/main" xmlns="" val="20003"/>
                        </a:ext>
                      </a:extLst>
                    </a:gridCol>
                    <a:gridCol w="555625">
                      <a:extLst>
                        <a:ext uri="{9D8B030D-6E8A-4147-A177-3AD203B41FA5}">
                          <a16:colId xmlns:a16="http://schemas.microsoft.com/office/drawing/2014/main" xmlns="" val="20004"/>
                        </a:ext>
                      </a:extLst>
                    </a:gridCol>
                    <a:gridCol w="555625">
                      <a:extLst>
                        <a:ext uri="{9D8B030D-6E8A-4147-A177-3AD203B41FA5}">
                          <a16:colId xmlns:a16="http://schemas.microsoft.com/office/drawing/2014/main" xmlns="" val="20005"/>
                        </a:ext>
                      </a:extLst>
                    </a:gridCol>
                    <a:gridCol w="555625">
                      <a:extLst>
                        <a:ext uri="{9D8B030D-6E8A-4147-A177-3AD203B41FA5}">
                          <a16:colId xmlns:a16="http://schemas.microsoft.com/office/drawing/2014/main" xmlns="" val="20006"/>
                        </a:ext>
                      </a:extLst>
                    </a:gridCol>
                    <a:gridCol w="555625">
                      <a:extLst>
                        <a:ext uri="{9D8B030D-6E8A-4147-A177-3AD203B41FA5}">
                          <a16:colId xmlns:a16="http://schemas.microsoft.com/office/drawing/2014/main" xmlns="" val="20007"/>
                        </a:ext>
                      </a:extLst>
                    </a:gridCol>
                    <a:gridCol w="555625">
                      <a:extLst>
                        <a:ext uri="{9D8B030D-6E8A-4147-A177-3AD203B41FA5}">
                          <a16:colId xmlns:a16="http://schemas.microsoft.com/office/drawing/2014/main" xmlns="" val="20008"/>
                        </a:ext>
                      </a:extLst>
                    </a:gridCol>
                    <a:gridCol w="555625">
                      <a:extLst>
                        <a:ext uri="{9D8B030D-6E8A-4147-A177-3AD203B41FA5}">
                          <a16:colId xmlns:a16="http://schemas.microsoft.com/office/drawing/2014/main" xmlns="" val="20009"/>
                        </a:ext>
                      </a:extLst>
                    </a:gridCol>
                    <a:gridCol w="555625">
                      <a:extLst>
                        <a:ext uri="{9D8B030D-6E8A-4147-A177-3AD203B41FA5}">
                          <a16:colId xmlns:a16="http://schemas.microsoft.com/office/drawing/2014/main" xmlns="" val="20010"/>
                        </a:ext>
                      </a:extLst>
                    </a:gridCol>
                    <a:gridCol w="555625">
                      <a:extLst>
                        <a:ext uri="{9D8B030D-6E8A-4147-A177-3AD203B41FA5}">
                          <a16:colId xmlns:a16="http://schemas.microsoft.com/office/drawing/2014/main" xmlns="" val="20011"/>
                        </a:ext>
                      </a:extLst>
                    </a:gridCol>
                    <a:gridCol w="555625">
                      <a:extLst>
                        <a:ext uri="{9D8B030D-6E8A-4147-A177-3AD203B41FA5}">
                          <a16:colId xmlns:a16="http://schemas.microsoft.com/office/drawing/2014/main" xmlns="" val="20012"/>
                        </a:ext>
                      </a:extLst>
                    </a:gridCol>
                  </a:tblGrid>
                  <a:tr h="370840">
                    <a:tc>
                      <a:txBody>
                        <a:bodyPr/>
                        <a:lstStyle/>
                        <a:p>
                          <a:pPr algn="ctr"/>
                          <a:r>
                            <a:rPr lang="en-US" sz="2200" dirty="0">
                              <a:solidFill>
                                <a:srgbClr val="AD1457"/>
                              </a:solidFill>
                            </a:rPr>
                            <a:t>weight &amp; value</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3</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10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AD1457"/>
                              </a:solidFill>
                            </a:rPr>
                            <a:t>11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𝟏</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𝟏</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𝟏</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𝟏</m:t>
                                </m:r>
                              </m:oMath>
                            </m:oMathPara>
                          </a14:m>
                          <a:endParaRPr lang="en-US" sz="2000" b="1"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𝟐</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𝟐</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𝟐</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𝟔</m:t>
                                </m:r>
                              </m:oMath>
                            </m:oMathPara>
                          </a14:m>
                          <a:endParaRPr lang="en-US" sz="2000" b="1"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𝟑</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𝟓</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𝟑</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𝟏𝟖</m:t>
                                </m:r>
                              </m:oMath>
                            </m:oMathPara>
                          </a14:m>
                          <a:endParaRPr lang="en-US" sz="2000" b="1"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19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24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25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𝟒</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𝟔</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𝟒</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𝟐𝟐</m:t>
                                </m:r>
                              </m:oMath>
                            </m:oMathPara>
                          </a14:m>
                          <a:endParaRPr lang="en-US" sz="2000" b="1"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22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24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29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29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40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𝒘</m:t>
                                    </m:r>
                                  </m:e>
                                  <m:sub>
                                    <m:r>
                                      <a:rPr lang="en-US" sz="2000" b="1" i="1" smtClean="0">
                                        <a:solidFill>
                                          <a:srgbClr val="AD1457"/>
                                        </a:solidFill>
                                        <a:latin typeface="Cambria Math" panose="02040503050406030204" pitchFamily="18" charset="0"/>
                                      </a:rPr>
                                      <m:t>𝟓</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𝟕</m:t>
                                </m:r>
                                <m:r>
                                  <a:rPr lang="en-US" sz="2000" b="1" i="1" smtClean="0">
                                    <a:solidFill>
                                      <a:srgbClr val="AD1457"/>
                                    </a:solidFill>
                                    <a:latin typeface="Cambria Math" panose="02040503050406030204" pitchFamily="18" charset="0"/>
                                  </a:rPr>
                                  <m:t>, </m:t>
                                </m:r>
                                <m:sSub>
                                  <m:sSubPr>
                                    <m:ctrlPr>
                                      <a:rPr lang="en-US" sz="2000" b="1" i="1" smtClean="0">
                                        <a:solidFill>
                                          <a:srgbClr val="AD1457"/>
                                        </a:solidFill>
                                        <a:latin typeface="Cambria Math" panose="02040503050406030204" pitchFamily="18" charset="0"/>
                                      </a:rPr>
                                    </m:ctrlPr>
                                  </m:sSubPr>
                                  <m:e>
                                    <m:r>
                                      <a:rPr lang="en-US" sz="2000" b="1" i="1" smtClean="0">
                                        <a:solidFill>
                                          <a:srgbClr val="AD1457"/>
                                        </a:solidFill>
                                        <a:latin typeface="Cambria Math" panose="02040503050406030204" pitchFamily="18" charset="0"/>
                                      </a:rPr>
                                      <m:t>𝒗</m:t>
                                    </m:r>
                                  </m:e>
                                  <m:sub>
                                    <m:r>
                                      <a:rPr lang="en-US" sz="2000" b="1" i="1" smtClean="0">
                                        <a:solidFill>
                                          <a:srgbClr val="AD1457"/>
                                        </a:solidFill>
                                        <a:latin typeface="Cambria Math" panose="02040503050406030204" pitchFamily="18" charset="0"/>
                                      </a:rPr>
                                      <m:t>𝟓</m:t>
                                    </m:r>
                                  </m:sub>
                                </m:sSub>
                                <m:r>
                                  <a:rPr lang="en-US" sz="2000" b="1" i="1" smtClean="0">
                                    <a:solidFill>
                                      <a:srgbClr val="AD1457"/>
                                    </a:solidFill>
                                    <a:latin typeface="Cambria Math" panose="02040503050406030204" pitchFamily="18" charset="0"/>
                                  </a:rPr>
                                  <m:t>=</m:t>
                                </m:r>
                                <m:r>
                                  <a:rPr lang="en-US" sz="2000" b="1" i="1" smtClean="0">
                                    <a:solidFill>
                                      <a:srgbClr val="AD1457"/>
                                    </a:solidFill>
                                    <a:latin typeface="Cambria Math" panose="02040503050406030204" pitchFamily="18" charset="0"/>
                                  </a:rPr>
                                  <m:t>𝟐𝟖</m:t>
                                </m:r>
                              </m:oMath>
                            </m:oMathPara>
                          </a14:m>
                          <a:endParaRPr lang="en-US" sz="2000" b="1"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6</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7</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18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22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28</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29</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34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35</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rPr>
                            <a:t>40</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bl>
              </a:graphicData>
            </a:graphic>
          </p:graphicFrame>
        </mc:Choice>
        <mc:Fallback xmlns="">
          <p:graphicFrame>
            <p:nvGraphicFramePr>
              <p:cNvPr id="4" name="Content Placeholder 3"/>
              <p:cNvGraphicFramePr>
                <a:graphicFrameLocks/>
              </p:cNvGraphicFramePr>
              <p:nvPr>
                <p:extLst>
                  <p:ext uri="{D42A27DB-BD31-4B8C-83A1-F6EECF244321}">
                    <p14:modId xmlns:p14="http://schemas.microsoft.com/office/powerpoint/2010/main" val="2500884300"/>
                  </p:ext>
                </p:extLst>
              </p:nvPr>
            </p:nvGraphicFramePr>
            <p:xfrm>
              <a:off x="676170" y="3981504"/>
              <a:ext cx="8763000" cy="243840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val="20000"/>
                        </a:ext>
                      </a:extLst>
                    </a:gridCol>
                    <a:gridCol w="555625">
                      <a:extLst>
                        <a:ext uri="{9D8B030D-6E8A-4147-A177-3AD203B41FA5}">
                          <a16:colId xmlns:a16="http://schemas.microsoft.com/office/drawing/2014/main" val="20001"/>
                        </a:ext>
                      </a:extLst>
                    </a:gridCol>
                    <a:gridCol w="555625">
                      <a:extLst>
                        <a:ext uri="{9D8B030D-6E8A-4147-A177-3AD203B41FA5}">
                          <a16:colId xmlns:a16="http://schemas.microsoft.com/office/drawing/2014/main" val="20002"/>
                        </a:ext>
                      </a:extLst>
                    </a:gridCol>
                    <a:gridCol w="555625">
                      <a:extLst>
                        <a:ext uri="{9D8B030D-6E8A-4147-A177-3AD203B41FA5}">
                          <a16:colId xmlns:a16="http://schemas.microsoft.com/office/drawing/2014/main" val="20003"/>
                        </a:ext>
                      </a:extLst>
                    </a:gridCol>
                    <a:gridCol w="555625">
                      <a:extLst>
                        <a:ext uri="{9D8B030D-6E8A-4147-A177-3AD203B41FA5}">
                          <a16:colId xmlns:a16="http://schemas.microsoft.com/office/drawing/2014/main" val="20004"/>
                        </a:ext>
                      </a:extLst>
                    </a:gridCol>
                    <a:gridCol w="555625">
                      <a:extLst>
                        <a:ext uri="{9D8B030D-6E8A-4147-A177-3AD203B41FA5}">
                          <a16:colId xmlns:a16="http://schemas.microsoft.com/office/drawing/2014/main" val="20005"/>
                        </a:ext>
                      </a:extLst>
                    </a:gridCol>
                    <a:gridCol w="555625">
                      <a:extLst>
                        <a:ext uri="{9D8B030D-6E8A-4147-A177-3AD203B41FA5}">
                          <a16:colId xmlns:a16="http://schemas.microsoft.com/office/drawing/2014/main" val="20006"/>
                        </a:ext>
                      </a:extLst>
                    </a:gridCol>
                    <a:gridCol w="555625">
                      <a:extLst>
                        <a:ext uri="{9D8B030D-6E8A-4147-A177-3AD203B41FA5}">
                          <a16:colId xmlns:a16="http://schemas.microsoft.com/office/drawing/2014/main" val="20007"/>
                        </a:ext>
                      </a:extLst>
                    </a:gridCol>
                    <a:gridCol w="555625">
                      <a:extLst>
                        <a:ext uri="{9D8B030D-6E8A-4147-A177-3AD203B41FA5}">
                          <a16:colId xmlns:a16="http://schemas.microsoft.com/office/drawing/2014/main" val="20008"/>
                        </a:ext>
                      </a:extLst>
                    </a:gridCol>
                    <a:gridCol w="555625">
                      <a:extLst>
                        <a:ext uri="{9D8B030D-6E8A-4147-A177-3AD203B41FA5}">
                          <a16:colId xmlns:a16="http://schemas.microsoft.com/office/drawing/2014/main" val="20009"/>
                        </a:ext>
                      </a:extLst>
                    </a:gridCol>
                    <a:gridCol w="555625">
                      <a:extLst>
                        <a:ext uri="{9D8B030D-6E8A-4147-A177-3AD203B41FA5}">
                          <a16:colId xmlns:a16="http://schemas.microsoft.com/office/drawing/2014/main" val="20010"/>
                        </a:ext>
                      </a:extLst>
                    </a:gridCol>
                    <a:gridCol w="555625">
                      <a:extLst>
                        <a:ext uri="{9D8B030D-6E8A-4147-A177-3AD203B41FA5}">
                          <a16:colId xmlns:a16="http://schemas.microsoft.com/office/drawing/2014/main" val="20011"/>
                        </a:ext>
                      </a:extLst>
                    </a:gridCol>
                    <a:gridCol w="555625">
                      <a:extLst>
                        <a:ext uri="{9D8B030D-6E8A-4147-A177-3AD203B41FA5}">
                          <a16:colId xmlns:a16="http://schemas.microsoft.com/office/drawing/2014/main" val="20012"/>
                        </a:ext>
                      </a:extLst>
                    </a:gridCol>
                  </a:tblGrid>
                  <a:tr h="457200">
                    <a:tc>
                      <a:txBody>
                        <a:bodyPr/>
                        <a:lstStyle/>
                        <a:p>
                          <a:pPr algn="ctr"/>
                          <a:r>
                            <a:rPr lang="en-US" sz="2200" dirty="0" smtClean="0">
                              <a:solidFill>
                                <a:srgbClr val="AD1457"/>
                              </a:solidFill>
                            </a:rPr>
                            <a:t>weight &amp; value</a:t>
                          </a:r>
                          <a:endParaRPr lang="en-US" sz="22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0</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1</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2</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3</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4</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5</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6</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7</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8</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9</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10</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rgbClr val="AD1457"/>
                              </a:solidFill>
                            </a:rPr>
                            <a:t>11</a:t>
                          </a:r>
                          <a:endParaRPr lang="en-US"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9624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291" t="-126154" r="-318895" b="-429231"/>
                          </a:stretch>
                        </a:blipFill>
                      </a:tcPr>
                    </a:tc>
                    <a:tc>
                      <a:txBody>
                        <a:bodyPr/>
                        <a:lstStyle/>
                        <a:p>
                          <a:pPr algn="ctr"/>
                          <a:r>
                            <a:rPr lang="en-US" sz="2000" dirty="0" smtClean="0">
                              <a:solidFill>
                                <a:schemeClr val="tx1"/>
                              </a:solidFill>
                            </a:rPr>
                            <a:t>0</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1</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1</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1</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1</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1</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1</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1</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1</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1</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1</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1</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624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291" t="-222727" r="-318895" b="-322727"/>
                          </a:stretch>
                        </a:blipFill>
                      </a:tcPr>
                    </a:tc>
                    <a:tc>
                      <a:txBody>
                        <a:bodyPr/>
                        <a:lstStyle/>
                        <a:p>
                          <a:pPr algn="ctr"/>
                          <a:r>
                            <a:rPr lang="en-US" sz="2000" dirty="0" smtClean="0">
                              <a:solidFill>
                                <a:schemeClr val="tx1"/>
                              </a:solidFill>
                            </a:rPr>
                            <a:t>0</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1</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6</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7</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7</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7</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7</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7</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7</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7</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7</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7</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624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291" t="-327692" r="-318895" b="-227692"/>
                          </a:stretch>
                        </a:blipFill>
                      </a:tcPr>
                    </a:tc>
                    <a:tc>
                      <a:txBody>
                        <a:bodyPr/>
                        <a:lstStyle/>
                        <a:p>
                          <a:pPr algn="ctr"/>
                          <a:r>
                            <a:rPr lang="en-US" sz="2000" dirty="0" smtClean="0">
                              <a:solidFill>
                                <a:schemeClr val="tx1"/>
                              </a:solidFill>
                            </a:rPr>
                            <a:t>0</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1</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6</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7</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7</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18</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19</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24</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25</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25</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25</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25</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624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291" t="-427692" r="-318895" b="-127692"/>
                          </a:stretch>
                        </a:blipFill>
                      </a:tcPr>
                    </a:tc>
                    <a:tc>
                      <a:txBody>
                        <a:bodyPr/>
                        <a:lstStyle/>
                        <a:p>
                          <a:pPr algn="ctr"/>
                          <a:r>
                            <a:rPr lang="en-US" sz="2000" dirty="0" smtClean="0">
                              <a:solidFill>
                                <a:schemeClr val="tx1"/>
                              </a:solidFill>
                            </a:rPr>
                            <a:t>0</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1</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6</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7</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7</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18</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22</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24</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28</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29</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29</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40</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9624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291" t="-527692" r="-318895" b="-27692"/>
                          </a:stretch>
                        </a:blipFill>
                      </a:tcPr>
                    </a:tc>
                    <a:tc>
                      <a:txBody>
                        <a:bodyPr/>
                        <a:lstStyle/>
                        <a:p>
                          <a:pPr algn="ctr"/>
                          <a:r>
                            <a:rPr lang="en-US" sz="2000" dirty="0" smtClean="0">
                              <a:solidFill>
                                <a:schemeClr val="tx1"/>
                              </a:solidFill>
                            </a:rPr>
                            <a:t>0</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1</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6</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7</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7</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18</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22</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28</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29</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34</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35</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smtClean="0">
                              <a:solidFill>
                                <a:schemeClr val="tx1"/>
                              </a:solidFill>
                            </a:rPr>
                            <a:t>40</a:t>
                          </a:r>
                          <a:endParaRPr lang="en-US" sz="2000" dirty="0">
                            <a:solidFill>
                              <a:schemeClr val="tx1"/>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mc:Fallback>
      </mc:AlternateContent>
      <mc:AlternateContent xmlns:mc="http://schemas.openxmlformats.org/markup-compatibility/2006" xmlns:a14="http://schemas.microsoft.com/office/drawing/2010/main">
        <mc:Choice Requires="a14">
          <p:sp>
            <p:nvSpPr>
              <p:cNvPr id="5" name="Rounded Rectangle 4"/>
              <p:cNvSpPr/>
              <p:nvPr/>
            </p:nvSpPr>
            <p:spPr>
              <a:xfrm>
                <a:off x="6196084" y="3266366"/>
                <a:ext cx="5577840" cy="45720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rPr>
                        <m:t>𝑉</m:t>
                      </m:r>
                      <m:r>
                        <a:rPr lang="en-US" sz="2000" i="1" dirty="0" smtClean="0">
                          <a:solidFill>
                            <a:schemeClr val="tx1"/>
                          </a:solidFill>
                          <a:latin typeface="Cambria Math" panose="02040503050406030204" pitchFamily="18" charset="0"/>
                        </a:rPr>
                        <m:t>[</m:t>
                      </m:r>
                      <m:r>
                        <a:rPr lang="en-US" sz="2000" i="1" dirty="0" err="1">
                          <a:solidFill>
                            <a:schemeClr val="tx1"/>
                          </a:solidFill>
                          <a:latin typeface="Cambria Math" panose="02040503050406030204" pitchFamily="18" charset="0"/>
                        </a:rPr>
                        <m:t>𝑖</m:t>
                      </m:r>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𝑗</m:t>
                      </m:r>
                      <m:r>
                        <a:rPr lang="en-US" sz="2000" i="1" dirty="0">
                          <a:solidFill>
                            <a:schemeClr val="tx1"/>
                          </a:solidFill>
                          <a:latin typeface="Cambria Math" panose="02040503050406030204" pitchFamily="18" charset="0"/>
                        </a:rPr>
                        <m:t>]=</m:t>
                      </m:r>
                      <m:r>
                        <m:rPr>
                          <m:sty m:val="p"/>
                        </m:rPr>
                        <a:rPr lang="en-US" sz="2000" i="1" dirty="0">
                          <a:solidFill>
                            <a:schemeClr val="tx1"/>
                          </a:solidFill>
                          <a:latin typeface="Cambria Math" panose="02040503050406030204" pitchFamily="18" charset="0"/>
                        </a:rPr>
                        <m:t>max</m:t>
                      </m:r>
                      <m:r>
                        <a:rPr lang="en-US" sz="2000" i="1" dirty="0">
                          <a:solidFill>
                            <a:schemeClr val="tx1"/>
                          </a:solidFill>
                          <a:latin typeface="Cambria Math" panose="02040503050406030204" pitchFamily="18" charset="0"/>
                        </a:rPr>
                        <m:t>⁡(</m:t>
                      </m:r>
                      <m:r>
                        <a:rPr lang="en-US" sz="2000" i="1" dirty="0" smtClean="0">
                          <a:solidFill>
                            <a:schemeClr val="tx1"/>
                          </a:solidFill>
                          <a:latin typeface="Cambria Math" panose="02040503050406030204" pitchFamily="18" charset="0"/>
                        </a:rPr>
                        <m:t>𝑉</m:t>
                      </m:r>
                      <m:r>
                        <a:rPr lang="en-US" sz="2000" i="1" dirty="0" smtClean="0">
                          <a:solidFill>
                            <a:schemeClr val="tx1"/>
                          </a:solidFill>
                          <a:latin typeface="Cambria Math" panose="02040503050406030204" pitchFamily="18" charset="0"/>
                        </a:rPr>
                        <m:t>[</m:t>
                      </m:r>
                      <m:r>
                        <a:rPr lang="en-US" sz="2000" i="1" dirty="0" smtClean="0">
                          <a:solidFill>
                            <a:schemeClr val="tx1"/>
                          </a:solidFill>
                          <a:latin typeface="Cambria Math" panose="02040503050406030204" pitchFamily="18" charset="0"/>
                        </a:rPr>
                        <m:t>𝑖</m:t>
                      </m:r>
                      <m:r>
                        <a:rPr lang="en-US" sz="2000" i="1" dirty="0" smtClean="0">
                          <a:solidFill>
                            <a:schemeClr val="tx1"/>
                          </a:solidFill>
                          <a:latin typeface="Cambria Math" panose="02040503050406030204" pitchFamily="18" charset="0"/>
                        </a:rPr>
                        <m:t>−1][</m:t>
                      </m:r>
                      <m:r>
                        <a:rPr lang="en-US" sz="2000" i="1" dirty="0" smtClean="0">
                          <a:solidFill>
                            <a:schemeClr val="tx1"/>
                          </a:solidFill>
                          <a:latin typeface="Cambria Math" panose="02040503050406030204" pitchFamily="18" charset="0"/>
                        </a:rPr>
                        <m:t>𝑗</m:t>
                      </m:r>
                      <m:r>
                        <a:rPr lang="en-US" sz="2000" i="1" dirty="0" smtClean="0">
                          <a:solidFill>
                            <a:schemeClr val="tx1"/>
                          </a:solidFill>
                          <a:latin typeface="Cambria Math" panose="02040503050406030204" pitchFamily="18" charset="0"/>
                        </a:rPr>
                        <m:t>], </m:t>
                      </m:r>
                      <m:r>
                        <a:rPr lang="en-US" sz="2000" b="1" i="1" dirty="0" smtClean="0">
                          <a:solidFill>
                            <a:schemeClr val="tx1"/>
                          </a:solidFill>
                          <a:latin typeface="Cambria Math" panose="02040503050406030204" pitchFamily="18" charset="0"/>
                        </a:rPr>
                        <m:t>𝑽</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𝒊</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𝟏</m:t>
                      </m:r>
                      <m:r>
                        <a:rPr lang="en-US" sz="2000" b="1" i="1" dirty="0" smtClean="0">
                          <a:solidFill>
                            <a:schemeClr val="tx1"/>
                          </a:solidFill>
                          <a:latin typeface="Cambria Math" panose="02040503050406030204" pitchFamily="18" charset="0"/>
                        </a:rPr>
                        <m:t>][</m:t>
                      </m:r>
                      <m:r>
                        <a:rPr lang="en-US" sz="2000" b="1" i="1" dirty="0" smtClean="0">
                          <a:solidFill>
                            <a:schemeClr val="tx1"/>
                          </a:solidFill>
                          <a:latin typeface="Cambria Math" panose="02040503050406030204" pitchFamily="18" charset="0"/>
                        </a:rPr>
                        <m:t>𝒋</m:t>
                      </m:r>
                      <m:r>
                        <a:rPr lang="en-US" sz="2000" b="1" i="1" dirty="0" smtClean="0">
                          <a:solidFill>
                            <a:schemeClr val="tx1"/>
                          </a:solidFill>
                          <a:latin typeface="Cambria Math" panose="02040503050406030204" pitchFamily="18" charset="0"/>
                        </a:rPr>
                        <m:t>− </m:t>
                      </m:r>
                      <m:r>
                        <a:rPr lang="en-US" sz="2000" b="1" i="1" dirty="0" err="1">
                          <a:solidFill>
                            <a:schemeClr val="tx1"/>
                          </a:solidFill>
                          <a:latin typeface="Cambria Math" panose="02040503050406030204" pitchFamily="18" charset="0"/>
                        </a:rPr>
                        <m:t>𝒘</m:t>
                      </m:r>
                      <m:r>
                        <a:rPr lang="en-US" sz="2000" b="1" i="1" baseline="-25000" dirty="0" err="1">
                          <a:solidFill>
                            <a:schemeClr val="tx1"/>
                          </a:solidFill>
                          <a:latin typeface="Cambria Math" panose="02040503050406030204" pitchFamily="18" charset="0"/>
                        </a:rPr>
                        <m:t>𝒊</m:t>
                      </m:r>
                      <m:r>
                        <a:rPr lang="en-US" sz="2000" b="1" i="1" dirty="0">
                          <a:solidFill>
                            <a:schemeClr val="tx1"/>
                          </a:solidFill>
                          <a:latin typeface="Cambria Math" panose="02040503050406030204" pitchFamily="18" charset="0"/>
                        </a:rPr>
                        <m:t>]+</m:t>
                      </m:r>
                      <m:sSub>
                        <m:sSubPr>
                          <m:ctrlPr>
                            <a:rPr lang="en-US" sz="2000" b="1"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𝒗</m:t>
                          </m:r>
                        </m:e>
                        <m:sub>
                          <m:r>
                            <a:rPr lang="en-US" sz="2000" b="1" i="1" dirty="0" smtClean="0">
                              <a:solidFill>
                                <a:schemeClr val="tx1"/>
                              </a:solidFill>
                              <a:latin typeface="Cambria Math" panose="02040503050406030204" pitchFamily="18" charset="0"/>
                            </a:rPr>
                            <m:t>𝒊</m:t>
                          </m:r>
                        </m:sub>
                      </m:sSub>
                      <m:r>
                        <a:rPr lang="en-US" sz="2000" i="1" dirty="0">
                          <a:solidFill>
                            <a:schemeClr val="tx1"/>
                          </a:solidFill>
                          <a:latin typeface="Cambria Math" panose="02040503050406030204" pitchFamily="18" charset="0"/>
                        </a:rPr>
                        <m:t>)</m:t>
                      </m:r>
                    </m:oMath>
                  </m:oMathPara>
                </a14:m>
                <a:endParaRPr lang="en-US" sz="2000" dirty="0">
                  <a:solidFill>
                    <a:schemeClr val="tx1"/>
                  </a:solidFill>
                </a:endParaRPr>
              </a:p>
            </p:txBody>
          </p:sp>
        </mc:Choice>
        <mc:Fallback xmlns="">
          <p:sp>
            <p:nvSpPr>
              <p:cNvPr id="5" name="Rounded Rectangle 4"/>
              <p:cNvSpPr>
                <a:spLocks noRot="1" noChangeAspect="1" noMove="1" noResize="1" noEditPoints="1" noAdjustHandles="1" noChangeArrowheads="1" noChangeShapeType="1" noTextEdit="1"/>
              </p:cNvSpPr>
              <p:nvPr/>
            </p:nvSpPr>
            <p:spPr>
              <a:xfrm>
                <a:off x="6196084" y="3266366"/>
                <a:ext cx="5577840" cy="457200"/>
              </a:xfrm>
              <a:prstGeom prst="roundRect">
                <a:avLst/>
              </a:prstGeom>
              <a:blipFill>
                <a:blip r:embed="rId3"/>
                <a:stretch>
                  <a:fillRect b="-6494"/>
                </a:stretch>
              </a:blipFill>
            </p:spPr>
            <p:txBody>
              <a:bodyPr/>
              <a:lstStyle/>
              <a:p>
                <a:r>
                  <a:rPr lang="en-US">
                    <a:noFill/>
                  </a:rPr>
                  <a:t> </a:t>
                </a:r>
              </a:p>
            </p:txBody>
          </p:sp>
        </mc:Fallback>
      </mc:AlternateContent>
      <p:sp>
        <p:nvSpPr>
          <p:cNvPr id="7" name="TextBox 6"/>
          <p:cNvSpPr txBox="1"/>
          <p:nvPr/>
        </p:nvSpPr>
        <p:spPr>
          <a:xfrm>
            <a:off x="8886234" y="6027427"/>
            <a:ext cx="548640" cy="402336"/>
          </a:xfrm>
          <a:prstGeom prst="rect">
            <a:avLst/>
          </a:prstGeom>
          <a:solidFill>
            <a:srgbClr val="0070C0">
              <a:alpha val="30000"/>
            </a:srgbClr>
          </a:solidFill>
          <a:ln>
            <a:noFill/>
          </a:ln>
        </p:spPr>
        <p:txBody>
          <a:bodyPr wrap="square" rtlCol="0">
            <a:spAutoFit/>
          </a:bodyPr>
          <a:lstStyle/>
          <a:p>
            <a:endParaRPr lang="en-US" dirty="0"/>
          </a:p>
        </p:txBody>
      </p:sp>
      <p:cxnSp>
        <p:nvCxnSpPr>
          <p:cNvPr id="8" name="Straight Arrow Connector 7"/>
          <p:cNvCxnSpPr/>
          <p:nvPr/>
        </p:nvCxnSpPr>
        <p:spPr>
          <a:xfrm flipV="1">
            <a:off x="9365976" y="5872151"/>
            <a:ext cx="0" cy="44375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2" idx="3"/>
          </p:cNvCxnSpPr>
          <p:nvPr/>
        </p:nvCxnSpPr>
        <p:spPr>
          <a:xfrm flipH="1" flipV="1">
            <a:off x="5986504" y="5550778"/>
            <a:ext cx="3050900" cy="40456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8983840" y="5643149"/>
            <a:ext cx="365760" cy="365760"/>
          </a:xfrm>
          <a:prstGeom prst="ellipse">
            <a:avLst/>
          </a:prstGeom>
          <a:noFill/>
          <a:ln w="28575">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660659" y="5238580"/>
            <a:ext cx="365760" cy="365760"/>
          </a:xfrm>
          <a:prstGeom prst="ellipse">
            <a:avLst/>
          </a:prstGeom>
          <a:noFill/>
          <a:ln w="28575">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780531" y="4837997"/>
            <a:ext cx="548640" cy="384048"/>
          </a:xfrm>
          <a:prstGeom prst="rect">
            <a:avLst/>
          </a:prstGeom>
          <a:solidFill>
            <a:srgbClr val="FF0000">
              <a:alpha val="30000"/>
            </a:srgbClr>
          </a:solidFill>
        </p:spPr>
        <p:txBody>
          <a:bodyPr wrap="square" rtlCol="0">
            <a:spAutoFit/>
          </a:bodyPr>
          <a:lstStyle/>
          <a:p>
            <a:endParaRPr lang="en-US" dirty="0"/>
          </a:p>
        </p:txBody>
      </p:sp>
      <p:cxnSp>
        <p:nvCxnSpPr>
          <p:cNvPr id="11" name="Straight Arrow Connector 10"/>
          <p:cNvCxnSpPr/>
          <p:nvPr/>
        </p:nvCxnSpPr>
        <p:spPr>
          <a:xfrm flipV="1">
            <a:off x="2832716" y="4596487"/>
            <a:ext cx="0" cy="510988"/>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3142596" y="5119316"/>
            <a:ext cx="2560320" cy="408027"/>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020672" y="1707777"/>
            <a:ext cx="7315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534836" y="2156013"/>
            <a:ext cx="7315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705602" y="2617694"/>
            <a:ext cx="7315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65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1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1000"/>
                                        <p:tgtEl>
                                          <p:spTgt spid="14"/>
                                        </p:tgtEl>
                                      </p:cBhvr>
                                    </p:animEffect>
                                  </p:childTnLst>
                                </p:cTn>
                              </p:par>
                            </p:childTnLst>
                          </p:cTn>
                        </p:par>
                        <p:par>
                          <p:cTn id="29" fill="hold">
                            <p:stCondLst>
                              <p:cond delay="1000"/>
                            </p:stCondLst>
                            <p:childTnLst>
                              <p:par>
                                <p:cTn id="30" presetID="21" presetClass="entr" presetSubtype="1"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heel(1)">
                                      <p:cBhvr>
                                        <p:cTn id="32" dur="10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2" presetClass="entr" presetSubtype="8"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1000"/>
                                        <p:tgtEl>
                                          <p:spTgt spid="15"/>
                                        </p:tgtEl>
                                      </p:cBhvr>
                                    </p:animEffect>
                                  </p:childTnLst>
                                </p:cTn>
                              </p:par>
                            </p:childTnLst>
                          </p:cTn>
                        </p:par>
                        <p:par>
                          <p:cTn id="44" fill="hold">
                            <p:stCondLst>
                              <p:cond delay="1000"/>
                            </p:stCondLst>
                            <p:childTnLst>
                              <p:par>
                                <p:cTn id="45" presetID="22" presetClass="entr" presetSubtype="2"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right)">
                                      <p:cBhvr>
                                        <p:cTn id="47" dur="500"/>
                                        <p:tgtEl>
                                          <p:spTgt spid="9"/>
                                        </p:tgtEl>
                                      </p:cBhvr>
                                    </p:animEffect>
                                  </p:childTnLst>
                                </p:cTn>
                              </p:par>
                            </p:childTnLst>
                          </p:cTn>
                        </p:par>
                        <p:par>
                          <p:cTn id="48" fill="hold">
                            <p:stCondLst>
                              <p:cond delay="1500"/>
                            </p:stCondLst>
                            <p:childTnLst>
                              <p:par>
                                <p:cTn id="49" presetID="21" presetClass="entr" presetSubtype="1"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heel(1)">
                                      <p:cBhvr>
                                        <p:cTn id="51" dur="10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500"/>
                                        <p:tgtEl>
                                          <p:spTgt spid="3">
                                            <p:txEl>
                                              <p:pRg st="4" end="4"/>
                                            </p:txEl>
                                          </p:spTgt>
                                        </p:tgtEl>
                                      </p:cBhvr>
                                    </p:animEffect>
                                  </p:childTnLst>
                                </p:cTn>
                              </p:par>
                              <p:par>
                                <p:cTn id="57" presetID="22" presetClass="entr" presetSubtype="4"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down)">
                                      <p:cBhvr>
                                        <p:cTn id="59" dur="500"/>
                                        <p:tgtEl>
                                          <p:spTgt spid="11"/>
                                        </p:tgtEl>
                                      </p:cBhvr>
                                    </p:animEffect>
                                  </p:childTnLst>
                                </p:cTn>
                              </p:par>
                            </p:childTnLst>
                          </p:cTn>
                        </p:par>
                        <p:par>
                          <p:cTn id="60" fill="hold">
                            <p:stCondLst>
                              <p:cond delay="500"/>
                            </p:stCondLst>
                            <p:childTnLst>
                              <p:par>
                                <p:cTn id="61" presetID="22" presetClass="entr" presetSubtype="2" fill="hold"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right)">
                                      <p:cBhvr>
                                        <p:cTn id="63" dur="500"/>
                                        <p:tgtEl>
                                          <p:spTgt spid="10"/>
                                        </p:tgtEl>
                                      </p:cBhvr>
                                    </p:animEffect>
                                  </p:childTnLst>
                                </p:cTn>
                              </p:par>
                            </p:childTnLst>
                          </p:cTn>
                        </p:par>
                        <p:par>
                          <p:cTn id="64" fill="hold">
                            <p:stCondLst>
                              <p:cond delay="1000"/>
                            </p:stCondLst>
                            <p:childTnLst>
                              <p:par>
                                <p:cTn id="65" presetID="22" presetClass="entr" presetSubtype="2"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right)">
                                      <p:cBhvr>
                                        <p:cTn id="67" dur="500"/>
                                        <p:tgtEl>
                                          <p:spTgt spid="21"/>
                                        </p:tgtEl>
                                      </p:cBhvr>
                                    </p:animEffect>
                                  </p:childTnLst>
                                </p:cTn>
                              </p:par>
                              <p:par>
                                <p:cTn id="68" presetID="22" presetClass="entr" presetSubtype="8"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wipe(left)">
                                      <p:cBhvr>
                                        <p:cTn id="7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animBg="1"/>
      <p:bldP spid="13" grpId="0" animBg="1"/>
      <p:bldP spid="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Algorithm-Iterative(bottom-up)=</a:t>
            </a:r>
            <a:r>
              <a:rPr lang="en-IN" sz="3600" dirty="0"/>
              <a:t> O(n*w)</a:t>
            </a:r>
            <a:endParaRPr lang="en-IN" dirty="0"/>
          </a:p>
        </p:txBody>
      </p:sp>
      <p:sp>
        <p:nvSpPr>
          <p:cNvPr id="4" name="Rectangle 1"/>
          <p:cNvSpPr>
            <a:spLocks noChangeArrowheads="1"/>
          </p:cNvSpPr>
          <p:nvPr/>
        </p:nvSpPr>
        <p:spPr bwMode="auto">
          <a:xfrm>
            <a:off x="141666" y="711201"/>
            <a:ext cx="8422784" cy="56938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rgbClr val="808080"/>
                </a:solidFill>
                <a:effectLst/>
                <a:latin typeface="Consolas" panose="020B0609020204030204" pitchFamily="49" charset="0"/>
                <a:cs typeface="Consolas" panose="020B0609020204030204" pitchFamily="49" charset="0"/>
              </a:rPr>
              <a:t>int</a:t>
            </a: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max(</a:t>
            </a:r>
            <a:r>
              <a:rPr kumimoji="0" lang="en-US" altLang="en-US" sz="1400" b="1" i="0" u="none" strike="noStrike" cap="none" normalizeH="0" baseline="0" dirty="0" err="1">
                <a:ln>
                  <a:noFill/>
                </a:ln>
                <a:solidFill>
                  <a:srgbClr val="808080"/>
                </a:solidFill>
                <a:effectLst/>
                <a:latin typeface="Consolas" panose="020B0609020204030204" pitchFamily="49" charset="0"/>
                <a:cs typeface="Consolas" panose="020B0609020204030204" pitchFamily="49" charset="0"/>
              </a:rPr>
              <a:t>int</a:t>
            </a: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 </a:t>
            </a:r>
            <a:r>
              <a:rPr kumimoji="0" lang="en-US" altLang="en-US" sz="1400" b="1" i="0" u="none" strike="noStrike" cap="none" normalizeH="0" baseline="0" dirty="0" err="1">
                <a:ln>
                  <a:noFill/>
                </a:ln>
                <a:solidFill>
                  <a:srgbClr val="808080"/>
                </a:solidFill>
                <a:effectLst/>
                <a:latin typeface="Consolas" panose="020B0609020204030204" pitchFamily="49" charset="0"/>
                <a:cs typeface="Consolas" panose="020B0609020204030204" pitchFamily="49" charset="0"/>
              </a:rPr>
              <a:t>int</a:t>
            </a: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b)</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1" i="0" u="none" strike="noStrike" cap="none" normalizeH="0" baseline="0" dirty="0">
                <a:ln>
                  <a:noFill/>
                </a:ln>
                <a:solidFill>
                  <a:srgbClr val="006699"/>
                </a:solidFill>
                <a:effectLst/>
                <a:latin typeface="Consolas" panose="020B0609020204030204" pitchFamily="49" charset="0"/>
                <a:cs typeface="Consolas" panose="020B0609020204030204" pitchFamily="49" charset="0"/>
              </a:rPr>
              <a:t>return</a:t>
            </a: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 &gt; b) ? a : b;</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8200"/>
                </a:solidFill>
                <a:effectLst/>
                <a:latin typeface="Consolas" panose="020B0609020204030204" pitchFamily="49" charset="0"/>
                <a:cs typeface="Consolas" panose="020B0609020204030204" pitchFamily="49" charset="0"/>
              </a:rPr>
              <a:t>// Returns the maximum value that can be put in a knapsack of capacity W</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rgbClr val="808080"/>
                </a:solidFill>
                <a:effectLst/>
                <a:latin typeface="Consolas" panose="020B0609020204030204" pitchFamily="49" charset="0"/>
                <a:cs typeface="Consolas" panose="020B0609020204030204" pitchFamily="49" charset="0"/>
              </a:rPr>
              <a:t>int</a:t>
            </a: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knapSack</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400" b="1" i="0" u="none" strike="noStrike" cap="none" normalizeH="0" baseline="0" dirty="0" err="1">
                <a:ln>
                  <a:noFill/>
                </a:ln>
                <a:solidFill>
                  <a:srgbClr val="808080"/>
                </a:solidFill>
                <a:effectLst/>
                <a:latin typeface="Consolas" panose="020B0609020204030204" pitchFamily="49" charset="0"/>
                <a:cs typeface="Consolas" panose="020B0609020204030204" pitchFamily="49" charset="0"/>
              </a:rPr>
              <a:t>int</a:t>
            </a: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W, </a:t>
            </a:r>
            <a:r>
              <a:rPr kumimoji="0" lang="en-US" altLang="en-US" sz="1400" b="1" i="0" u="none" strike="noStrike" cap="none" normalizeH="0" baseline="0" dirty="0" err="1">
                <a:ln>
                  <a:noFill/>
                </a:ln>
                <a:solidFill>
                  <a:srgbClr val="808080"/>
                </a:solidFill>
                <a:effectLst/>
                <a:latin typeface="Consolas" panose="020B0609020204030204" pitchFamily="49" charset="0"/>
                <a:cs typeface="Consolas" panose="020B0609020204030204" pitchFamily="49" charset="0"/>
              </a:rPr>
              <a:t>int</a:t>
            </a: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wt</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400" b="1" i="0" u="none" strike="noStrike" cap="none" normalizeH="0" baseline="0" dirty="0" err="1">
                <a:ln>
                  <a:noFill/>
                </a:ln>
                <a:solidFill>
                  <a:srgbClr val="808080"/>
                </a:solidFill>
                <a:effectLst/>
                <a:latin typeface="Consolas" panose="020B0609020204030204" pitchFamily="49" charset="0"/>
                <a:cs typeface="Consolas" panose="020B0609020204030204" pitchFamily="49" charset="0"/>
              </a:rPr>
              <a:t>int</a:t>
            </a: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val</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400" b="1" i="0" u="none" strike="noStrike" cap="none" normalizeH="0" baseline="0" dirty="0" err="1">
                <a:ln>
                  <a:noFill/>
                </a:ln>
                <a:solidFill>
                  <a:srgbClr val="808080"/>
                </a:solidFill>
                <a:effectLst/>
                <a:latin typeface="Consolas" panose="020B0609020204030204" pitchFamily="49" charset="0"/>
                <a:cs typeface="Consolas" panose="020B0609020204030204" pitchFamily="49" charset="0"/>
              </a:rPr>
              <a:t>int</a:t>
            </a: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n)</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1" i="0" u="none" strike="noStrike" cap="none" normalizeH="0" baseline="0" dirty="0" err="1">
                <a:ln>
                  <a:noFill/>
                </a:ln>
                <a:solidFill>
                  <a:srgbClr val="808080"/>
                </a:solidFill>
                <a:effectLst/>
                <a:latin typeface="Consolas" panose="020B0609020204030204" pitchFamily="49" charset="0"/>
                <a:cs typeface="Consolas" panose="020B0609020204030204" pitchFamily="49" charset="0"/>
              </a:rPr>
              <a:t>int</a:t>
            </a: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w;</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1" i="0" u="none" strike="noStrike" cap="none" normalizeH="0" baseline="0" dirty="0" err="1">
                <a:ln>
                  <a:noFill/>
                </a:ln>
                <a:solidFill>
                  <a:srgbClr val="808080"/>
                </a:solidFill>
                <a:effectLst/>
                <a:latin typeface="Consolas" panose="020B0609020204030204" pitchFamily="49" charset="0"/>
                <a:cs typeface="Consolas" panose="020B0609020204030204" pitchFamily="49" charset="0"/>
              </a:rPr>
              <a:t>int</a:t>
            </a: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K[n + 1][W + 1];</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a:ln>
                  <a:noFill/>
                </a:ln>
                <a:solidFill>
                  <a:srgbClr val="008200"/>
                </a:solidFill>
                <a:effectLst/>
                <a:latin typeface="Consolas" panose="020B0609020204030204" pitchFamily="49" charset="0"/>
                <a:cs typeface="Consolas" panose="020B0609020204030204" pitchFamily="49" charset="0"/>
              </a:rPr>
              <a:t>// Build table K[][] in bottom up manner</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1" i="0" u="none" strike="noStrike" cap="none" normalizeH="0" baseline="0" dirty="0">
                <a:ln>
                  <a:noFill/>
                </a:ln>
                <a:solidFill>
                  <a:srgbClr val="006699"/>
                </a:solidFill>
                <a:effectLst/>
                <a:latin typeface="Consolas" panose="020B0609020204030204" pitchFamily="49" charset="0"/>
                <a:cs typeface="Consolas" panose="020B0609020204030204" pitchFamily="49" charset="0"/>
              </a:rPr>
              <a:t>for</a:t>
            </a: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0; </a:t>
            </a: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&lt;= n; </a:t>
            </a: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1" i="0" u="none" strike="noStrike" cap="none" normalizeH="0" baseline="0" dirty="0">
                <a:ln>
                  <a:noFill/>
                </a:ln>
                <a:solidFill>
                  <a:srgbClr val="006699"/>
                </a:solidFill>
                <a:effectLst/>
                <a:latin typeface="Consolas" panose="020B0609020204030204" pitchFamily="49" charset="0"/>
                <a:cs typeface="Consolas" panose="020B0609020204030204" pitchFamily="49" charset="0"/>
              </a:rPr>
              <a:t>for</a:t>
            </a: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(w = 0; w &lt;= W; w++)</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1" i="0" u="none" strike="noStrike" cap="none" normalizeH="0" baseline="0" dirty="0">
                <a:ln>
                  <a:noFill/>
                </a:ln>
                <a:solidFill>
                  <a:srgbClr val="006699"/>
                </a:solidFill>
                <a:effectLst/>
                <a:latin typeface="Consolas" panose="020B0609020204030204" pitchFamily="49" charset="0"/>
                <a:cs typeface="Consolas" panose="020B0609020204030204" pitchFamily="49" charset="0"/>
              </a:rPr>
              <a:t>if</a:t>
            </a: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0 || w == 0)</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K[</a:t>
            </a: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][w] = 0;</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1" i="0" u="none" strike="noStrike" cap="none" normalizeH="0" baseline="0" dirty="0">
                <a:ln>
                  <a:noFill/>
                </a:ln>
                <a:solidFill>
                  <a:srgbClr val="006699"/>
                </a:solidFill>
                <a:effectLst/>
                <a:latin typeface="Consolas" panose="020B0609020204030204" pitchFamily="49" charset="0"/>
                <a:cs typeface="Consolas" panose="020B0609020204030204" pitchFamily="49" charset="0"/>
              </a:rPr>
              <a:t>else</a:t>
            </a: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1" i="0" u="none" strike="noStrike" cap="none" normalizeH="0" baseline="0" dirty="0">
                <a:ln>
                  <a:noFill/>
                </a:ln>
                <a:solidFill>
                  <a:srgbClr val="006699"/>
                </a:solidFill>
                <a:effectLst/>
                <a:latin typeface="Consolas" panose="020B0609020204030204" pitchFamily="49" charset="0"/>
                <a:cs typeface="Consolas" panose="020B0609020204030204" pitchFamily="49" charset="0"/>
              </a:rPr>
              <a:t>if</a:t>
            </a: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wt</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- 1] &lt;= w)</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K[</a:t>
            </a: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][w] = max(</a:t>
            </a: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val</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- 1] + K[</a:t>
            </a: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- 1][w - </a:t>
            </a: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wt</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- 1]], K[</a:t>
            </a: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- 1][w]);</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1" i="0" u="none" strike="noStrike" cap="none" normalizeH="0" baseline="0" dirty="0">
                <a:ln>
                  <a:noFill/>
                </a:ln>
                <a:solidFill>
                  <a:srgbClr val="006699"/>
                </a:solidFill>
                <a:effectLst/>
                <a:latin typeface="Consolas" panose="020B0609020204030204" pitchFamily="49" charset="0"/>
                <a:cs typeface="Consolas" panose="020B0609020204030204" pitchFamily="49" charset="0"/>
              </a:rPr>
              <a:t>else</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K[</a:t>
            </a: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][w] = K[</a:t>
            </a:r>
            <a:r>
              <a:rPr kumimoji="0" lang="en-US" altLang="en-US" sz="14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- 1][w];</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1" i="0" u="none" strike="noStrike" cap="none" normalizeH="0" baseline="0" dirty="0">
                <a:ln>
                  <a:noFill/>
                </a:ln>
                <a:solidFill>
                  <a:srgbClr val="006699"/>
                </a:solidFill>
                <a:effectLst/>
                <a:latin typeface="Consolas" panose="020B0609020204030204" pitchFamily="49" charset="0"/>
                <a:cs typeface="Consolas" panose="020B0609020204030204" pitchFamily="49" charset="0"/>
              </a:rPr>
              <a:t>return</a:t>
            </a:r>
            <a:r>
              <a:rPr kumimoji="0" lang="en-US" altLang="en-US" sz="14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K[n][W];</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0893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Algorithm(top-down)=</a:t>
            </a:r>
            <a:r>
              <a:rPr lang="en-IN" sz="3600" dirty="0"/>
              <a:t>O(n*w).</a:t>
            </a:r>
            <a:endParaRPr lang="en-IN" dirty="0"/>
          </a:p>
        </p:txBody>
      </p:sp>
      <p:sp>
        <p:nvSpPr>
          <p:cNvPr id="4" name="Rectangle 1"/>
          <p:cNvSpPr>
            <a:spLocks noChangeArrowheads="1"/>
          </p:cNvSpPr>
          <p:nvPr/>
        </p:nvSpPr>
        <p:spPr bwMode="auto">
          <a:xfrm>
            <a:off x="167426" y="1095922"/>
            <a:ext cx="11764162"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8200"/>
                </a:solidFill>
                <a:effectLst/>
                <a:latin typeface="Consolas" panose="020B0609020204030204" pitchFamily="49" charset="0"/>
                <a:cs typeface="Consolas" panose="020B0609020204030204" pitchFamily="49" charset="0"/>
              </a:rPr>
              <a:t>// Returns the value of maximum profit</a:t>
            </a: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808080"/>
                </a:solidFill>
                <a:effectLst/>
                <a:latin typeface="Consolas" panose="020B0609020204030204" pitchFamily="49" charset="0"/>
                <a:cs typeface="Consolas" panose="020B0609020204030204" pitchFamily="49" charset="0"/>
              </a:rPr>
              <a:t>int</a:t>
            </a: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knapSackRec</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500" b="1" i="0" u="none" strike="noStrike" cap="none" normalizeH="0" baseline="0" dirty="0">
                <a:ln>
                  <a:noFill/>
                </a:ln>
                <a:solidFill>
                  <a:srgbClr val="808080"/>
                </a:solidFill>
                <a:effectLst/>
                <a:latin typeface="Consolas" panose="020B0609020204030204" pitchFamily="49" charset="0"/>
                <a:cs typeface="Consolas" panose="020B0609020204030204" pitchFamily="49" charset="0"/>
              </a:rPr>
              <a:t>int</a:t>
            </a: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W, </a:t>
            </a:r>
            <a:r>
              <a:rPr kumimoji="0" lang="en-US" altLang="en-US" sz="1500" b="1" i="0" u="none" strike="noStrike" cap="none" normalizeH="0" baseline="0" dirty="0">
                <a:ln>
                  <a:noFill/>
                </a:ln>
                <a:solidFill>
                  <a:srgbClr val="808080"/>
                </a:solidFill>
                <a:effectLst/>
                <a:latin typeface="Consolas" panose="020B0609020204030204" pitchFamily="49" charset="0"/>
                <a:cs typeface="Consolas" panose="020B0609020204030204" pitchFamily="49" charset="0"/>
              </a:rPr>
              <a:t>int</a:t>
            </a: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wt</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500" b="1" i="0" u="none" strike="noStrike" cap="none" normalizeH="0" baseline="0" dirty="0">
                <a:ln>
                  <a:noFill/>
                </a:ln>
                <a:solidFill>
                  <a:srgbClr val="808080"/>
                </a:solidFill>
                <a:effectLst/>
                <a:latin typeface="Consolas" panose="020B0609020204030204" pitchFamily="49" charset="0"/>
                <a:cs typeface="Consolas" panose="020B0609020204030204" pitchFamily="49" charset="0"/>
              </a:rPr>
              <a:t>int</a:t>
            </a: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val</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500" b="1" i="0" u="none" strike="noStrike" cap="none" normalizeH="0" baseline="0" dirty="0">
                <a:ln>
                  <a:noFill/>
                </a:ln>
                <a:solidFill>
                  <a:srgbClr val="808080"/>
                </a:solidFill>
                <a:effectLst/>
                <a:latin typeface="Consolas" panose="020B0609020204030204" pitchFamily="49" charset="0"/>
                <a:cs typeface="Consolas" panose="020B0609020204030204" pitchFamily="49" charset="0"/>
              </a:rPr>
              <a:t>int</a:t>
            </a: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500" b="1" i="0" u="none" strike="noStrike" cap="none" normalizeH="0" baseline="0" dirty="0">
                <a:ln>
                  <a:noFill/>
                </a:ln>
                <a:solidFill>
                  <a:srgbClr val="808080"/>
                </a:solidFill>
                <a:effectLst/>
                <a:latin typeface="Consolas" panose="020B0609020204030204" pitchFamily="49" charset="0"/>
                <a:cs typeface="Consolas" panose="020B0609020204030204" pitchFamily="49" charset="0"/>
              </a:rPr>
              <a:t>int</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dp</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a:ln>
                  <a:noFill/>
                </a:ln>
                <a:solidFill>
                  <a:srgbClr val="008200"/>
                </a:solidFill>
                <a:effectLst/>
                <a:latin typeface="Consolas" panose="020B0609020204030204" pitchFamily="49" charset="0"/>
                <a:cs typeface="Consolas" panose="020B0609020204030204" pitchFamily="49" charset="0"/>
              </a:rPr>
              <a:t>// base condition</a:t>
            </a: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1" i="0" u="none" strike="noStrike" cap="none" normalizeH="0" baseline="0" dirty="0">
                <a:ln>
                  <a:noFill/>
                </a:ln>
                <a:solidFill>
                  <a:srgbClr val="006699"/>
                </a:solidFill>
                <a:effectLst/>
                <a:latin typeface="Consolas" panose="020B0609020204030204" pitchFamily="49" charset="0"/>
                <a:cs typeface="Consolas" panose="020B0609020204030204" pitchFamily="49" charset="0"/>
              </a:rPr>
              <a:t>if</a:t>
            </a: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&lt; 0)</a:t>
            </a: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1" i="0" u="none" strike="noStrike" cap="none" normalizeH="0" baseline="0" dirty="0">
                <a:ln>
                  <a:noFill/>
                </a:ln>
                <a:solidFill>
                  <a:srgbClr val="006699"/>
                </a:solidFill>
                <a:effectLst/>
                <a:latin typeface="Consolas" panose="020B0609020204030204" pitchFamily="49" charset="0"/>
                <a:cs typeface="Consolas" panose="020B0609020204030204" pitchFamily="49" charset="0"/>
              </a:rPr>
              <a:t>return</a:t>
            </a: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0;</a:t>
            </a: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1" i="0" u="none" strike="noStrike" cap="none" normalizeH="0" baseline="0" dirty="0">
                <a:ln>
                  <a:noFill/>
                </a:ln>
                <a:solidFill>
                  <a:srgbClr val="006699"/>
                </a:solidFill>
                <a:effectLst/>
                <a:latin typeface="Consolas" panose="020B0609020204030204" pitchFamily="49" charset="0"/>
                <a:cs typeface="Consolas" panose="020B0609020204030204" pitchFamily="49" charset="0"/>
              </a:rPr>
              <a:t>if</a:t>
            </a: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dp</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][W] != -1)</a:t>
            </a: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1" i="0" u="none" strike="noStrike" cap="none" normalizeH="0" baseline="0" dirty="0">
                <a:ln>
                  <a:noFill/>
                </a:ln>
                <a:solidFill>
                  <a:srgbClr val="006699"/>
                </a:solidFill>
                <a:effectLst/>
                <a:latin typeface="Consolas" panose="020B0609020204030204" pitchFamily="49" charset="0"/>
                <a:cs typeface="Consolas" panose="020B0609020204030204" pitchFamily="49" charset="0"/>
              </a:rPr>
              <a:t>return</a:t>
            </a: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dp</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][W];</a:t>
            </a: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1" i="0" u="none" strike="noStrike" cap="none" normalizeH="0" baseline="0" dirty="0">
                <a:ln>
                  <a:noFill/>
                </a:ln>
                <a:solidFill>
                  <a:srgbClr val="006699"/>
                </a:solidFill>
                <a:effectLst/>
                <a:latin typeface="Consolas" panose="020B0609020204030204" pitchFamily="49" charset="0"/>
                <a:cs typeface="Consolas" panose="020B0609020204030204" pitchFamily="49" charset="0"/>
              </a:rPr>
              <a:t>if</a:t>
            </a: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wt</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W) {</a:t>
            </a: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a:ln>
                  <a:noFill/>
                </a:ln>
                <a:solidFill>
                  <a:srgbClr val="008200"/>
                </a:solidFill>
                <a:effectLst/>
                <a:latin typeface="Consolas" panose="020B0609020204030204" pitchFamily="49" charset="0"/>
                <a:cs typeface="Consolas" panose="020B0609020204030204" pitchFamily="49" charset="0"/>
              </a:rPr>
              <a:t>// Store the value of function call stack in table before return</a:t>
            </a: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dp</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][W] =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knapSackRec</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(W,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wt</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val</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- 1,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dp</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1" i="0" u="none" strike="noStrike" cap="none" normalizeH="0" baseline="0" dirty="0">
                <a:ln>
                  <a:noFill/>
                </a:ln>
                <a:solidFill>
                  <a:srgbClr val="006699"/>
                </a:solidFill>
                <a:effectLst/>
                <a:latin typeface="Consolas" panose="020B0609020204030204" pitchFamily="49" charset="0"/>
                <a:cs typeface="Consolas" panose="020B0609020204030204" pitchFamily="49" charset="0"/>
              </a:rPr>
              <a:t>return</a:t>
            </a: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dp</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][W];</a:t>
            </a: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1" i="0" u="none" strike="noStrike" cap="none" normalizeH="0" baseline="0" dirty="0">
                <a:ln>
                  <a:noFill/>
                </a:ln>
                <a:solidFill>
                  <a:srgbClr val="006699"/>
                </a:solidFill>
                <a:effectLst/>
                <a:latin typeface="Consolas" panose="020B0609020204030204" pitchFamily="49" charset="0"/>
                <a:cs typeface="Consolas" panose="020B0609020204030204" pitchFamily="49" charset="0"/>
              </a:rPr>
              <a:t>else</a:t>
            </a: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a:ln>
                  <a:noFill/>
                </a:ln>
                <a:solidFill>
                  <a:srgbClr val="008200"/>
                </a:solidFill>
                <a:effectLst/>
                <a:latin typeface="Consolas" panose="020B0609020204030204" pitchFamily="49" charset="0"/>
                <a:cs typeface="Consolas" panose="020B0609020204030204" pitchFamily="49" charset="0"/>
              </a:rPr>
              <a:t>// Store value in a table before return</a:t>
            </a: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dp</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][W] = max(</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val</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knapSackRec</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(W -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wt</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wt</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val</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- 1,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dp</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knapSackRec</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(W,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wt</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val</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- 1,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dp</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a:ln>
                  <a:noFill/>
                </a:ln>
                <a:solidFill>
                  <a:srgbClr val="008200"/>
                </a:solidFill>
                <a:effectLst/>
                <a:latin typeface="Consolas" panose="020B0609020204030204" pitchFamily="49" charset="0"/>
                <a:cs typeface="Consolas" panose="020B0609020204030204" pitchFamily="49" charset="0"/>
              </a:rPr>
              <a:t>// Return value of table after storing</a:t>
            </a: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1" i="0" u="none" strike="noStrike" cap="none" normalizeH="0" baseline="0" dirty="0">
                <a:ln>
                  <a:noFill/>
                </a:ln>
                <a:solidFill>
                  <a:srgbClr val="006699"/>
                </a:solidFill>
                <a:effectLst/>
                <a:latin typeface="Consolas" panose="020B0609020204030204" pitchFamily="49" charset="0"/>
                <a:cs typeface="Consolas" panose="020B0609020204030204" pitchFamily="49" charset="0"/>
              </a:rPr>
              <a:t>return</a:t>
            </a: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dp</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5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i</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][W];</a:t>
            </a: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73239"/>
                </a:solidFill>
                <a:effectLst/>
                <a:latin typeface="Consolas" panose="020B0609020204030204" pitchFamily="49" charset="0"/>
                <a:cs typeface="Consolas" panose="020B0609020204030204" pitchFamily="49" charset="0"/>
              </a:rPr>
              <a:t>    </a:t>
            </a: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endParaRPr kumimoji="0" lang="en-US" altLang="en-US" sz="15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85573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Longest Common Subsequence</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0932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subsequence is a sequence that appears in the same relative order, </a:t>
                </a:r>
                <a:r>
                  <a:rPr lang="en-US" b="1" dirty="0"/>
                  <a:t>but not necessarily contiguous</a:t>
                </a:r>
                <a:r>
                  <a:rPr lang="en-US" dirty="0"/>
                  <a:t>.</a:t>
                </a:r>
              </a:p>
              <a:p>
                <a:r>
                  <a:rPr lang="en-US" dirty="0"/>
                  <a:t>Given two sequences </a:t>
                </a:r>
                <a14:m>
                  <m:oMath xmlns:m="http://schemas.openxmlformats.org/officeDocument/2006/math">
                    <m:r>
                      <a:rPr lang="en-US" b="1" i="1" dirty="0" smtClean="0">
                        <a:solidFill>
                          <a:srgbClr val="AD1457"/>
                        </a:solidFill>
                        <a:latin typeface="Cambria Math" panose="02040503050406030204" pitchFamily="18" charset="0"/>
                      </a:rPr>
                      <m:t>𝑿</m:t>
                    </m:r>
                  </m:oMath>
                </a14:m>
                <a:r>
                  <a:rPr lang="en-US" dirty="0"/>
                  <a:t> and </a:t>
                </a:r>
                <a14:m>
                  <m:oMath xmlns:m="http://schemas.openxmlformats.org/officeDocument/2006/math">
                    <m:r>
                      <a:rPr lang="en-US" b="1" i="1" dirty="0" smtClean="0">
                        <a:solidFill>
                          <a:srgbClr val="AD1457"/>
                        </a:solidFill>
                        <a:latin typeface="Cambria Math" panose="02040503050406030204" pitchFamily="18" charset="0"/>
                      </a:rPr>
                      <m:t>𝒀</m:t>
                    </m:r>
                    <m:r>
                      <a:rPr lang="en-US" i="1" dirty="0">
                        <a:latin typeface="Cambria Math" panose="02040503050406030204" pitchFamily="18" charset="0"/>
                      </a:rPr>
                      <m:t>,</m:t>
                    </m:r>
                  </m:oMath>
                </a14:m>
                <a:r>
                  <a:rPr lang="en-US" dirty="0"/>
                  <a:t> we say that a sequence </a:t>
                </a:r>
                <a14:m>
                  <m:oMath xmlns:m="http://schemas.openxmlformats.org/officeDocument/2006/math">
                    <m:r>
                      <a:rPr lang="en-US" b="1" i="1" dirty="0" smtClean="0">
                        <a:solidFill>
                          <a:srgbClr val="AD1457"/>
                        </a:solidFill>
                        <a:latin typeface="Cambria Math" panose="02040503050406030204" pitchFamily="18" charset="0"/>
                      </a:rPr>
                      <m:t>𝒁</m:t>
                    </m:r>
                  </m:oMath>
                </a14:m>
                <a:r>
                  <a:rPr lang="en-US" dirty="0"/>
                  <a:t> is a common subsequence of </a:t>
                </a:r>
                <a14:m>
                  <m:oMath xmlns:m="http://schemas.openxmlformats.org/officeDocument/2006/math">
                    <m:r>
                      <a:rPr lang="en-US" b="1" i="1" dirty="0" smtClean="0">
                        <a:solidFill>
                          <a:srgbClr val="AD1457"/>
                        </a:solidFill>
                        <a:latin typeface="Cambria Math" panose="02040503050406030204" pitchFamily="18" charset="0"/>
                      </a:rPr>
                      <m:t>𝑿</m:t>
                    </m:r>
                  </m:oMath>
                </a14:m>
                <a:r>
                  <a:rPr lang="en-US" dirty="0"/>
                  <a:t> and </a:t>
                </a:r>
                <a14:m>
                  <m:oMath xmlns:m="http://schemas.openxmlformats.org/officeDocument/2006/math">
                    <m:r>
                      <a:rPr lang="en-US" b="1" i="1" dirty="0" smtClean="0">
                        <a:solidFill>
                          <a:srgbClr val="AD1457"/>
                        </a:solidFill>
                        <a:latin typeface="Cambria Math" panose="02040503050406030204" pitchFamily="18" charset="0"/>
                      </a:rPr>
                      <m:t>𝒀</m:t>
                    </m:r>
                  </m:oMath>
                </a14:m>
                <a:r>
                  <a:rPr lang="en-US" dirty="0"/>
                  <a:t> if </a:t>
                </a:r>
                <a14:m>
                  <m:oMath xmlns:m="http://schemas.openxmlformats.org/officeDocument/2006/math">
                    <m:r>
                      <a:rPr lang="en-US" b="1" i="1" dirty="0" smtClean="0">
                        <a:solidFill>
                          <a:srgbClr val="AD1457"/>
                        </a:solidFill>
                        <a:latin typeface="Cambria Math" panose="02040503050406030204" pitchFamily="18" charset="0"/>
                      </a:rPr>
                      <m:t>𝒁</m:t>
                    </m:r>
                  </m:oMath>
                </a14:m>
                <a:r>
                  <a:rPr lang="en-US" dirty="0"/>
                  <a:t> is a subsequence of both </a:t>
                </a:r>
                <a14:m>
                  <m:oMath xmlns:m="http://schemas.openxmlformats.org/officeDocument/2006/math">
                    <m:r>
                      <a:rPr lang="en-US" b="1" i="1" dirty="0" smtClean="0">
                        <a:solidFill>
                          <a:srgbClr val="AD1457"/>
                        </a:solidFill>
                        <a:latin typeface="Cambria Math" panose="02040503050406030204" pitchFamily="18" charset="0"/>
                      </a:rPr>
                      <m:t>𝑿</m:t>
                    </m:r>
                  </m:oMath>
                </a14:m>
                <a:r>
                  <a:rPr lang="en-US" dirty="0"/>
                  <a:t> and </a:t>
                </a:r>
                <a14:m>
                  <m:oMath xmlns:m="http://schemas.openxmlformats.org/officeDocument/2006/math">
                    <m:r>
                      <a:rPr lang="en-US" b="1" i="1" dirty="0" smtClean="0">
                        <a:solidFill>
                          <a:srgbClr val="AD1457"/>
                        </a:solidFill>
                        <a:latin typeface="Cambria Math" panose="02040503050406030204" pitchFamily="18" charset="0"/>
                      </a:rPr>
                      <m:t>𝒀</m:t>
                    </m:r>
                  </m:oMath>
                </a14:m>
                <a:r>
                  <a:rPr lang="en-US" dirty="0"/>
                  <a:t>. </a:t>
                </a:r>
              </a:p>
              <a:p>
                <a:r>
                  <a:rPr lang="en-US" dirty="0"/>
                  <a:t>E.g., if </a:t>
                </a:r>
                <a14:m>
                  <m:oMath xmlns:m="http://schemas.openxmlformats.org/officeDocument/2006/math">
                    <m:r>
                      <a:rPr lang="en-US" b="1" i="1" dirty="0">
                        <a:latin typeface="Cambria Math" panose="02040503050406030204" pitchFamily="18" charset="0"/>
                      </a:rPr>
                      <m:t>𝑿</m:t>
                    </m:r>
                    <m:r>
                      <a:rPr lang="en-US" b="1" i="1" dirty="0">
                        <a:latin typeface="Cambria Math" panose="02040503050406030204" pitchFamily="18" charset="0"/>
                      </a:rPr>
                      <m:t> = &lt;</m:t>
                    </m:r>
                    <m:r>
                      <a:rPr lang="en-US" b="1" i="1" dirty="0">
                        <a:latin typeface="Cambria Math" panose="02040503050406030204" pitchFamily="18" charset="0"/>
                      </a:rPr>
                      <m:t>𝑨</m:t>
                    </m:r>
                    <m:r>
                      <a:rPr lang="en-US" b="1" i="1" dirty="0">
                        <a:latin typeface="Cambria Math" panose="02040503050406030204" pitchFamily="18" charset="0"/>
                      </a:rPr>
                      <m:t>, </m:t>
                    </m:r>
                    <m:r>
                      <a:rPr lang="en-US" b="1" i="1" dirty="0">
                        <a:latin typeface="Cambria Math" panose="02040503050406030204" pitchFamily="18" charset="0"/>
                      </a:rPr>
                      <m:t>𝑩</m:t>
                    </m:r>
                    <m:r>
                      <a:rPr lang="en-US" b="1" i="1" dirty="0">
                        <a:latin typeface="Cambria Math" panose="02040503050406030204" pitchFamily="18" charset="0"/>
                      </a:rPr>
                      <m:t>, </m:t>
                    </m:r>
                    <m:r>
                      <a:rPr lang="en-US" b="1" i="1" dirty="0">
                        <a:latin typeface="Cambria Math" panose="02040503050406030204" pitchFamily="18" charset="0"/>
                      </a:rPr>
                      <m:t>𝑪</m:t>
                    </m:r>
                    <m:r>
                      <a:rPr lang="en-US" b="1" i="1" dirty="0">
                        <a:latin typeface="Cambria Math" panose="02040503050406030204" pitchFamily="18" charset="0"/>
                      </a:rPr>
                      <m:t>, </m:t>
                    </m:r>
                    <m:r>
                      <a:rPr lang="en-US" b="1" i="1" dirty="0">
                        <a:latin typeface="Cambria Math" panose="02040503050406030204" pitchFamily="18" charset="0"/>
                      </a:rPr>
                      <m:t>𝑩</m:t>
                    </m:r>
                    <m:r>
                      <a:rPr lang="en-US" b="1" i="1" dirty="0">
                        <a:latin typeface="Cambria Math" panose="02040503050406030204" pitchFamily="18" charset="0"/>
                      </a:rPr>
                      <m:t>, </m:t>
                    </m:r>
                    <m:r>
                      <a:rPr lang="en-US" b="1" i="1" dirty="0">
                        <a:latin typeface="Cambria Math" panose="02040503050406030204" pitchFamily="18" charset="0"/>
                      </a:rPr>
                      <m:t>𝑫</m:t>
                    </m:r>
                    <m:r>
                      <a:rPr lang="en-US" b="1" i="1" dirty="0">
                        <a:latin typeface="Cambria Math" panose="02040503050406030204" pitchFamily="18" charset="0"/>
                      </a:rPr>
                      <m:t>, </m:t>
                    </m:r>
                    <m:r>
                      <a:rPr lang="en-US" b="1" i="1" dirty="0">
                        <a:latin typeface="Cambria Math" panose="02040503050406030204" pitchFamily="18" charset="0"/>
                      </a:rPr>
                      <m:t>𝑨</m:t>
                    </m:r>
                    <m:r>
                      <a:rPr lang="en-US" b="1" i="1" dirty="0">
                        <a:latin typeface="Cambria Math" panose="02040503050406030204" pitchFamily="18" charset="0"/>
                      </a:rPr>
                      <m:t>, </m:t>
                    </m:r>
                    <m:r>
                      <a:rPr lang="en-US" b="1" i="1" dirty="0">
                        <a:latin typeface="Cambria Math" panose="02040503050406030204" pitchFamily="18" charset="0"/>
                      </a:rPr>
                      <m:t>𝑩</m:t>
                    </m:r>
                    <m:r>
                      <a:rPr lang="en-US" b="1" i="1" dirty="0">
                        <a:latin typeface="Cambria Math" panose="02040503050406030204" pitchFamily="18" charset="0"/>
                        <a:ea typeface="Cambria Math" panose="02040503050406030204" pitchFamily="18" charset="0"/>
                      </a:rPr>
                      <m:t>&gt;</m:t>
                    </m:r>
                    <m:r>
                      <a:rPr lang="en-US" b="1" i="1" dirty="0">
                        <a:latin typeface="Cambria Math" panose="02040503050406030204" pitchFamily="18" charset="0"/>
                      </a:rPr>
                      <m:t> </m:t>
                    </m:r>
                  </m:oMath>
                </a14:m>
                <a:r>
                  <a:rPr lang="en-US" dirty="0"/>
                  <a:t>and </a:t>
                </a:r>
                <a14:m>
                  <m:oMath xmlns:m="http://schemas.openxmlformats.org/officeDocument/2006/math">
                    <m:r>
                      <a:rPr lang="en-US" b="1" i="1" dirty="0">
                        <a:latin typeface="Cambria Math" panose="02040503050406030204" pitchFamily="18" charset="0"/>
                      </a:rPr>
                      <m:t>𝒀</m:t>
                    </m:r>
                    <m:r>
                      <a:rPr lang="en-US" b="1" i="1" dirty="0">
                        <a:latin typeface="Cambria Math" panose="02040503050406030204" pitchFamily="18" charset="0"/>
                      </a:rPr>
                      <m:t>= &lt;</m:t>
                    </m:r>
                    <m:r>
                      <a:rPr lang="en-US" b="1" i="1" dirty="0">
                        <a:latin typeface="Cambria Math" panose="02040503050406030204" pitchFamily="18" charset="0"/>
                      </a:rPr>
                      <m:t>𝑩</m:t>
                    </m:r>
                    <m:r>
                      <a:rPr lang="en-US" b="1" i="1" dirty="0">
                        <a:latin typeface="Cambria Math" panose="02040503050406030204" pitchFamily="18" charset="0"/>
                      </a:rPr>
                      <m:t>, </m:t>
                    </m:r>
                    <m:r>
                      <a:rPr lang="en-US" b="1" i="1" dirty="0">
                        <a:latin typeface="Cambria Math" panose="02040503050406030204" pitchFamily="18" charset="0"/>
                      </a:rPr>
                      <m:t>𝑫</m:t>
                    </m:r>
                    <m:r>
                      <a:rPr lang="en-US" b="1" i="1" dirty="0">
                        <a:latin typeface="Cambria Math" panose="02040503050406030204" pitchFamily="18" charset="0"/>
                      </a:rPr>
                      <m:t>, </m:t>
                    </m:r>
                    <m:r>
                      <a:rPr lang="en-US" b="1" i="1" dirty="0">
                        <a:latin typeface="Cambria Math" panose="02040503050406030204" pitchFamily="18" charset="0"/>
                      </a:rPr>
                      <m:t>𝑪</m:t>
                    </m:r>
                    <m:r>
                      <a:rPr lang="en-US" b="1" i="1" dirty="0">
                        <a:latin typeface="Cambria Math" panose="02040503050406030204" pitchFamily="18" charset="0"/>
                      </a:rPr>
                      <m:t>, </m:t>
                    </m:r>
                    <m:r>
                      <a:rPr lang="en-US" b="1" i="1" dirty="0">
                        <a:latin typeface="Cambria Math" panose="02040503050406030204" pitchFamily="18" charset="0"/>
                      </a:rPr>
                      <m:t>𝑨</m:t>
                    </m:r>
                    <m:r>
                      <a:rPr lang="en-US" b="1" i="1" dirty="0">
                        <a:latin typeface="Cambria Math" panose="02040503050406030204" pitchFamily="18" charset="0"/>
                      </a:rPr>
                      <m:t>, </m:t>
                    </m:r>
                    <m:r>
                      <a:rPr lang="en-US" b="1" i="1" dirty="0">
                        <a:latin typeface="Cambria Math" panose="02040503050406030204" pitchFamily="18" charset="0"/>
                      </a:rPr>
                      <m:t>𝑩</m:t>
                    </m:r>
                    <m:r>
                      <a:rPr lang="en-US" b="1" i="1" dirty="0">
                        <a:latin typeface="Cambria Math" panose="02040503050406030204" pitchFamily="18" charset="0"/>
                      </a:rPr>
                      <m:t>, </m:t>
                    </m:r>
                    <m:r>
                      <a:rPr lang="en-US" b="1" i="1" dirty="0">
                        <a:latin typeface="Cambria Math" panose="02040503050406030204" pitchFamily="18" charset="0"/>
                      </a:rPr>
                      <m:t>𝑨</m:t>
                    </m:r>
                    <m:r>
                      <a:rPr lang="en-US" b="1" i="1" dirty="0">
                        <a:latin typeface="Cambria Math" panose="02040503050406030204" pitchFamily="18" charset="0"/>
                      </a:rPr>
                      <m:t>&gt;</m:t>
                    </m:r>
                  </m:oMath>
                </a14:m>
                <a:r>
                  <a:rPr lang="en-US" b="1" dirty="0"/>
                  <a:t> </a:t>
                </a:r>
                <a:r>
                  <a:rPr lang="en-US" dirty="0"/>
                  <a:t>then </a:t>
                </a:r>
                <a14:m>
                  <m:oMath xmlns:m="http://schemas.openxmlformats.org/officeDocument/2006/math">
                    <m:r>
                      <a:rPr lang="en-US" b="1" i="1" dirty="0">
                        <a:latin typeface="Cambria Math" panose="02040503050406030204" pitchFamily="18" charset="0"/>
                      </a:rPr>
                      <m:t>&lt;</m:t>
                    </m:r>
                    <m:r>
                      <a:rPr lang="en-US" b="1" i="1" dirty="0">
                        <a:latin typeface="Cambria Math" panose="02040503050406030204" pitchFamily="18" charset="0"/>
                      </a:rPr>
                      <m:t>𝑩</m:t>
                    </m:r>
                    <m:r>
                      <a:rPr lang="en-US" b="1" i="1" dirty="0">
                        <a:latin typeface="Cambria Math" panose="02040503050406030204" pitchFamily="18" charset="0"/>
                      </a:rPr>
                      <m:t>, </m:t>
                    </m:r>
                    <m:r>
                      <a:rPr lang="en-US" b="1" i="1" dirty="0">
                        <a:latin typeface="Cambria Math" panose="02040503050406030204" pitchFamily="18" charset="0"/>
                      </a:rPr>
                      <m:t>𝑪</m:t>
                    </m:r>
                    <m:r>
                      <a:rPr lang="en-US" b="1" i="1" dirty="0">
                        <a:latin typeface="Cambria Math" panose="02040503050406030204" pitchFamily="18" charset="0"/>
                      </a:rPr>
                      <m:t>, </m:t>
                    </m:r>
                    <m:r>
                      <a:rPr lang="en-US" b="1" i="1" dirty="0">
                        <a:latin typeface="Cambria Math" panose="02040503050406030204" pitchFamily="18" charset="0"/>
                      </a:rPr>
                      <m:t>𝑨</m:t>
                    </m:r>
                    <m:r>
                      <a:rPr lang="en-US" b="1" i="1" dirty="0">
                        <a:latin typeface="Cambria Math" panose="02040503050406030204" pitchFamily="18" charset="0"/>
                      </a:rPr>
                      <m:t>&gt; </m:t>
                    </m:r>
                  </m:oMath>
                </a14:m>
                <a:r>
                  <a:rPr lang="en-US" dirty="0"/>
                  <a:t>is a subsequence.</a:t>
                </a:r>
              </a:p>
              <a:p>
                <a:r>
                  <a:rPr lang="en-US" dirty="0"/>
                  <a:t>Use dynamic programming technique to find </a:t>
                </a:r>
                <a:r>
                  <a:rPr lang="en-US" b="1" dirty="0"/>
                  <a:t>the longest common subsequence (LCS).</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p:cxnSp>
        <p:nvCxnSpPr>
          <p:cNvPr id="4" name="Straight Connector 3"/>
          <p:cNvCxnSpPr/>
          <p:nvPr/>
        </p:nvCxnSpPr>
        <p:spPr>
          <a:xfrm>
            <a:off x="2830285" y="2797627"/>
            <a:ext cx="2743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640285" y="2797627"/>
            <a:ext cx="2743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211285" y="2797627"/>
            <a:ext cx="274320" cy="0"/>
          </a:xfrm>
          <a:prstGeom prst="line">
            <a:avLst/>
          </a:prstGeom>
          <a:ln w="3810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80365" y="2812141"/>
            <a:ext cx="274320" cy="0"/>
          </a:xfrm>
          <a:prstGeom prst="line">
            <a:avLst/>
          </a:prstGeom>
          <a:ln w="38100">
            <a:solidFill>
              <a:srgbClr val="0066FF"/>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125685" y="2797627"/>
            <a:ext cx="27432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40485" y="2797627"/>
            <a:ext cx="27432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456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par>
                                <p:cTn id="23" presetID="22" presetClass="entr" presetSubtype="8"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par>
                                <p:cTn id="31" presetID="22" presetClass="entr" presetSubtype="8"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par>
                                <p:cTn id="39" presetID="22" presetClass="entr" presetSubtype="8"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statement</a:t>
            </a:r>
          </a:p>
        </p:txBody>
      </p:sp>
      <p:sp>
        <p:nvSpPr>
          <p:cNvPr id="3" name="Content Placeholder 2"/>
          <p:cNvSpPr>
            <a:spLocks noGrp="1"/>
          </p:cNvSpPr>
          <p:nvPr>
            <p:ph idx="1"/>
          </p:nvPr>
        </p:nvSpPr>
        <p:spPr/>
        <p:txBody>
          <a:bodyPr/>
          <a:lstStyle/>
          <a:p>
            <a:pPr marL="0" indent="0">
              <a:buNone/>
            </a:pPr>
            <a:r>
              <a:rPr lang="en-IN" sz="2200" dirty="0"/>
              <a:t>Given two sequences, find the length of longest subsequence present in both of them. </a:t>
            </a:r>
          </a:p>
          <a:p>
            <a:endParaRPr lang="en-IN" sz="2000" dirty="0"/>
          </a:p>
          <a:p>
            <a:r>
              <a:rPr lang="en-IN" sz="2000" dirty="0"/>
              <a:t>A subsequence is a sequence that appears in the same relative order, but </a:t>
            </a:r>
            <a:r>
              <a:rPr lang="en-IN" sz="2000" b="1" dirty="0">
                <a:solidFill>
                  <a:srgbClr val="C00000"/>
                </a:solidFill>
              </a:rPr>
              <a:t>not necessarily contiguous</a:t>
            </a:r>
            <a:r>
              <a:rPr lang="en-IN" sz="2000" dirty="0"/>
              <a:t>. For example, “</a:t>
            </a:r>
            <a:r>
              <a:rPr lang="en-IN" sz="2000" dirty="0" err="1"/>
              <a:t>abc</a:t>
            </a:r>
            <a:r>
              <a:rPr lang="en-IN" sz="2000" dirty="0"/>
              <a:t>”, “</a:t>
            </a:r>
            <a:r>
              <a:rPr lang="en-IN" sz="2000" dirty="0" err="1"/>
              <a:t>abg</a:t>
            </a:r>
            <a:r>
              <a:rPr lang="en-IN" sz="2000" dirty="0"/>
              <a:t>”, “</a:t>
            </a:r>
            <a:r>
              <a:rPr lang="en-IN" sz="2000" dirty="0" err="1"/>
              <a:t>bdf</a:t>
            </a:r>
            <a:r>
              <a:rPr lang="en-IN" sz="2000" dirty="0"/>
              <a:t>”, “</a:t>
            </a:r>
            <a:r>
              <a:rPr lang="en-IN" sz="2000" dirty="0" err="1"/>
              <a:t>aeg</a:t>
            </a:r>
            <a:r>
              <a:rPr lang="en-IN" sz="2000" dirty="0"/>
              <a:t>”, ‘”</a:t>
            </a:r>
            <a:r>
              <a:rPr lang="en-IN" sz="2000" dirty="0" err="1"/>
              <a:t>acefg</a:t>
            </a:r>
            <a:r>
              <a:rPr lang="en-IN" sz="2000" dirty="0"/>
              <a:t>”, .. </a:t>
            </a:r>
            <a:r>
              <a:rPr lang="en-IN" sz="2000" dirty="0" err="1"/>
              <a:t>etc</a:t>
            </a:r>
            <a:r>
              <a:rPr lang="en-IN" sz="2000" dirty="0"/>
              <a:t> are sub-sequences of “</a:t>
            </a:r>
            <a:r>
              <a:rPr lang="en-IN" sz="2000" dirty="0" err="1"/>
              <a:t>abcdefg</a:t>
            </a:r>
            <a:r>
              <a:rPr lang="en-IN" sz="2000" dirty="0"/>
              <a:t>”.</a:t>
            </a:r>
          </a:p>
          <a:p>
            <a:r>
              <a:rPr lang="en-IN" sz="2000" dirty="0"/>
              <a:t>In order to find out the complexity of brute force approach, we need to first know the number of possible different sub-sequences of a string with length n  i.e., find the number of sub-sequences with lengths ranging from 1,2,..n-1.</a:t>
            </a:r>
          </a:p>
          <a:p>
            <a:r>
              <a:rPr lang="en-IN" sz="2000" dirty="0"/>
              <a:t>Number of combinations with 1 element are </a:t>
            </a:r>
            <a:r>
              <a:rPr lang="en-IN" sz="2000" b="1" baseline="30000" dirty="0">
                <a:solidFill>
                  <a:srgbClr val="C00000"/>
                </a:solidFill>
              </a:rPr>
              <a:t>n</a:t>
            </a:r>
            <a:r>
              <a:rPr lang="en-IN" sz="2000" b="1" dirty="0">
                <a:solidFill>
                  <a:srgbClr val="C00000"/>
                </a:solidFill>
              </a:rPr>
              <a:t>C</a:t>
            </a:r>
            <a:r>
              <a:rPr lang="en-IN" sz="2000" b="1" baseline="-25000" dirty="0">
                <a:solidFill>
                  <a:srgbClr val="C00000"/>
                </a:solidFill>
              </a:rPr>
              <a:t>1</a:t>
            </a:r>
            <a:r>
              <a:rPr lang="en-IN" sz="2000" baseline="-25000" dirty="0"/>
              <a:t>. </a:t>
            </a:r>
            <a:r>
              <a:rPr lang="en-IN" sz="2000" dirty="0"/>
              <a:t> Number of combinations with 2 elements are </a:t>
            </a:r>
            <a:r>
              <a:rPr lang="en-IN" sz="2000" b="1" baseline="30000" dirty="0">
                <a:solidFill>
                  <a:srgbClr val="C00000"/>
                </a:solidFill>
              </a:rPr>
              <a:t>n</a:t>
            </a:r>
            <a:r>
              <a:rPr lang="en-IN" sz="2000" b="1" dirty="0">
                <a:solidFill>
                  <a:srgbClr val="C00000"/>
                </a:solidFill>
              </a:rPr>
              <a:t>C</a:t>
            </a:r>
            <a:r>
              <a:rPr lang="en-IN" sz="2000" b="1" baseline="-25000" dirty="0">
                <a:solidFill>
                  <a:srgbClr val="C00000"/>
                </a:solidFill>
              </a:rPr>
              <a:t>2</a:t>
            </a:r>
            <a:r>
              <a:rPr lang="en-IN" sz="2000" dirty="0"/>
              <a:t> and so forth and so on. </a:t>
            </a:r>
          </a:p>
          <a:p>
            <a:r>
              <a:rPr lang="en-IN" sz="2000" dirty="0"/>
              <a:t>We know that </a:t>
            </a:r>
            <a:r>
              <a:rPr lang="en-IN" sz="2000" b="1" baseline="30000" dirty="0">
                <a:solidFill>
                  <a:srgbClr val="C00000"/>
                </a:solidFill>
              </a:rPr>
              <a:t>n</a:t>
            </a:r>
            <a:r>
              <a:rPr lang="en-IN" sz="2000" b="1" dirty="0">
                <a:solidFill>
                  <a:srgbClr val="C00000"/>
                </a:solidFill>
              </a:rPr>
              <a:t>C</a:t>
            </a:r>
            <a:r>
              <a:rPr lang="en-IN" sz="2000" b="1" baseline="-25000" dirty="0">
                <a:solidFill>
                  <a:srgbClr val="C00000"/>
                </a:solidFill>
              </a:rPr>
              <a:t>0</a:t>
            </a:r>
            <a:r>
              <a:rPr lang="en-IN" sz="2000" b="1" dirty="0">
                <a:solidFill>
                  <a:srgbClr val="C00000"/>
                </a:solidFill>
              </a:rPr>
              <a:t> + </a:t>
            </a:r>
            <a:r>
              <a:rPr lang="en-IN" sz="2000" b="1" baseline="30000" dirty="0">
                <a:solidFill>
                  <a:srgbClr val="C00000"/>
                </a:solidFill>
              </a:rPr>
              <a:t>n</a:t>
            </a:r>
            <a:r>
              <a:rPr lang="en-IN" sz="2000" b="1" dirty="0">
                <a:solidFill>
                  <a:srgbClr val="C00000"/>
                </a:solidFill>
              </a:rPr>
              <a:t>C</a:t>
            </a:r>
            <a:r>
              <a:rPr lang="en-IN" sz="2000" b="1" baseline="-25000" dirty="0">
                <a:solidFill>
                  <a:srgbClr val="C00000"/>
                </a:solidFill>
              </a:rPr>
              <a:t>1</a:t>
            </a:r>
            <a:r>
              <a:rPr lang="en-IN" sz="2000" b="1" dirty="0">
                <a:solidFill>
                  <a:srgbClr val="C00000"/>
                </a:solidFill>
              </a:rPr>
              <a:t> + </a:t>
            </a:r>
            <a:r>
              <a:rPr lang="en-IN" sz="2000" b="1" baseline="30000" dirty="0">
                <a:solidFill>
                  <a:srgbClr val="C00000"/>
                </a:solidFill>
              </a:rPr>
              <a:t>n</a:t>
            </a:r>
            <a:r>
              <a:rPr lang="en-IN" sz="2000" b="1" dirty="0">
                <a:solidFill>
                  <a:srgbClr val="C00000"/>
                </a:solidFill>
              </a:rPr>
              <a:t>C</a:t>
            </a:r>
            <a:r>
              <a:rPr lang="en-IN" sz="2000" b="1" baseline="-25000" dirty="0">
                <a:solidFill>
                  <a:srgbClr val="C00000"/>
                </a:solidFill>
              </a:rPr>
              <a:t>2</a:t>
            </a:r>
            <a:r>
              <a:rPr lang="en-IN" sz="2000" b="1" dirty="0">
                <a:solidFill>
                  <a:srgbClr val="C00000"/>
                </a:solidFill>
              </a:rPr>
              <a:t> + … </a:t>
            </a:r>
            <a:r>
              <a:rPr lang="en-IN" sz="2000" b="1" baseline="30000" dirty="0" err="1">
                <a:solidFill>
                  <a:srgbClr val="C00000"/>
                </a:solidFill>
              </a:rPr>
              <a:t>n</a:t>
            </a:r>
            <a:r>
              <a:rPr lang="en-IN" sz="2000" b="1" dirty="0" err="1">
                <a:solidFill>
                  <a:srgbClr val="C00000"/>
                </a:solidFill>
              </a:rPr>
              <a:t>C</a:t>
            </a:r>
            <a:r>
              <a:rPr lang="en-IN" sz="2000" b="1" baseline="-25000" dirty="0" err="1">
                <a:solidFill>
                  <a:srgbClr val="C00000"/>
                </a:solidFill>
              </a:rPr>
              <a:t>n</a:t>
            </a:r>
            <a:r>
              <a:rPr lang="en-IN" sz="2000" b="1" dirty="0">
                <a:solidFill>
                  <a:srgbClr val="C00000"/>
                </a:solidFill>
              </a:rPr>
              <a:t> = 2</a:t>
            </a:r>
            <a:r>
              <a:rPr lang="en-IN" sz="2000" b="1" baseline="30000" dirty="0">
                <a:solidFill>
                  <a:srgbClr val="C00000"/>
                </a:solidFill>
              </a:rPr>
              <a:t>n</a:t>
            </a:r>
            <a:r>
              <a:rPr lang="en-IN" sz="2000" b="1" dirty="0">
                <a:solidFill>
                  <a:srgbClr val="C00000"/>
                </a:solidFill>
              </a:rPr>
              <a:t>.</a:t>
            </a:r>
          </a:p>
          <a:p>
            <a:endParaRPr lang="en-IN" sz="2000" dirty="0"/>
          </a:p>
          <a:p>
            <a:r>
              <a:rPr lang="en-IN" sz="2000" dirty="0"/>
              <a:t>So a string of length n has 2</a:t>
            </a:r>
            <a:r>
              <a:rPr lang="en-IN" sz="2000" baseline="30000" dirty="0"/>
              <a:t>n</a:t>
            </a:r>
            <a:r>
              <a:rPr lang="en-IN" sz="2000" dirty="0"/>
              <a:t>-1 different possible sub-sequences since we do not consider the subsequence with length 0.</a:t>
            </a:r>
          </a:p>
          <a:p>
            <a:r>
              <a:rPr lang="en-IN" sz="2000" dirty="0"/>
              <a:t>This implies that the time complexity of the brute force approach will be </a:t>
            </a:r>
            <a:r>
              <a:rPr lang="en-IN" sz="2000" b="1" dirty="0">
                <a:solidFill>
                  <a:srgbClr val="C00000"/>
                </a:solidFill>
              </a:rPr>
              <a:t>O(n * 2</a:t>
            </a:r>
            <a:r>
              <a:rPr lang="en-IN" sz="2000" b="1" baseline="30000" dirty="0">
                <a:solidFill>
                  <a:srgbClr val="C00000"/>
                </a:solidFill>
              </a:rPr>
              <a:t>n</a:t>
            </a:r>
            <a:r>
              <a:rPr lang="en-IN" sz="2000" b="1" dirty="0">
                <a:solidFill>
                  <a:srgbClr val="C00000"/>
                </a:solidFill>
              </a:rPr>
              <a:t>). </a:t>
            </a:r>
            <a:r>
              <a:rPr lang="en-IN" sz="2000" dirty="0"/>
              <a:t>Note that </a:t>
            </a:r>
            <a:r>
              <a:rPr lang="en-IN" sz="2000" b="1" dirty="0">
                <a:solidFill>
                  <a:srgbClr val="C00000"/>
                </a:solidFill>
              </a:rPr>
              <a:t>it takes O(n) time </a:t>
            </a:r>
            <a:r>
              <a:rPr lang="en-IN" sz="2000" dirty="0"/>
              <a:t>to check if a sub-sequence is common to both the strings. This time complexity can be improved using dynamic programming.</a:t>
            </a:r>
          </a:p>
        </p:txBody>
      </p:sp>
    </p:spTree>
    <p:extLst>
      <p:ext uri="{BB962C8B-B14F-4D97-AF65-F5344CB8AC3E}">
        <p14:creationId xmlns:p14="http://schemas.microsoft.com/office/powerpoint/2010/main" val="46169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marL="342900" indent="-342900" algn="just">
              <a:buFont typeface="Wingdings" panose="05000000000000000000" pitchFamily="2" charset="2"/>
              <a:buChar char="§"/>
            </a:pPr>
            <a:endParaRPr lang="en-US" sz="2400" dirty="0">
              <a:solidFill>
                <a:schemeClr val="bg1"/>
              </a:solidFill>
            </a:endParaRPr>
          </a:p>
          <a:p>
            <a:pPr marL="342900" indent="-342900" algn="just">
              <a:buFont typeface="Wingdings" panose="05000000000000000000" pitchFamily="2" charset="2"/>
              <a:buChar char="§"/>
            </a:pPr>
            <a:r>
              <a:rPr lang="en-US" sz="2400" dirty="0">
                <a:solidFill>
                  <a:schemeClr val="bg1"/>
                </a:solidFill>
              </a:rPr>
              <a:t>A box contains 4 stones worth $1400, $3000, $4200 and $7100. They weigh 20, 50, 60 and 100 grams respectively. </a:t>
            </a:r>
          </a:p>
          <a:p>
            <a:pPr marL="342900" indent="-342900" algn="just">
              <a:buFont typeface="Wingdings" panose="05000000000000000000" pitchFamily="2" charset="2"/>
              <a:buChar char="§"/>
            </a:pPr>
            <a:r>
              <a:rPr lang="en-US" sz="2400" dirty="0">
                <a:solidFill>
                  <a:schemeClr val="bg1"/>
                </a:solidFill>
              </a:rPr>
              <a:t>Your bag can only hold </a:t>
            </a:r>
            <a:r>
              <a:rPr lang="en-US" sz="2400" b="1" dirty="0">
                <a:solidFill>
                  <a:schemeClr val="accent2">
                    <a:lumMod val="60000"/>
                    <a:lumOff val="40000"/>
                  </a:schemeClr>
                </a:solidFill>
              </a:rPr>
              <a:t>110 grams</a:t>
            </a:r>
            <a:r>
              <a:rPr lang="en-US" sz="2400" dirty="0">
                <a:solidFill>
                  <a:schemeClr val="accent2">
                    <a:lumMod val="60000"/>
                    <a:lumOff val="40000"/>
                  </a:schemeClr>
                </a:solidFill>
              </a:rPr>
              <a:t>. </a:t>
            </a:r>
          </a:p>
          <a:p>
            <a:pPr algn="just"/>
            <a:endParaRPr lang="en-US" sz="2400" dirty="0">
              <a:solidFill>
                <a:schemeClr val="bg1"/>
              </a:solidFill>
            </a:endParaRPr>
          </a:p>
          <a:p>
            <a:pPr marL="342900" indent="-342900" algn="just">
              <a:buFont typeface="Wingdings" panose="05000000000000000000" pitchFamily="2" charset="2"/>
              <a:buChar char="§"/>
            </a:pPr>
            <a:r>
              <a:rPr lang="en-US" sz="2400" dirty="0">
                <a:solidFill>
                  <a:schemeClr val="bg1"/>
                </a:solidFill>
              </a:rPr>
              <a:t>But, the optimal choice would be to select the two stones worth </a:t>
            </a:r>
            <a:r>
              <a:rPr lang="en-US" sz="2400" dirty="0">
                <a:solidFill>
                  <a:schemeClr val="accent5"/>
                </a:solidFill>
              </a:rPr>
              <a:t>$3000 and $4200</a:t>
            </a:r>
            <a:r>
              <a:rPr lang="en-US" sz="2400" dirty="0">
                <a:solidFill>
                  <a:schemeClr val="bg1"/>
                </a:solidFill>
              </a:rPr>
              <a:t>. </a:t>
            </a:r>
          </a:p>
          <a:p>
            <a:pPr marL="342900" indent="-342900" algn="just">
              <a:buFont typeface="Wingdings" panose="05000000000000000000" pitchFamily="2" charset="2"/>
              <a:buChar char="§"/>
            </a:pPr>
            <a:endParaRPr lang="en-US" sz="2400" dirty="0">
              <a:solidFill>
                <a:schemeClr val="bg1"/>
              </a:solidFill>
            </a:endParaRPr>
          </a:p>
          <a:p>
            <a:pPr marL="342900" indent="-342900" algn="just">
              <a:buFont typeface="Wingdings" panose="05000000000000000000" pitchFamily="2" charset="2"/>
              <a:buChar char="§"/>
            </a:pPr>
            <a:r>
              <a:rPr lang="en-US" sz="2400" dirty="0">
                <a:solidFill>
                  <a:schemeClr val="bg1"/>
                </a:solidFill>
              </a:rPr>
              <a:t>Their combined weight is </a:t>
            </a:r>
            <a:r>
              <a:rPr lang="en-US" sz="2400" b="1" dirty="0">
                <a:solidFill>
                  <a:schemeClr val="accent2">
                    <a:lumMod val="60000"/>
                    <a:lumOff val="40000"/>
                  </a:schemeClr>
                </a:solidFill>
              </a:rPr>
              <a:t>110 grams</a:t>
            </a:r>
            <a:r>
              <a:rPr lang="en-US" sz="2400" dirty="0">
                <a:solidFill>
                  <a:schemeClr val="bg1"/>
                </a:solidFill>
              </a:rPr>
              <a:t>, which means they will fit into your bag and you will get a profit of </a:t>
            </a:r>
            <a:r>
              <a:rPr lang="en-US" sz="2400" b="1" dirty="0">
                <a:solidFill>
                  <a:schemeClr val="accent5"/>
                </a:solidFill>
              </a:rPr>
              <a:t>$7200. </a:t>
            </a:r>
          </a:p>
          <a:p>
            <a:pPr marL="342900" indent="-342900" algn="just">
              <a:buFont typeface="Wingdings" panose="05000000000000000000" pitchFamily="2" charset="2"/>
              <a:buChar char="§"/>
            </a:pPr>
            <a:endParaRPr lang="en-US" sz="2400" dirty="0">
              <a:solidFill>
                <a:schemeClr val="bg1"/>
              </a:solidFill>
            </a:endParaRPr>
          </a:p>
          <a:p>
            <a:pPr marL="342900" indent="-342900" algn="just">
              <a:buFont typeface="Wingdings" panose="05000000000000000000" pitchFamily="2" charset="2"/>
              <a:buChar char="§"/>
            </a:pPr>
            <a:r>
              <a:rPr lang="en-US" sz="2400" dirty="0">
                <a:solidFill>
                  <a:schemeClr val="bg1"/>
                </a:solidFill>
              </a:rPr>
              <a:t>If there are 100 stones, how to efficiently find the optimal answer? </a:t>
            </a:r>
          </a:p>
          <a:p>
            <a:pPr algn="just"/>
            <a:endParaRPr lang="en-US" sz="2400" dirty="0">
              <a:solidFill>
                <a:schemeClr val="bg1"/>
              </a:solidFill>
            </a:endParaRPr>
          </a:p>
          <a:p>
            <a:pPr algn="just"/>
            <a:endParaRPr lang="en-US" sz="2400" dirty="0">
              <a:solidFill>
                <a:schemeClr val="bg1"/>
              </a:solidFill>
            </a:endParaRPr>
          </a:p>
          <a:p>
            <a:pPr algn="just"/>
            <a:endParaRPr lang="en-US" sz="2400" dirty="0">
              <a:solidFill>
                <a:schemeClr val="bg1"/>
              </a:solidFill>
            </a:endParaRPr>
          </a:p>
          <a:p>
            <a:pPr algn="just"/>
            <a:endParaRPr lang="en-US" sz="2400" dirty="0">
              <a:solidFill>
                <a:schemeClr val="bg1"/>
              </a:solidFill>
            </a:endParaRPr>
          </a:p>
          <a:p>
            <a:pPr algn="just"/>
            <a:endParaRPr lang="en-US" sz="2400" dirty="0">
              <a:solidFill>
                <a:schemeClr val="bg1"/>
              </a:solidFill>
            </a:endParaRPr>
          </a:p>
          <a:p>
            <a:pPr algn="just"/>
            <a:endParaRPr lang="en-US" sz="2800" dirty="0"/>
          </a:p>
        </p:txBody>
      </p:sp>
      <p:sp>
        <p:nvSpPr>
          <p:cNvPr id="5" name="TextBox 4"/>
          <p:cNvSpPr txBox="1"/>
          <p:nvPr/>
        </p:nvSpPr>
        <p:spPr>
          <a:xfrm>
            <a:off x="0" y="41036"/>
            <a:ext cx="6096000" cy="748923"/>
          </a:xfrm>
          <a:prstGeom prst="rect">
            <a:avLst/>
          </a:prstGeom>
          <a:noFill/>
        </p:spPr>
        <p:txBody>
          <a:bodyPr wrap="square" lIns="274320" rtlCol="0" anchor="ctr">
            <a:spAutoFit/>
          </a:bodyPr>
          <a:lstStyle/>
          <a:p>
            <a:pPr>
              <a:lnSpc>
                <a:spcPct val="150000"/>
              </a:lnSpc>
            </a:pPr>
            <a:r>
              <a:rPr lang="en-US" sz="3200" b="1" dirty="0">
                <a:solidFill>
                  <a:srgbClr val="424242"/>
                </a:solidFill>
              </a:rPr>
              <a:t>Introduction </a:t>
            </a:r>
          </a:p>
        </p:txBody>
      </p:sp>
      <p:pic>
        <p:nvPicPr>
          <p:cNvPr id="41" name="Picture 40"/>
          <p:cNvPicPr>
            <a:picLocks noChangeAspect="1"/>
          </p:cNvPicPr>
          <p:nvPr/>
        </p:nvPicPr>
        <p:blipFill>
          <a:blip r:embed="rId2"/>
          <a:stretch>
            <a:fillRect/>
          </a:stretch>
        </p:blipFill>
        <p:spPr>
          <a:xfrm>
            <a:off x="1828800" y="1515036"/>
            <a:ext cx="2785909" cy="3892508"/>
          </a:xfrm>
          <a:prstGeom prst="rect">
            <a:avLst/>
          </a:prstGeom>
        </p:spPr>
      </p:pic>
    </p:spTree>
    <p:extLst>
      <p:ext uri="{BB962C8B-B14F-4D97-AF65-F5344CB8AC3E}">
        <p14:creationId xmlns:p14="http://schemas.microsoft.com/office/powerpoint/2010/main" val="353095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7DAC36-1528-4F3C-B55D-808C4CEF22FB}"/>
              </a:ext>
            </a:extLst>
          </p:cNvPr>
          <p:cNvSpPr>
            <a:spLocks noGrp="1"/>
          </p:cNvSpPr>
          <p:nvPr>
            <p:ph type="title"/>
          </p:nvPr>
        </p:nvSpPr>
        <p:spPr/>
        <p:txBody>
          <a:bodyPr/>
          <a:lstStyle/>
          <a:p>
            <a:r>
              <a:rPr lang="en-IN" dirty="0"/>
              <a:t>Optimal sub-structure</a:t>
            </a:r>
          </a:p>
        </p:txBody>
      </p:sp>
      <p:sp>
        <p:nvSpPr>
          <p:cNvPr id="3" name="Content Placeholder 2">
            <a:extLst>
              <a:ext uri="{FF2B5EF4-FFF2-40B4-BE49-F238E27FC236}">
                <a16:creationId xmlns:a16="http://schemas.microsoft.com/office/drawing/2014/main" xmlns="" id="{F627FE3A-2E37-43A7-B658-3A57F656A967}"/>
              </a:ext>
            </a:extLst>
          </p:cNvPr>
          <p:cNvSpPr>
            <a:spLocks noGrp="1"/>
          </p:cNvSpPr>
          <p:nvPr>
            <p:ph idx="1"/>
          </p:nvPr>
        </p:nvSpPr>
        <p:spPr/>
        <p:txBody>
          <a:bodyPr/>
          <a:lstStyle/>
          <a:p>
            <a:pPr marL="0" indent="0">
              <a:buNone/>
            </a:pPr>
            <a:r>
              <a:rPr lang="en-IN" sz="2000" dirty="0"/>
              <a:t>Consider the two string X and Y:</a:t>
            </a:r>
          </a:p>
          <a:p>
            <a:pPr marL="0" indent="0">
              <a:buNone/>
            </a:pPr>
            <a:r>
              <a:rPr lang="en-US" sz="2000" dirty="0"/>
              <a:t>X: ABCBDAB</a:t>
            </a:r>
          </a:p>
          <a:p>
            <a:pPr marL="0" indent="0">
              <a:buNone/>
            </a:pPr>
            <a:r>
              <a:rPr lang="en-US" sz="2000" dirty="0"/>
              <a:t>Y: BDCABA</a:t>
            </a:r>
          </a:p>
          <a:p>
            <a:pPr marL="0" indent="0">
              <a:buNone/>
            </a:pPr>
            <a:r>
              <a:rPr lang="en-US" sz="2000" dirty="0"/>
              <a:t> The length of the LCS is 4,  LCS are </a:t>
            </a:r>
            <a:r>
              <a:rPr lang="en-US" sz="2000" dirty="0">
                <a:solidFill>
                  <a:srgbClr val="C00000"/>
                </a:solidFill>
              </a:rPr>
              <a:t>BDAB</a:t>
            </a:r>
            <a:r>
              <a:rPr lang="en-US" sz="2000" dirty="0"/>
              <a:t>, </a:t>
            </a:r>
            <a:r>
              <a:rPr lang="en-US" sz="2000" dirty="0">
                <a:solidFill>
                  <a:srgbClr val="C00000"/>
                </a:solidFill>
              </a:rPr>
              <a:t>BCAB</a:t>
            </a:r>
            <a:r>
              <a:rPr lang="en-US" sz="2000" dirty="0"/>
              <a:t>, and </a:t>
            </a:r>
            <a:r>
              <a:rPr lang="en-US" sz="2000" dirty="0">
                <a:solidFill>
                  <a:srgbClr val="C00000"/>
                </a:solidFill>
              </a:rPr>
              <a:t>BCBA</a:t>
            </a:r>
          </a:p>
          <a:p>
            <a:r>
              <a:rPr lang="en-US" sz="1800" dirty="0"/>
              <a:t>A naive solution is to check if every subsequence of X [1..m] to see if it is also a subsequence of Y [1...n] . As there are </a:t>
            </a:r>
            <a:r>
              <a:rPr lang="en-US" sz="1800" dirty="0">
                <a:solidFill>
                  <a:srgbClr val="C00000"/>
                </a:solidFill>
              </a:rPr>
              <a:t>2</a:t>
            </a:r>
            <a:r>
              <a:rPr lang="en-US" sz="1800" baseline="30000" dirty="0">
                <a:solidFill>
                  <a:srgbClr val="C00000"/>
                </a:solidFill>
              </a:rPr>
              <a:t>m</a:t>
            </a:r>
            <a:r>
              <a:rPr lang="en-US" sz="1800" dirty="0">
                <a:solidFill>
                  <a:srgbClr val="C00000"/>
                </a:solidFill>
              </a:rPr>
              <a:t> </a:t>
            </a:r>
            <a:r>
              <a:rPr lang="en-US" sz="1800" dirty="0"/>
              <a:t>subsequences possible of x .</a:t>
            </a:r>
          </a:p>
          <a:p>
            <a:r>
              <a:rPr lang="en-US" sz="1800" dirty="0"/>
              <a:t>The time complexity of this solution would be O(n. 2m), where m is the length of the first string and n is the length of the second string. </a:t>
            </a:r>
          </a:p>
          <a:p>
            <a:r>
              <a:rPr lang="en-US" sz="1800" dirty="0"/>
              <a:t>The LCS problem has </a:t>
            </a:r>
            <a:r>
              <a:rPr lang="en-US" sz="1800" b="1" dirty="0">
                <a:solidFill>
                  <a:srgbClr val="C00000"/>
                </a:solidFill>
              </a:rPr>
              <a:t>optimal substructure. </a:t>
            </a:r>
            <a:r>
              <a:rPr lang="en-US" sz="1800" dirty="0"/>
              <a:t>That means the problem can be broken down into smaller, simple "subproblems", which can be broken down into yet simpler subproblems, and so on, until, finally, the solution becomes trivial.</a:t>
            </a:r>
          </a:p>
          <a:p>
            <a:pPr marL="342900" indent="-342900">
              <a:buAutoNum type="arabicPeriod"/>
            </a:pPr>
            <a:r>
              <a:rPr lang="en-US" sz="1800" b="1" dirty="0"/>
              <a:t>Let's consider two sequences, X and Y , of length m and n that both end-up with same element. </a:t>
            </a:r>
          </a:p>
          <a:p>
            <a:pPr marL="0" indent="0">
              <a:buNone/>
            </a:pPr>
            <a:r>
              <a:rPr lang="en-US" sz="1800" dirty="0"/>
              <a:t>	To find their LCS, shorten each sequence by removing the last element, find the LCS of the shortened sequences, and 	that LCS append the removed element. So, we can say that. </a:t>
            </a:r>
          </a:p>
          <a:p>
            <a:pPr marL="0" indent="0">
              <a:buNone/>
            </a:pPr>
            <a:r>
              <a:rPr lang="en-US" sz="1800" dirty="0"/>
              <a:t>       	 </a:t>
            </a:r>
            <a:r>
              <a:rPr lang="en-US" sz="1800" b="1" dirty="0">
                <a:solidFill>
                  <a:srgbClr val="C00000"/>
                </a:solidFill>
                <a:latin typeface="Cambria Math" panose="02040503050406030204" pitchFamily="18" charset="0"/>
                <a:ea typeface="Cambria Math" panose="02040503050406030204" pitchFamily="18" charset="0"/>
              </a:rPr>
              <a:t>LCS( X[1…m], Y[1…n] ) = LCS ( X[1...n-1] ), Y[1...n-1] ) + X[m] ,    if X[m]=Y[n]</a:t>
            </a:r>
            <a:endParaRPr lang="en-IN" sz="1800" b="1" dirty="0">
              <a:solidFill>
                <a:srgbClr val="C00000"/>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473695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3D1DA3-6AF3-477D-B4D6-4C626C493C4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9E46FBCD-7299-46AD-9E07-58FB02BB4DE3}"/>
              </a:ext>
            </a:extLst>
          </p:cNvPr>
          <p:cNvSpPr>
            <a:spLocks noGrp="1"/>
          </p:cNvSpPr>
          <p:nvPr>
            <p:ph idx="1"/>
          </p:nvPr>
        </p:nvSpPr>
        <p:spPr/>
        <p:txBody>
          <a:bodyPr/>
          <a:lstStyle/>
          <a:p>
            <a:pPr marL="0" indent="0">
              <a:buNone/>
            </a:pPr>
            <a:r>
              <a:rPr lang="en-US" sz="1800" b="1" dirty="0"/>
              <a:t>2. Now suppose that the two sequences does not end in the same symbol.</a:t>
            </a:r>
          </a:p>
          <a:p>
            <a:r>
              <a:rPr lang="en-US" sz="1800" dirty="0"/>
              <a:t>Then the LCS of X and Y is the maximum of the two sequences LCS (X [1..m-1], Y[1...n]) and LCS (x [1...m] , Y [1...n-l] ) . </a:t>
            </a:r>
          </a:p>
          <a:p>
            <a:r>
              <a:rPr lang="en-US" sz="1800" dirty="0"/>
              <a:t>To understand this property, let's consider the two following sequences:</a:t>
            </a:r>
          </a:p>
          <a:p>
            <a:pPr marL="0" indent="0">
              <a:buNone/>
            </a:pPr>
            <a:r>
              <a:rPr lang="es-ES" sz="1400" dirty="0"/>
              <a:t>	X: ABCBDAB (n </a:t>
            </a:r>
            <a:r>
              <a:rPr lang="es-ES" sz="1400" dirty="0" err="1"/>
              <a:t>elements</a:t>
            </a:r>
            <a:r>
              <a:rPr lang="es-ES" sz="1400" dirty="0"/>
              <a:t>) </a:t>
            </a:r>
          </a:p>
          <a:p>
            <a:pPr marL="0" indent="0">
              <a:buNone/>
            </a:pPr>
            <a:r>
              <a:rPr lang="es-ES" sz="1400" dirty="0"/>
              <a:t>	Y: BDCABA (m </a:t>
            </a:r>
            <a:r>
              <a:rPr lang="es-ES" sz="1400" dirty="0" err="1"/>
              <a:t>elements</a:t>
            </a:r>
            <a:r>
              <a:rPr lang="es-ES" sz="1400" dirty="0"/>
              <a:t>)</a:t>
            </a:r>
          </a:p>
          <a:p>
            <a:pPr marL="0" indent="0">
              <a:buNone/>
            </a:pPr>
            <a:r>
              <a:rPr lang="en-US" sz="1400" dirty="0"/>
              <a:t>The LCS of these two sequences either ends with B (the last element of the sequence x ) or does not</a:t>
            </a:r>
            <a:r>
              <a:rPr lang="es-ES" sz="1400" dirty="0"/>
              <a:t>.</a:t>
            </a:r>
          </a:p>
          <a:p>
            <a:pPr marL="0" indent="0">
              <a:buNone/>
            </a:pPr>
            <a:r>
              <a:rPr lang="en-US" sz="1400" dirty="0">
                <a:solidFill>
                  <a:srgbClr val="C00000"/>
                </a:solidFill>
              </a:rPr>
              <a:t>Case 1</a:t>
            </a:r>
            <a:r>
              <a:rPr lang="en-US" sz="1400" dirty="0"/>
              <a:t>: If LCS ends with B , then it cannot end with A , and we can remove A from the sequence Y , and the problem reduces to LCS (X [1..m], Y [1...n-1] )</a:t>
            </a:r>
          </a:p>
          <a:p>
            <a:pPr marL="0" indent="0">
              <a:buNone/>
            </a:pPr>
            <a:r>
              <a:rPr lang="en-US" sz="1400" dirty="0">
                <a:solidFill>
                  <a:srgbClr val="C00000"/>
                </a:solidFill>
              </a:rPr>
              <a:t>Case 2</a:t>
            </a:r>
            <a:r>
              <a:rPr lang="en-US" sz="1400" dirty="0"/>
              <a:t>: If LCS does not end with B , then we can remove B from sequence x and the problem reduces to LCS (X [1..n-1], Y [1...n]) . For example,</a:t>
            </a:r>
            <a:endParaRPr lang="en-IN" sz="1800" dirty="0"/>
          </a:p>
        </p:txBody>
      </p:sp>
      <p:pic>
        <p:nvPicPr>
          <p:cNvPr id="5" name="Picture 4">
            <a:extLst>
              <a:ext uri="{FF2B5EF4-FFF2-40B4-BE49-F238E27FC236}">
                <a16:creationId xmlns:a16="http://schemas.microsoft.com/office/drawing/2014/main" xmlns="" id="{737E5F5F-1941-4FCB-BE3F-2940B155EC4D}"/>
              </a:ext>
            </a:extLst>
          </p:cNvPr>
          <p:cNvPicPr>
            <a:picLocks noChangeAspect="1"/>
          </p:cNvPicPr>
          <p:nvPr/>
        </p:nvPicPr>
        <p:blipFill>
          <a:blip r:embed="rId2"/>
          <a:stretch>
            <a:fillRect/>
          </a:stretch>
        </p:blipFill>
        <p:spPr>
          <a:xfrm>
            <a:off x="2452687" y="3658726"/>
            <a:ext cx="7286625" cy="2914650"/>
          </a:xfrm>
          <a:prstGeom prst="rect">
            <a:avLst/>
          </a:prstGeom>
        </p:spPr>
      </p:pic>
    </p:spTree>
    <p:extLst>
      <p:ext uri="{BB962C8B-B14F-4D97-AF65-F5344CB8AC3E}">
        <p14:creationId xmlns:p14="http://schemas.microsoft.com/office/powerpoint/2010/main" val="8965622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0E15D3-ABBD-4259-B8C3-64AC80A6DC3D}"/>
              </a:ext>
            </a:extLst>
          </p:cNvPr>
          <p:cNvSpPr>
            <a:spLocks noGrp="1"/>
          </p:cNvSpPr>
          <p:nvPr>
            <p:ph type="title"/>
          </p:nvPr>
        </p:nvSpPr>
        <p:spPr/>
        <p:txBody>
          <a:bodyPr/>
          <a:lstStyle/>
          <a:p>
            <a:r>
              <a:rPr lang="en-IN" dirty="0"/>
              <a:t>Recursive solution</a:t>
            </a:r>
          </a:p>
        </p:txBody>
      </p:sp>
      <p:sp>
        <p:nvSpPr>
          <p:cNvPr id="5" name="TextBox 4">
            <a:extLst>
              <a:ext uri="{FF2B5EF4-FFF2-40B4-BE49-F238E27FC236}">
                <a16:creationId xmlns:a16="http://schemas.microsoft.com/office/drawing/2014/main" xmlns="" id="{A7D16368-328F-45C9-B9D9-B9D6184D8782}"/>
              </a:ext>
            </a:extLst>
          </p:cNvPr>
          <p:cNvSpPr txBox="1"/>
          <p:nvPr/>
        </p:nvSpPr>
        <p:spPr>
          <a:xfrm>
            <a:off x="0" y="711201"/>
            <a:ext cx="11718524" cy="5293757"/>
          </a:xfrm>
          <a:prstGeom prst="rect">
            <a:avLst/>
          </a:prstGeom>
          <a:noFill/>
        </p:spPr>
        <p:txBody>
          <a:bodyPr wrap="square">
            <a:spAutoFit/>
          </a:bodyPr>
          <a:lstStyle/>
          <a:p>
            <a:r>
              <a:rPr lang="en-US" dirty="0">
                <a:latin typeface="Cambria Math" panose="02040503050406030204" pitchFamily="18" charset="0"/>
                <a:ea typeface="Cambria Math" panose="02040503050406030204" pitchFamily="18" charset="0"/>
              </a:rPr>
              <a:t>// Function to find the length of the longest common subsequence of sequences `X[0…m-1]` and `Y[0…n-1]`</a:t>
            </a:r>
          </a:p>
          <a:p>
            <a:endParaRPr lang="en-US"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int </a:t>
            </a:r>
            <a:r>
              <a:rPr lang="en-US" b="1" dirty="0" err="1">
                <a:solidFill>
                  <a:srgbClr val="C00000"/>
                </a:solidFill>
                <a:latin typeface="Cambria Math" panose="02040503050406030204" pitchFamily="18" charset="0"/>
                <a:ea typeface="Cambria Math" panose="02040503050406030204" pitchFamily="18" charset="0"/>
              </a:rPr>
              <a:t>LCSLength</a:t>
            </a:r>
            <a:r>
              <a:rPr lang="en-US" dirty="0">
                <a:latin typeface="Cambria Math" panose="02040503050406030204" pitchFamily="18" charset="0"/>
                <a:ea typeface="Cambria Math" panose="02040503050406030204" pitchFamily="18" charset="0"/>
              </a:rPr>
              <a:t>(string X, string Y, int m, int n)</a:t>
            </a:r>
          </a:p>
          <a:p>
            <a:r>
              <a:rPr lang="en-US" dirty="0">
                <a:latin typeface="Cambria Math" panose="02040503050406030204" pitchFamily="18" charset="0"/>
                <a:ea typeface="Cambria Math" panose="02040503050406030204" pitchFamily="18" charset="0"/>
              </a:rPr>
              <a:t>    {</a:t>
            </a:r>
          </a:p>
          <a:p>
            <a:r>
              <a:rPr lang="en-US" dirty="0">
                <a:latin typeface="Cambria Math" panose="02040503050406030204" pitchFamily="18" charset="0"/>
                <a:ea typeface="Cambria Math" panose="02040503050406030204" pitchFamily="18" charset="0"/>
              </a:rPr>
              <a:t>    // return if the end of either sequence is reached</a:t>
            </a:r>
          </a:p>
          <a:p>
            <a:r>
              <a:rPr lang="en-US" dirty="0">
                <a:latin typeface="Cambria Math" panose="02040503050406030204" pitchFamily="18" charset="0"/>
                <a:ea typeface="Cambria Math" panose="02040503050406030204" pitchFamily="18" charset="0"/>
              </a:rPr>
              <a:t>   </a:t>
            </a:r>
            <a:r>
              <a:rPr lang="en-US" dirty="0">
                <a:solidFill>
                  <a:schemeClr val="tx2"/>
                </a:solidFill>
                <a:latin typeface="Cambria Math" panose="02040503050406030204" pitchFamily="18" charset="0"/>
                <a:ea typeface="Cambria Math" panose="02040503050406030204" pitchFamily="18" charset="0"/>
              </a:rPr>
              <a:t> if (m == 0 || n == 0) {</a:t>
            </a:r>
          </a:p>
          <a:p>
            <a:r>
              <a:rPr lang="en-US" dirty="0">
                <a:solidFill>
                  <a:schemeClr val="tx2"/>
                </a:solidFill>
                <a:latin typeface="Cambria Math" panose="02040503050406030204" pitchFamily="18" charset="0"/>
                <a:ea typeface="Cambria Math" panose="02040503050406030204" pitchFamily="18" charset="0"/>
              </a:rPr>
              <a:t>        return 0;</a:t>
            </a:r>
          </a:p>
          <a:p>
            <a:r>
              <a:rPr lang="en-US" dirty="0">
                <a:latin typeface="Cambria Math" panose="02040503050406030204" pitchFamily="18" charset="0"/>
                <a:ea typeface="Cambria Math" panose="02040503050406030204" pitchFamily="18" charset="0"/>
              </a:rPr>
              <a:t>    }</a:t>
            </a:r>
          </a:p>
          <a:p>
            <a:r>
              <a:rPr lang="en-US" dirty="0">
                <a:latin typeface="Cambria Math" panose="02040503050406030204" pitchFamily="18" charset="0"/>
                <a:ea typeface="Cambria Math" panose="02040503050406030204" pitchFamily="18" charset="0"/>
              </a:rPr>
              <a:t> </a:t>
            </a:r>
          </a:p>
          <a:p>
            <a:r>
              <a:rPr lang="en-US" dirty="0">
                <a:latin typeface="Cambria Math" panose="02040503050406030204" pitchFamily="18" charset="0"/>
                <a:ea typeface="Cambria Math" panose="02040503050406030204" pitchFamily="18" charset="0"/>
              </a:rPr>
              <a:t>    // if the last character of `X` and `Y` matches</a:t>
            </a:r>
          </a:p>
          <a:p>
            <a:r>
              <a:rPr lang="en-US" dirty="0">
                <a:latin typeface="Cambria Math" panose="02040503050406030204" pitchFamily="18" charset="0"/>
                <a:ea typeface="Cambria Math" panose="02040503050406030204" pitchFamily="18" charset="0"/>
              </a:rPr>
              <a:t>    </a:t>
            </a:r>
            <a:r>
              <a:rPr lang="en-US" dirty="0">
                <a:solidFill>
                  <a:schemeClr val="accent4"/>
                </a:solidFill>
                <a:latin typeface="Cambria Math" panose="02040503050406030204" pitchFamily="18" charset="0"/>
                <a:ea typeface="Cambria Math" panose="02040503050406030204" pitchFamily="18" charset="0"/>
              </a:rPr>
              <a:t>if (X[m - 1] == Y[n - 1]) {</a:t>
            </a:r>
          </a:p>
          <a:p>
            <a:r>
              <a:rPr lang="en-US" dirty="0">
                <a:solidFill>
                  <a:schemeClr val="accent4"/>
                </a:solidFill>
                <a:latin typeface="Cambria Math" panose="02040503050406030204" pitchFamily="18" charset="0"/>
                <a:ea typeface="Cambria Math" panose="02040503050406030204" pitchFamily="18" charset="0"/>
              </a:rPr>
              <a:t>        return </a:t>
            </a:r>
            <a:r>
              <a:rPr lang="en-US" dirty="0" err="1">
                <a:solidFill>
                  <a:schemeClr val="accent4"/>
                </a:solidFill>
                <a:latin typeface="Cambria Math" panose="02040503050406030204" pitchFamily="18" charset="0"/>
                <a:ea typeface="Cambria Math" panose="02040503050406030204" pitchFamily="18" charset="0"/>
              </a:rPr>
              <a:t>LCSLength</a:t>
            </a:r>
            <a:r>
              <a:rPr lang="en-US" dirty="0">
                <a:solidFill>
                  <a:schemeClr val="accent4"/>
                </a:solidFill>
                <a:latin typeface="Cambria Math" panose="02040503050406030204" pitchFamily="18" charset="0"/>
                <a:ea typeface="Cambria Math" panose="02040503050406030204" pitchFamily="18" charset="0"/>
              </a:rPr>
              <a:t>(X, Y, m - 1, n - 1) + 1;</a:t>
            </a:r>
          </a:p>
          <a:p>
            <a:r>
              <a:rPr lang="en-US" dirty="0">
                <a:latin typeface="Cambria Math" panose="02040503050406030204" pitchFamily="18" charset="0"/>
                <a:ea typeface="Cambria Math" panose="02040503050406030204" pitchFamily="18" charset="0"/>
              </a:rPr>
              <a:t>    }</a:t>
            </a:r>
          </a:p>
          <a:p>
            <a:r>
              <a:rPr lang="en-US" dirty="0">
                <a:latin typeface="Cambria Math" panose="02040503050406030204" pitchFamily="18" charset="0"/>
                <a:ea typeface="Cambria Math" panose="02040503050406030204" pitchFamily="18" charset="0"/>
              </a:rPr>
              <a:t> </a:t>
            </a:r>
          </a:p>
          <a:p>
            <a:r>
              <a:rPr lang="en-US" dirty="0">
                <a:latin typeface="Cambria Math" panose="02040503050406030204" pitchFamily="18" charset="0"/>
                <a:ea typeface="Cambria Math" panose="02040503050406030204" pitchFamily="18" charset="0"/>
              </a:rPr>
              <a:t>    // otherwise, if the last character of `X` and `Y` don't match</a:t>
            </a:r>
          </a:p>
          <a:p>
            <a:r>
              <a:rPr lang="en-US" dirty="0">
                <a:latin typeface="Cambria Math" panose="02040503050406030204" pitchFamily="18" charset="0"/>
                <a:ea typeface="Cambria Math" panose="02040503050406030204" pitchFamily="18" charset="0"/>
              </a:rPr>
              <a:t>   </a:t>
            </a:r>
            <a:r>
              <a:rPr lang="en-US" dirty="0">
                <a:solidFill>
                  <a:schemeClr val="accent5"/>
                </a:solidFill>
                <a:latin typeface="Cambria Math" panose="02040503050406030204" pitchFamily="18" charset="0"/>
                <a:ea typeface="Cambria Math" panose="02040503050406030204" pitchFamily="18" charset="0"/>
              </a:rPr>
              <a:t> return max(</a:t>
            </a:r>
            <a:r>
              <a:rPr lang="en-US" b="1" dirty="0" err="1">
                <a:solidFill>
                  <a:schemeClr val="accent5"/>
                </a:solidFill>
                <a:latin typeface="Cambria Math" panose="02040503050406030204" pitchFamily="18" charset="0"/>
                <a:ea typeface="Cambria Math" panose="02040503050406030204" pitchFamily="18" charset="0"/>
              </a:rPr>
              <a:t>LCSLength</a:t>
            </a:r>
            <a:r>
              <a:rPr lang="en-US" dirty="0">
                <a:solidFill>
                  <a:schemeClr val="accent5"/>
                </a:solidFill>
                <a:latin typeface="Cambria Math" panose="02040503050406030204" pitchFamily="18" charset="0"/>
                <a:ea typeface="Cambria Math" panose="02040503050406030204" pitchFamily="18" charset="0"/>
              </a:rPr>
              <a:t>(X, Y, m, n - 1), </a:t>
            </a:r>
            <a:r>
              <a:rPr lang="en-US" b="1" dirty="0" err="1">
                <a:solidFill>
                  <a:schemeClr val="accent5"/>
                </a:solidFill>
                <a:latin typeface="Cambria Math" panose="02040503050406030204" pitchFamily="18" charset="0"/>
                <a:ea typeface="Cambria Math" panose="02040503050406030204" pitchFamily="18" charset="0"/>
              </a:rPr>
              <a:t>LCSLength</a:t>
            </a:r>
            <a:r>
              <a:rPr lang="en-US" dirty="0">
                <a:solidFill>
                  <a:schemeClr val="accent5"/>
                </a:solidFill>
                <a:latin typeface="Cambria Math" panose="02040503050406030204" pitchFamily="18" charset="0"/>
                <a:ea typeface="Cambria Math" panose="02040503050406030204" pitchFamily="18" charset="0"/>
              </a:rPr>
              <a:t>(X, Y, m - 1, n));</a:t>
            </a:r>
          </a:p>
          <a:p>
            <a:r>
              <a:rPr lang="en-US" dirty="0">
                <a:latin typeface="Cambria Math" panose="02040503050406030204" pitchFamily="18" charset="0"/>
                <a:ea typeface="Cambria Math" panose="02040503050406030204" pitchFamily="18" charset="0"/>
              </a:rPr>
              <a:t>}</a:t>
            </a:r>
          </a:p>
          <a:p>
            <a:r>
              <a:rPr lang="en-US" sz="1600" dirty="0">
                <a:latin typeface="Cambria Math" panose="02040503050406030204" pitchFamily="18" charset="0"/>
                <a:ea typeface="Cambria Math" panose="02040503050406030204" pitchFamily="18" charset="0"/>
              </a:rPr>
              <a:t> </a:t>
            </a:r>
          </a:p>
          <a:p>
            <a:endParaRPr lang="en-US" sz="16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732375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787CC4-6B3D-433A-85F8-161B24E223A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B66ACB2D-5C3E-4B36-8223-54857E14120E}"/>
              </a:ext>
            </a:extLst>
          </p:cNvPr>
          <p:cNvSpPr>
            <a:spLocks noGrp="1"/>
          </p:cNvSpPr>
          <p:nvPr>
            <p:ph idx="1"/>
          </p:nvPr>
        </p:nvSpPr>
        <p:spPr/>
        <p:txBody>
          <a:bodyPr/>
          <a:lstStyle/>
          <a:p>
            <a:r>
              <a:rPr lang="en-US" dirty="0"/>
              <a:t>The worst-case time complexity of the above solution is </a:t>
            </a:r>
            <a:r>
              <a:rPr lang="en-US" b="1" dirty="0">
                <a:solidFill>
                  <a:srgbClr val="C00000"/>
                </a:solidFill>
              </a:rPr>
              <a:t>O(2</a:t>
            </a:r>
            <a:r>
              <a:rPr lang="en-US" b="1" baseline="30000" dirty="0">
                <a:solidFill>
                  <a:srgbClr val="C00000"/>
                </a:solidFill>
              </a:rPr>
              <a:t>m+n</a:t>
            </a:r>
            <a:r>
              <a:rPr lang="en-US" b="1" dirty="0">
                <a:solidFill>
                  <a:srgbClr val="C00000"/>
                </a:solidFill>
              </a:rPr>
              <a:t>) </a:t>
            </a:r>
            <a:r>
              <a:rPr lang="en-US" dirty="0"/>
              <a:t>and occupies space in the call stack, where m and n are the length of the strings X and Y . </a:t>
            </a:r>
          </a:p>
          <a:p>
            <a:r>
              <a:rPr lang="en-US" dirty="0"/>
              <a:t>The worst case happens when there is no common subsequence present in X and Y (i.e., LCS is 0), and each recursive call will end up in two recursive calls.</a:t>
            </a:r>
            <a:endParaRPr lang="en-IN" dirty="0"/>
          </a:p>
        </p:txBody>
      </p:sp>
    </p:spTree>
    <p:extLst>
      <p:ext uri="{BB962C8B-B14F-4D97-AF65-F5344CB8AC3E}">
        <p14:creationId xmlns:p14="http://schemas.microsoft.com/office/powerpoint/2010/main" val="29731008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Overlapping </a:t>
            </a:r>
            <a:r>
              <a:rPr lang="en-IN" dirty="0" err="1"/>
              <a:t>Subproblems</a:t>
            </a:r>
            <a:r>
              <a:rPr lang="en-IN" dirty="0"/>
              <a:t>:</a:t>
            </a:r>
          </a:p>
        </p:txBody>
      </p:sp>
      <p:sp>
        <p:nvSpPr>
          <p:cNvPr id="6" name="AutoShape 2" descr="https://i1.wp.com/kodebinary.com/wp-content/uploads/2020/06/image-1.png?fit=809%2C384&amp;ssl=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2"/>
          <a:stretch>
            <a:fillRect/>
          </a:stretch>
        </p:blipFill>
        <p:spPr>
          <a:xfrm>
            <a:off x="989123" y="1007771"/>
            <a:ext cx="9881768" cy="4684690"/>
          </a:xfrm>
          <a:prstGeom prst="rect">
            <a:avLst/>
          </a:prstGeom>
        </p:spPr>
      </p:pic>
    </p:spTree>
    <p:extLst>
      <p:ext uri="{BB962C8B-B14F-4D97-AF65-F5344CB8AC3E}">
        <p14:creationId xmlns:p14="http://schemas.microsoft.com/office/powerpoint/2010/main" val="656684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7CB5AB-FFF0-4A9E-96F0-DB4C587E1E39}"/>
              </a:ext>
            </a:extLst>
          </p:cNvPr>
          <p:cNvSpPr>
            <a:spLocks noGrp="1"/>
          </p:cNvSpPr>
          <p:nvPr>
            <p:ph type="title"/>
          </p:nvPr>
        </p:nvSpPr>
        <p:spPr/>
        <p:txBody>
          <a:bodyPr/>
          <a:lstStyle/>
          <a:p>
            <a:r>
              <a:rPr lang="en-IN" dirty="0"/>
              <a:t>Recursive solution(top-down)</a:t>
            </a:r>
          </a:p>
        </p:txBody>
      </p:sp>
      <p:sp>
        <p:nvSpPr>
          <p:cNvPr id="5" name="TextBox 4">
            <a:extLst>
              <a:ext uri="{FF2B5EF4-FFF2-40B4-BE49-F238E27FC236}">
                <a16:creationId xmlns:a16="http://schemas.microsoft.com/office/drawing/2014/main" xmlns="" id="{2462633C-E034-40BE-B478-F3A14AD17414}"/>
              </a:ext>
            </a:extLst>
          </p:cNvPr>
          <p:cNvSpPr txBox="1"/>
          <p:nvPr/>
        </p:nvSpPr>
        <p:spPr>
          <a:xfrm>
            <a:off x="0" y="711201"/>
            <a:ext cx="8575829" cy="5693866"/>
          </a:xfrm>
          <a:prstGeom prst="rect">
            <a:avLst/>
          </a:prstGeom>
          <a:noFill/>
        </p:spPr>
        <p:txBody>
          <a:bodyPr wrap="square">
            <a:spAutoFit/>
          </a:bodyPr>
          <a:lstStyle/>
          <a:p>
            <a:r>
              <a:rPr lang="en-US" sz="1400" dirty="0"/>
              <a:t>// Function to find the length of the longest common subsequence of substring  `X[0…m-1]` and `Y[0…n-1]`</a:t>
            </a:r>
          </a:p>
          <a:p>
            <a:r>
              <a:rPr lang="en-US" sz="1400" dirty="0">
                <a:solidFill>
                  <a:schemeClr val="tx2"/>
                </a:solidFill>
              </a:rPr>
              <a:t>int </a:t>
            </a:r>
            <a:r>
              <a:rPr lang="en-US" sz="1400" dirty="0" err="1">
                <a:solidFill>
                  <a:schemeClr val="tx2"/>
                </a:solidFill>
              </a:rPr>
              <a:t>LCSLength</a:t>
            </a:r>
            <a:r>
              <a:rPr lang="en-US" sz="1400" dirty="0">
                <a:solidFill>
                  <a:schemeClr val="tx2"/>
                </a:solidFill>
              </a:rPr>
              <a:t>(string X, string Y, int m, int n, auto &amp;lookup)</a:t>
            </a:r>
          </a:p>
          <a:p>
            <a:r>
              <a:rPr lang="en-US" sz="1400" dirty="0">
                <a:solidFill>
                  <a:schemeClr val="tx2"/>
                </a:solidFill>
              </a:rPr>
              <a:t>   {</a:t>
            </a:r>
          </a:p>
          <a:p>
            <a:r>
              <a:rPr lang="en-US" sz="1400" dirty="0">
                <a:solidFill>
                  <a:schemeClr val="tx2"/>
                </a:solidFill>
              </a:rPr>
              <a:t>    // return if the end of either string is reached</a:t>
            </a:r>
          </a:p>
          <a:p>
            <a:r>
              <a:rPr lang="en-US" sz="1400" dirty="0">
                <a:solidFill>
                  <a:schemeClr val="tx2"/>
                </a:solidFill>
              </a:rPr>
              <a:t>    if (m == 0 || n == 0) {</a:t>
            </a:r>
          </a:p>
          <a:p>
            <a:r>
              <a:rPr lang="en-US" sz="1400" dirty="0">
                <a:solidFill>
                  <a:schemeClr val="tx2"/>
                </a:solidFill>
              </a:rPr>
              <a:t>        return 0;</a:t>
            </a:r>
          </a:p>
          <a:p>
            <a:r>
              <a:rPr lang="en-US" sz="1400" dirty="0">
                <a:solidFill>
                  <a:schemeClr val="tx2"/>
                </a:solidFill>
              </a:rPr>
              <a:t>    }</a:t>
            </a:r>
          </a:p>
          <a:p>
            <a:r>
              <a:rPr lang="en-US" sz="1400" dirty="0"/>
              <a:t> </a:t>
            </a:r>
          </a:p>
          <a:p>
            <a:r>
              <a:rPr lang="en-US" sz="1400" dirty="0"/>
              <a:t>    // construct a unique map key from dynamic elements of the input</a:t>
            </a:r>
          </a:p>
          <a:p>
            <a:r>
              <a:rPr lang="en-US" sz="1400" dirty="0"/>
              <a:t>    string key = </a:t>
            </a:r>
            <a:r>
              <a:rPr lang="en-US" sz="1400" dirty="0" err="1"/>
              <a:t>to_string</a:t>
            </a:r>
            <a:r>
              <a:rPr lang="en-US" sz="1400" dirty="0"/>
              <a:t>(m) + "|" + </a:t>
            </a:r>
            <a:r>
              <a:rPr lang="en-US" sz="1400" dirty="0" err="1"/>
              <a:t>to_string</a:t>
            </a:r>
            <a:r>
              <a:rPr lang="en-US" sz="1400" dirty="0"/>
              <a:t>(n);</a:t>
            </a:r>
          </a:p>
          <a:p>
            <a:r>
              <a:rPr lang="en-US" sz="1400" dirty="0"/>
              <a:t> </a:t>
            </a:r>
          </a:p>
          <a:p>
            <a:r>
              <a:rPr lang="en-US" sz="1400" dirty="0"/>
              <a:t>    // if the subproblem is seen for the first time, solve it and store its result in a map</a:t>
            </a:r>
          </a:p>
          <a:p>
            <a:r>
              <a:rPr lang="en-US" sz="1400" dirty="0"/>
              <a:t>    if (</a:t>
            </a:r>
            <a:r>
              <a:rPr lang="en-US" sz="1400" dirty="0" err="1"/>
              <a:t>lookup.find</a:t>
            </a:r>
            <a:r>
              <a:rPr lang="en-US" sz="1400" dirty="0"/>
              <a:t>(key) == </a:t>
            </a:r>
            <a:r>
              <a:rPr lang="en-US" sz="1400" dirty="0" err="1"/>
              <a:t>lookup.end</a:t>
            </a:r>
            <a:r>
              <a:rPr lang="en-US" sz="1400" dirty="0"/>
              <a:t>())</a:t>
            </a:r>
          </a:p>
          <a:p>
            <a:r>
              <a:rPr lang="en-US" sz="1400" dirty="0"/>
              <a:t>       {</a:t>
            </a:r>
          </a:p>
          <a:p>
            <a:r>
              <a:rPr lang="en-US" sz="1400" dirty="0"/>
              <a:t>        // if the last character of `X` and `Y` matches</a:t>
            </a:r>
          </a:p>
          <a:p>
            <a:r>
              <a:rPr lang="en-US" sz="1400" dirty="0"/>
              <a:t>        if (X[m - 1] == Y[n - 1]) {</a:t>
            </a:r>
          </a:p>
          <a:p>
            <a:r>
              <a:rPr lang="en-US" sz="1400" dirty="0"/>
              <a:t>            lookup[key] = </a:t>
            </a:r>
            <a:r>
              <a:rPr lang="en-US" sz="1400" dirty="0" err="1"/>
              <a:t>LCSLength</a:t>
            </a:r>
            <a:r>
              <a:rPr lang="en-US" sz="1400" dirty="0"/>
              <a:t>(X, Y, m - 1, n - 1, lookup) + 1;</a:t>
            </a:r>
          </a:p>
          <a:p>
            <a:r>
              <a:rPr lang="en-US" sz="1400" dirty="0"/>
              <a:t>        }</a:t>
            </a:r>
          </a:p>
          <a:p>
            <a:r>
              <a:rPr lang="en-US" sz="1400" dirty="0"/>
              <a:t>        else {</a:t>
            </a:r>
          </a:p>
          <a:p>
            <a:r>
              <a:rPr lang="en-US" sz="1400" dirty="0"/>
              <a:t>            // otherwise, if the last character of `X` and `Y` don't match</a:t>
            </a:r>
          </a:p>
          <a:p>
            <a:r>
              <a:rPr lang="en-US" sz="1400" dirty="0"/>
              <a:t>            lookup[key] = max(</a:t>
            </a:r>
            <a:r>
              <a:rPr lang="en-US" sz="1400" dirty="0" err="1"/>
              <a:t>LCSLength</a:t>
            </a:r>
            <a:r>
              <a:rPr lang="en-US" sz="1400" dirty="0"/>
              <a:t>(X, Y, m, n - 1, lookup), </a:t>
            </a:r>
            <a:r>
              <a:rPr lang="en-US" sz="1400" dirty="0" err="1"/>
              <a:t>LCSLength</a:t>
            </a:r>
            <a:r>
              <a:rPr lang="en-US" sz="1400" dirty="0"/>
              <a:t>(X, Y, m - 1, n, lookup));</a:t>
            </a:r>
          </a:p>
          <a:p>
            <a:r>
              <a:rPr lang="en-US" sz="1400" dirty="0"/>
              <a:t>        }</a:t>
            </a:r>
          </a:p>
          <a:p>
            <a:r>
              <a:rPr lang="en-US" sz="1400" dirty="0"/>
              <a:t>    }</a:t>
            </a:r>
          </a:p>
          <a:p>
            <a:r>
              <a:rPr lang="en-US" sz="1400" dirty="0"/>
              <a:t>     // return the subproblem solution from the map</a:t>
            </a:r>
          </a:p>
          <a:p>
            <a:r>
              <a:rPr lang="en-US" sz="1400" dirty="0"/>
              <a:t>    return lookup[key];</a:t>
            </a:r>
          </a:p>
          <a:p>
            <a:r>
              <a:rPr lang="en-US" sz="1400" dirty="0"/>
              <a:t>}</a:t>
            </a:r>
            <a:endParaRPr lang="en-IN" sz="1400" dirty="0"/>
          </a:p>
        </p:txBody>
      </p:sp>
    </p:spTree>
    <p:extLst>
      <p:ext uri="{BB962C8B-B14F-4D97-AF65-F5344CB8AC3E}">
        <p14:creationId xmlns:p14="http://schemas.microsoft.com/office/powerpoint/2010/main" val="10951761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Recursive solution(bottom-up)</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need to generate table </a:t>
                </a:r>
                <a14:m>
                  <m:oMath xmlns:m="http://schemas.openxmlformats.org/officeDocument/2006/math">
                    <m:r>
                      <a:rPr lang="en-US" b="1" i="1" dirty="0" smtClean="0">
                        <a:solidFill>
                          <a:srgbClr val="AD1457"/>
                        </a:solidFill>
                        <a:latin typeface="Cambria Math" panose="02040503050406030204" pitchFamily="18" charset="0"/>
                      </a:rPr>
                      <m:t>𝒄</m:t>
                    </m:r>
                    <m:r>
                      <a:rPr lang="en-US" b="1" i="1" dirty="0" smtClean="0">
                        <a:solidFill>
                          <a:srgbClr val="AD1457"/>
                        </a:solidFill>
                        <a:latin typeface="Cambria Math" panose="02040503050406030204" pitchFamily="18" charset="0"/>
                      </a:rPr>
                      <m:t>(</m:t>
                    </m:r>
                    <m:r>
                      <a:rPr lang="en-US" b="1" i="1" dirty="0" smtClean="0">
                        <a:solidFill>
                          <a:srgbClr val="AD1457"/>
                        </a:solidFill>
                        <a:latin typeface="Cambria Math" panose="02040503050406030204" pitchFamily="18" charset="0"/>
                      </a:rPr>
                      <m:t>𝟏</m:t>
                    </m:r>
                    <m:r>
                      <a:rPr lang="en-US" b="1" i="1" dirty="0" smtClean="0">
                        <a:solidFill>
                          <a:srgbClr val="AD1457"/>
                        </a:solidFill>
                        <a:latin typeface="Cambria Math" panose="02040503050406030204" pitchFamily="18" charset="0"/>
                      </a:rPr>
                      <m:t>..</m:t>
                    </m:r>
                    <m:r>
                      <a:rPr lang="en-US" b="1" i="1" dirty="0" smtClean="0">
                        <a:solidFill>
                          <a:srgbClr val="AD1457"/>
                        </a:solidFill>
                        <a:latin typeface="Cambria Math" panose="02040503050406030204" pitchFamily="18" charset="0"/>
                      </a:rPr>
                      <m:t>𝒎</m:t>
                    </m:r>
                    <m:r>
                      <a:rPr lang="en-US" b="1" i="1" dirty="0" smtClean="0">
                        <a:solidFill>
                          <a:srgbClr val="AD1457"/>
                        </a:solidFill>
                        <a:latin typeface="Cambria Math" panose="02040503050406030204" pitchFamily="18" charset="0"/>
                      </a:rPr>
                      <m:t>, </m:t>
                    </m:r>
                    <m:r>
                      <a:rPr lang="en-US" b="1" i="1" dirty="0" smtClean="0">
                        <a:solidFill>
                          <a:srgbClr val="AD1457"/>
                        </a:solidFill>
                        <a:latin typeface="Cambria Math" panose="02040503050406030204" pitchFamily="18" charset="0"/>
                      </a:rPr>
                      <m:t>𝟏</m:t>
                    </m:r>
                    <m:r>
                      <a:rPr lang="en-US" b="1" i="1" dirty="0" smtClean="0">
                        <a:solidFill>
                          <a:srgbClr val="AD1457"/>
                        </a:solidFill>
                        <a:latin typeface="Cambria Math" panose="02040503050406030204" pitchFamily="18" charset="0"/>
                      </a:rPr>
                      <m:t>..</m:t>
                    </m:r>
                    <m:r>
                      <a:rPr lang="en-US" b="1" i="1" dirty="0" smtClean="0">
                        <a:solidFill>
                          <a:srgbClr val="AD1457"/>
                        </a:solidFill>
                        <a:latin typeface="Cambria Math" panose="02040503050406030204" pitchFamily="18" charset="0"/>
                      </a:rPr>
                      <m:t>𝒏</m:t>
                    </m:r>
                    <m:r>
                      <a:rPr lang="en-US" b="1" i="1" dirty="0" smtClean="0">
                        <a:solidFill>
                          <a:srgbClr val="AD1457"/>
                        </a:solidFill>
                        <a:latin typeface="Cambria Math" panose="02040503050406030204" pitchFamily="18" charset="0"/>
                      </a:rPr>
                      <m:t>) </m:t>
                    </m:r>
                  </m:oMath>
                </a14:m>
                <a:endParaRPr lang="en-US" b="1" dirty="0">
                  <a:solidFill>
                    <a:srgbClr val="AD1457"/>
                  </a:solidFill>
                </a:endParaRPr>
              </a:p>
              <a:p>
                <a:pPr marL="0" indent="0" algn="ctr">
                  <a:buNone/>
                </a:pPr>
                <a:r>
                  <a:rPr lang="en-US" dirty="0"/>
                  <a:t>where </a:t>
                </a:r>
                <a14:m>
                  <m:oMath xmlns:m="http://schemas.openxmlformats.org/officeDocument/2006/math">
                    <m:r>
                      <a:rPr lang="en-US" b="1" i="1" dirty="0" smtClean="0">
                        <a:solidFill>
                          <a:srgbClr val="AD1457"/>
                        </a:solidFill>
                        <a:latin typeface="Cambria Math" panose="02040503050406030204" pitchFamily="18" charset="0"/>
                      </a:rPr>
                      <m:t>𝒎</m:t>
                    </m:r>
                    <m:r>
                      <a:rPr lang="en-US" i="1" dirty="0">
                        <a:latin typeface="Cambria Math" panose="02040503050406030204" pitchFamily="18" charset="0"/>
                      </a:rPr>
                      <m:t>= </m:t>
                    </m:r>
                  </m:oMath>
                </a14:m>
                <a:r>
                  <a:rPr lang="en-US" dirty="0"/>
                  <a:t>length of string </a:t>
                </a:r>
                <a14:m>
                  <m:oMath xmlns:m="http://schemas.openxmlformats.org/officeDocument/2006/math">
                    <m:r>
                      <a:rPr lang="en-IN" b="1" i="1" dirty="0" smtClean="0">
                        <a:solidFill>
                          <a:srgbClr val="AD1457"/>
                        </a:solidFill>
                        <a:latin typeface="Cambria Math" panose="02040503050406030204" pitchFamily="18" charset="0"/>
                      </a:rPr>
                      <m:t>𝑿</m:t>
                    </m:r>
                  </m:oMath>
                </a14:m>
                <a:r>
                  <a:rPr lang="en-US" dirty="0"/>
                  <a:t> and </a:t>
                </a:r>
                <a14:m>
                  <m:oMath xmlns:m="http://schemas.openxmlformats.org/officeDocument/2006/math">
                    <m:r>
                      <a:rPr lang="en-US" b="1" i="1" dirty="0" smtClean="0">
                        <a:solidFill>
                          <a:srgbClr val="AD1457"/>
                        </a:solidFill>
                        <a:latin typeface="Cambria Math" panose="02040503050406030204" pitchFamily="18" charset="0"/>
                      </a:rPr>
                      <m:t>𝒏</m:t>
                    </m:r>
                    <m:r>
                      <a:rPr lang="en-US" i="1" dirty="0">
                        <a:latin typeface="Cambria Math" panose="02040503050406030204" pitchFamily="18" charset="0"/>
                      </a:rPr>
                      <m:t>=</m:t>
                    </m:r>
                  </m:oMath>
                </a14:m>
                <a:r>
                  <a:rPr lang="en-US" dirty="0"/>
                  <a:t> length of string </a:t>
                </a:r>
                <a14:m>
                  <m:oMath xmlns:m="http://schemas.openxmlformats.org/officeDocument/2006/math">
                    <m:r>
                      <a:rPr lang="en-IN" b="1" i="1" dirty="0" smtClean="0">
                        <a:solidFill>
                          <a:srgbClr val="AD1457"/>
                        </a:solidFill>
                        <a:latin typeface="Cambria Math" panose="02040503050406030204" pitchFamily="18" charset="0"/>
                      </a:rPr>
                      <m:t>𝒀</m:t>
                    </m:r>
                  </m:oMath>
                </a14:m>
                <a:r>
                  <a:rPr lang="en-US" dirty="0"/>
                  <a:t>.</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667435" y="1925235"/>
                <a:ext cx="8382000" cy="256608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r>
                  <a:rPr lang="en-US" sz="2400" dirty="0">
                    <a:solidFill>
                      <a:schemeClr val="tx1"/>
                    </a:solidFill>
                  </a:rPr>
                  <a:t>To generate table </a:t>
                </a:r>
                <a14:m>
                  <m:oMath xmlns:m="http://schemas.openxmlformats.org/officeDocument/2006/math">
                    <m:r>
                      <a:rPr lang="en-US" sz="2400" b="1" i="1" dirty="0" smtClean="0">
                        <a:solidFill>
                          <a:srgbClr val="AD1457"/>
                        </a:solidFill>
                        <a:latin typeface="Cambria Math" panose="02040503050406030204" pitchFamily="18" charset="0"/>
                      </a:rPr>
                      <m:t>𝒄</m:t>
                    </m:r>
                    <m:r>
                      <a:rPr lang="en-US" sz="2400" b="1" i="1" dirty="0" smtClean="0">
                        <a:solidFill>
                          <a:srgbClr val="AD1457"/>
                        </a:solidFill>
                        <a:latin typeface="Cambria Math" panose="02040503050406030204" pitchFamily="18" charset="0"/>
                      </a:rPr>
                      <m:t>[</m:t>
                    </m:r>
                    <m:r>
                      <a:rPr lang="en-US" sz="2400" b="1" i="1" dirty="0" err="1">
                        <a:solidFill>
                          <a:srgbClr val="AD1457"/>
                        </a:solidFill>
                        <a:latin typeface="Cambria Math" panose="02040503050406030204" pitchFamily="18" charset="0"/>
                      </a:rPr>
                      <m:t>𝒊</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𝒋</m:t>
                    </m:r>
                    <m:r>
                      <a:rPr lang="en-US" sz="2400" b="1" i="1" dirty="0">
                        <a:solidFill>
                          <a:srgbClr val="AD1457"/>
                        </a:solidFill>
                        <a:latin typeface="Cambria Math" panose="02040503050406030204" pitchFamily="18" charset="0"/>
                      </a:rPr>
                      <m:t>] </m:t>
                    </m:r>
                  </m:oMath>
                </a14:m>
                <a:r>
                  <a:rPr lang="en-US" sz="2400" dirty="0">
                    <a:solidFill>
                      <a:schemeClr val="tx1"/>
                    </a:solidFill>
                  </a:rPr>
                  <a:t>use following steps:</a:t>
                </a:r>
              </a:p>
              <a:p>
                <a:pPr marL="400050" lvl="1" indent="0">
                  <a:spcBef>
                    <a:spcPts val="600"/>
                  </a:spcBef>
                  <a:spcAft>
                    <a:spcPts val="600"/>
                  </a:spcAft>
                  <a:buNone/>
                </a:pPr>
                <a:r>
                  <a:rPr lang="en-US" sz="2400" dirty="0">
                    <a:solidFill>
                      <a:schemeClr val="tx1"/>
                    </a:solidFill>
                  </a:rPr>
                  <a:t>	Step-1: Make </a:t>
                </a:r>
                <a14:m>
                  <m:oMath xmlns:m="http://schemas.openxmlformats.org/officeDocument/2006/math">
                    <m:r>
                      <a:rPr lang="en-US" sz="2400" b="1" i="1" dirty="0" smtClean="0">
                        <a:solidFill>
                          <a:srgbClr val="AD1457"/>
                        </a:solidFill>
                        <a:latin typeface="Cambria Math" panose="02040503050406030204" pitchFamily="18" charset="0"/>
                      </a:rPr>
                      <m:t>𝒄</m:t>
                    </m:r>
                    <m:r>
                      <a:rPr lang="en-US" sz="2400" b="1" i="1" dirty="0" smtClean="0">
                        <a:solidFill>
                          <a:srgbClr val="AD1457"/>
                        </a:solidFill>
                        <a:latin typeface="Cambria Math" panose="02040503050406030204" pitchFamily="18" charset="0"/>
                      </a:rPr>
                      <m:t>[</m:t>
                    </m:r>
                    <m:r>
                      <a:rPr lang="en-US" sz="2400" b="1" i="1" dirty="0" err="1">
                        <a:solidFill>
                          <a:srgbClr val="AD1457"/>
                        </a:solidFill>
                        <a:latin typeface="Cambria Math" panose="02040503050406030204" pitchFamily="18" charset="0"/>
                      </a:rPr>
                      <m:t>𝒊</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𝟎</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𝟎</m:t>
                    </m:r>
                    <m:r>
                      <a:rPr lang="en-US" sz="2400" b="1" i="1" dirty="0">
                        <a:solidFill>
                          <a:srgbClr val="AD1457"/>
                        </a:solidFill>
                        <a:latin typeface="Cambria Math" panose="02040503050406030204" pitchFamily="18" charset="0"/>
                      </a:rPr>
                      <m:t> </m:t>
                    </m:r>
                  </m:oMath>
                </a14:m>
                <a:r>
                  <a:rPr lang="en-US" sz="2400" dirty="0">
                    <a:solidFill>
                      <a:schemeClr val="tx1"/>
                    </a:solidFill>
                  </a:rPr>
                  <a:t>and </a:t>
                </a:r>
                <a14:m>
                  <m:oMath xmlns:m="http://schemas.openxmlformats.org/officeDocument/2006/math">
                    <m:r>
                      <a:rPr lang="en-US" sz="2400" b="1" i="1" dirty="0" smtClean="0">
                        <a:solidFill>
                          <a:srgbClr val="AD1457"/>
                        </a:solidFill>
                        <a:latin typeface="Cambria Math" panose="02040503050406030204" pitchFamily="18" charset="0"/>
                      </a:rPr>
                      <m:t>𝒄</m:t>
                    </m:r>
                    <m:r>
                      <a:rPr lang="en-US" sz="2400" b="1" i="1" dirty="0" smtClean="0">
                        <a:solidFill>
                          <a:srgbClr val="AD1457"/>
                        </a:solidFill>
                        <a:latin typeface="Cambria Math" panose="02040503050406030204" pitchFamily="18" charset="0"/>
                      </a:rPr>
                      <m:t>[</m:t>
                    </m:r>
                    <m:r>
                      <a:rPr lang="en-US" sz="2400" b="1" i="1" dirty="0" smtClean="0">
                        <a:solidFill>
                          <a:srgbClr val="AD1457"/>
                        </a:solidFill>
                        <a:latin typeface="Cambria Math" panose="02040503050406030204" pitchFamily="18" charset="0"/>
                      </a:rPr>
                      <m:t>𝟎</m:t>
                    </m:r>
                    <m:r>
                      <a:rPr lang="en-US" sz="2400" b="1" i="1" dirty="0" smtClean="0">
                        <a:solidFill>
                          <a:srgbClr val="AD1457"/>
                        </a:solidFill>
                        <a:latin typeface="Cambria Math" panose="02040503050406030204" pitchFamily="18" charset="0"/>
                      </a:rPr>
                      <m:t>][</m:t>
                    </m:r>
                    <m:r>
                      <a:rPr lang="en-US" sz="2400" b="1" i="1" dirty="0" smtClean="0">
                        <a:solidFill>
                          <a:srgbClr val="AD1457"/>
                        </a:solidFill>
                        <a:latin typeface="Cambria Math" panose="02040503050406030204" pitchFamily="18" charset="0"/>
                      </a:rPr>
                      <m:t>𝒋</m:t>
                    </m:r>
                    <m:r>
                      <a:rPr lang="en-US" sz="2400" b="1" i="1" dirty="0" smtClean="0">
                        <a:solidFill>
                          <a:srgbClr val="AD1457"/>
                        </a:solidFill>
                        <a:latin typeface="Cambria Math" panose="02040503050406030204" pitchFamily="18" charset="0"/>
                      </a:rPr>
                      <m:t>]=</m:t>
                    </m:r>
                    <m:r>
                      <a:rPr lang="en-US" sz="2400" b="1" i="1" dirty="0" smtClean="0">
                        <a:solidFill>
                          <a:srgbClr val="AD1457"/>
                        </a:solidFill>
                        <a:latin typeface="Cambria Math" panose="02040503050406030204" pitchFamily="18" charset="0"/>
                      </a:rPr>
                      <m:t>𝟎</m:t>
                    </m:r>
                  </m:oMath>
                </a14:m>
                <a:endParaRPr lang="en-US" sz="2400" b="1" dirty="0">
                  <a:solidFill>
                    <a:srgbClr val="AD1457"/>
                  </a:solidFill>
                </a:endParaRPr>
              </a:p>
              <a:p>
                <a:pPr marL="400050" lvl="1" indent="0">
                  <a:spcBef>
                    <a:spcPts val="600"/>
                  </a:spcBef>
                  <a:spcAft>
                    <a:spcPts val="600"/>
                  </a:spcAft>
                  <a:buNone/>
                </a:pPr>
                <a:r>
                  <a:rPr lang="en-US" sz="2400" dirty="0">
                    <a:solidFill>
                      <a:schemeClr val="tx1"/>
                    </a:solidFill>
                  </a:rPr>
                  <a:t>	Step-2: if </a:t>
                </a:r>
                <a14:m>
                  <m:oMath xmlns:m="http://schemas.openxmlformats.org/officeDocument/2006/math">
                    <m:sSub>
                      <m:sSubPr>
                        <m:ctrlPr>
                          <a:rPr lang="en-US" sz="2400" b="1" i="1" dirty="0" smtClean="0">
                            <a:solidFill>
                              <a:srgbClr val="AD1457"/>
                            </a:solidFill>
                            <a:latin typeface="Cambria Math" panose="02040503050406030204" pitchFamily="18" charset="0"/>
                          </a:rPr>
                        </m:ctrlPr>
                      </m:sSubPr>
                      <m:e>
                        <m:r>
                          <a:rPr lang="en-US" sz="2400" b="1" i="1" dirty="0">
                            <a:solidFill>
                              <a:srgbClr val="AD1457"/>
                            </a:solidFill>
                            <a:latin typeface="Cambria Math" panose="02040503050406030204" pitchFamily="18" charset="0"/>
                          </a:rPr>
                          <m:t>𝒙</m:t>
                        </m:r>
                      </m:e>
                      <m:sub>
                        <m:r>
                          <a:rPr lang="en-US" sz="2400" b="1" i="1" dirty="0">
                            <a:solidFill>
                              <a:srgbClr val="AD1457"/>
                            </a:solidFill>
                            <a:latin typeface="Cambria Math" panose="02040503050406030204" pitchFamily="18" charset="0"/>
                          </a:rPr>
                          <m:t>𝒊</m:t>
                        </m:r>
                      </m:sub>
                    </m:sSub>
                    <m:r>
                      <a:rPr lang="en-US" sz="2400" b="1" i="1" dirty="0">
                        <a:solidFill>
                          <a:srgbClr val="AD1457"/>
                        </a:solidFill>
                        <a:latin typeface="Cambria Math" panose="02040503050406030204" pitchFamily="18" charset="0"/>
                      </a:rPr>
                      <m:t>= </m:t>
                    </m:r>
                    <m:sSub>
                      <m:sSubPr>
                        <m:ctrlPr>
                          <a:rPr lang="en-US" sz="2400" b="1" i="1" dirty="0">
                            <a:solidFill>
                              <a:srgbClr val="AD1457"/>
                            </a:solidFill>
                            <a:latin typeface="Cambria Math" panose="02040503050406030204" pitchFamily="18" charset="0"/>
                          </a:rPr>
                        </m:ctrlPr>
                      </m:sSubPr>
                      <m:e>
                        <m:r>
                          <a:rPr lang="en-US" sz="2400" b="1" i="1" dirty="0">
                            <a:solidFill>
                              <a:srgbClr val="AD1457"/>
                            </a:solidFill>
                            <a:latin typeface="Cambria Math" panose="02040503050406030204" pitchFamily="18" charset="0"/>
                          </a:rPr>
                          <m:t>𝒚</m:t>
                        </m:r>
                      </m:e>
                      <m:sub>
                        <m:r>
                          <a:rPr lang="en-US" sz="2400" b="1" i="1" dirty="0">
                            <a:solidFill>
                              <a:srgbClr val="AD1457"/>
                            </a:solidFill>
                            <a:latin typeface="Cambria Math" panose="02040503050406030204" pitchFamily="18" charset="0"/>
                          </a:rPr>
                          <m:t>𝒋</m:t>
                        </m:r>
                      </m:sub>
                    </m:sSub>
                    <m:r>
                      <a:rPr lang="en-US" sz="2400" i="1" dirty="0">
                        <a:solidFill>
                          <a:schemeClr val="tx1"/>
                        </a:solidFill>
                        <a:latin typeface="Cambria Math" panose="02040503050406030204" pitchFamily="18" charset="0"/>
                      </a:rPr>
                      <m:t> </m:t>
                    </m:r>
                  </m:oMath>
                </a14:m>
                <a:r>
                  <a:rPr lang="en-US" sz="2400" dirty="0">
                    <a:solidFill>
                      <a:schemeClr val="tx1"/>
                    </a:solidFill>
                  </a:rPr>
                  <a:t>then </a:t>
                </a:r>
                <a14:m>
                  <m:oMath xmlns:m="http://schemas.openxmlformats.org/officeDocument/2006/math">
                    <m:r>
                      <a:rPr lang="en-US" sz="2400" b="1" i="1" dirty="0" smtClean="0">
                        <a:solidFill>
                          <a:srgbClr val="AD1457"/>
                        </a:solidFill>
                        <a:latin typeface="Cambria Math" panose="02040503050406030204" pitchFamily="18" charset="0"/>
                      </a:rPr>
                      <m:t>𝒄</m:t>
                    </m:r>
                    <m:r>
                      <a:rPr lang="en-US" sz="2400" b="1" i="1" dirty="0" smtClean="0">
                        <a:solidFill>
                          <a:srgbClr val="AD1457"/>
                        </a:solidFill>
                        <a:latin typeface="Cambria Math" panose="02040503050406030204" pitchFamily="18" charset="0"/>
                      </a:rPr>
                      <m:t>[</m:t>
                    </m:r>
                    <m:r>
                      <a:rPr lang="en-US" sz="2400" b="1" i="1" dirty="0" err="1">
                        <a:solidFill>
                          <a:srgbClr val="AD1457"/>
                        </a:solidFill>
                        <a:latin typeface="Cambria Math" panose="02040503050406030204" pitchFamily="18" charset="0"/>
                      </a:rPr>
                      <m:t>𝒊</m:t>
                    </m:r>
                    <m:r>
                      <a:rPr lang="en-US" sz="2400" b="1" i="1" dirty="0" err="1">
                        <a:solidFill>
                          <a:srgbClr val="AD1457"/>
                        </a:solidFill>
                        <a:latin typeface="Cambria Math" panose="02040503050406030204" pitchFamily="18" charset="0"/>
                      </a:rPr>
                      <m:t>,</m:t>
                    </m:r>
                    <m:r>
                      <a:rPr lang="en-US" sz="2400" b="1" i="1" dirty="0" err="1">
                        <a:solidFill>
                          <a:srgbClr val="AD1457"/>
                        </a:solidFill>
                        <a:latin typeface="Cambria Math" panose="02040503050406030204" pitchFamily="18" charset="0"/>
                      </a:rPr>
                      <m:t>𝒋</m:t>
                    </m:r>
                    <m:r>
                      <a:rPr lang="en-US" sz="2400" b="1" i="1" dirty="0">
                        <a:solidFill>
                          <a:srgbClr val="AD1457"/>
                        </a:solidFill>
                        <a:latin typeface="Cambria Math" panose="02040503050406030204" pitchFamily="18" charset="0"/>
                      </a:rPr>
                      <m:t>] ← </m:t>
                    </m:r>
                    <m:r>
                      <a:rPr lang="en-US" sz="2400" b="1" i="1" dirty="0">
                        <a:solidFill>
                          <a:srgbClr val="AD1457"/>
                        </a:solidFill>
                        <a:latin typeface="Cambria Math" panose="02040503050406030204" pitchFamily="18" charset="0"/>
                      </a:rPr>
                      <m:t>𝒄</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𝒊</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𝟏</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𝒋</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𝟏</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𝟏</m:t>
                    </m:r>
                    <m:r>
                      <a:rPr lang="en-US" sz="2400" b="1" i="1" dirty="0">
                        <a:solidFill>
                          <a:srgbClr val="AD1457"/>
                        </a:solidFill>
                        <a:latin typeface="Cambria Math" panose="02040503050406030204" pitchFamily="18" charset="0"/>
                      </a:rPr>
                      <m:t> </m:t>
                    </m:r>
                  </m:oMath>
                </a14:m>
                <a:endParaRPr lang="en-US" sz="2400" b="1" dirty="0">
                  <a:solidFill>
                    <a:srgbClr val="AD1457"/>
                  </a:solidFill>
                </a:endParaRPr>
              </a:p>
              <a:p>
                <a:pPr marL="400050" lvl="1" indent="0">
                  <a:spcBef>
                    <a:spcPts val="600"/>
                  </a:spcBef>
                  <a:spcAft>
                    <a:spcPts val="600"/>
                  </a:spcAft>
                  <a:buNone/>
                </a:pPr>
                <a:r>
                  <a:rPr lang="en-US" sz="2400" dirty="0">
                    <a:solidFill>
                      <a:schemeClr val="tx1"/>
                    </a:solidFill>
                  </a:rPr>
                  <a:t>	Step-3: else </a:t>
                </a:r>
                <a14:m>
                  <m:oMath xmlns:m="http://schemas.openxmlformats.org/officeDocument/2006/math">
                    <m:r>
                      <a:rPr lang="en-US" sz="2400" b="1" i="1" dirty="0" smtClean="0">
                        <a:solidFill>
                          <a:srgbClr val="AD1457"/>
                        </a:solidFill>
                        <a:latin typeface="Cambria Math" panose="02040503050406030204" pitchFamily="18" charset="0"/>
                      </a:rPr>
                      <m:t>𝒄</m:t>
                    </m:r>
                    <m:r>
                      <a:rPr lang="en-US" sz="2400" b="1" i="1" dirty="0" smtClean="0">
                        <a:solidFill>
                          <a:srgbClr val="AD1457"/>
                        </a:solidFill>
                        <a:latin typeface="Cambria Math" panose="02040503050406030204" pitchFamily="18" charset="0"/>
                      </a:rPr>
                      <m:t>[</m:t>
                    </m:r>
                    <m:r>
                      <a:rPr lang="en-US" sz="2400" b="1" i="1" dirty="0" err="1">
                        <a:solidFill>
                          <a:srgbClr val="AD1457"/>
                        </a:solidFill>
                        <a:latin typeface="Cambria Math" panose="02040503050406030204" pitchFamily="18" charset="0"/>
                      </a:rPr>
                      <m:t>𝒊</m:t>
                    </m:r>
                    <m:r>
                      <a:rPr lang="en-US" sz="2400" b="1" i="1" dirty="0" err="1">
                        <a:solidFill>
                          <a:srgbClr val="AD1457"/>
                        </a:solidFill>
                        <a:latin typeface="Cambria Math" panose="02040503050406030204" pitchFamily="18" charset="0"/>
                      </a:rPr>
                      <m:t>,</m:t>
                    </m:r>
                    <m:r>
                      <a:rPr lang="en-US" sz="2400" b="1" i="1" dirty="0" err="1">
                        <a:solidFill>
                          <a:srgbClr val="AD1457"/>
                        </a:solidFill>
                        <a:latin typeface="Cambria Math" panose="02040503050406030204" pitchFamily="18" charset="0"/>
                      </a:rPr>
                      <m:t>𝒋</m:t>
                    </m:r>
                    <m:r>
                      <a:rPr lang="en-US" sz="2400" b="1" i="1" dirty="0">
                        <a:solidFill>
                          <a:srgbClr val="AD1457"/>
                        </a:solidFill>
                        <a:latin typeface="Cambria Math" panose="02040503050406030204" pitchFamily="18" charset="0"/>
                      </a:rPr>
                      <m:t>] ← </m:t>
                    </m:r>
                    <m:r>
                      <a:rPr lang="en-US" sz="2400" b="1" i="0" dirty="0" smtClean="0">
                        <a:solidFill>
                          <a:srgbClr val="AD1457"/>
                        </a:solidFill>
                        <a:latin typeface="Cambria Math" panose="02040503050406030204" pitchFamily="18" charset="0"/>
                      </a:rPr>
                      <m:t>𝐦𝐚𝐱</m:t>
                    </m:r>
                    <m:r>
                      <a:rPr lang="en-US" sz="2400" b="1" i="0" dirty="0" smtClean="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𝒄</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𝒊</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𝟏</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𝒋</m:t>
                    </m:r>
                    <m:r>
                      <a:rPr lang="en-US" sz="2400" b="1" i="1" dirty="0">
                        <a:solidFill>
                          <a:srgbClr val="AD1457"/>
                        </a:solidFill>
                        <a:latin typeface="Cambria Math" panose="02040503050406030204" pitchFamily="18" charset="0"/>
                      </a:rPr>
                      <m:t>]</m:t>
                    </m:r>
                  </m:oMath>
                </a14:m>
                <a:r>
                  <a:rPr lang="en-US" sz="2400" b="1" dirty="0">
                    <a:solidFill>
                      <a:srgbClr val="AD1457"/>
                    </a:solidFill>
                  </a:rPr>
                  <a:t>, </a:t>
                </a:r>
                <a14:m>
                  <m:oMath xmlns:m="http://schemas.openxmlformats.org/officeDocument/2006/math">
                    <m:r>
                      <a:rPr lang="en-US" sz="2400" b="1" i="1" dirty="0">
                        <a:solidFill>
                          <a:srgbClr val="AD1457"/>
                        </a:solidFill>
                        <a:latin typeface="Cambria Math" panose="02040503050406030204" pitchFamily="18" charset="0"/>
                      </a:rPr>
                      <m:t>𝒄</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𝒊</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𝒋</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𝟏</m:t>
                    </m:r>
                    <m:r>
                      <a:rPr lang="en-US" sz="2400" b="1" i="1" dirty="0">
                        <a:solidFill>
                          <a:srgbClr val="AD1457"/>
                        </a:solidFill>
                        <a:latin typeface="Cambria Math" panose="02040503050406030204" pitchFamily="18" charset="0"/>
                      </a:rPr>
                      <m:t>])</m:t>
                    </m:r>
                  </m:oMath>
                </a14:m>
                <a:endParaRPr lang="en-US" sz="2400"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667435" y="1925235"/>
                <a:ext cx="8382000" cy="2566083"/>
              </a:xfrm>
              <a:prstGeom prst="rect">
                <a:avLst/>
              </a:prstGeom>
              <a:blipFill>
                <a:blip r:embed="rId3"/>
                <a:stretch>
                  <a:fillRect l="-1089"/>
                </a:stretch>
              </a:blipFill>
            </p:spPr>
            <p:txBody>
              <a:bodyPr/>
              <a:lstStyle/>
              <a:p>
                <a:r>
                  <a:rPr lang="en-US">
                    <a:noFill/>
                  </a:rPr>
                  <a:t> </a:t>
                </a:r>
              </a:p>
            </p:txBody>
          </p:sp>
        </mc:Fallback>
      </mc:AlternateContent>
      <p:pic>
        <p:nvPicPr>
          <p:cNvPr id="6" name="Picture 5" descr="A picture containing text&#10;&#10;Description automatically generated">
            <a:extLst>
              <a:ext uri="{FF2B5EF4-FFF2-40B4-BE49-F238E27FC236}">
                <a16:creationId xmlns:a16="http://schemas.microsoft.com/office/drawing/2014/main" xmlns="" id="{A29C3C98-C9E6-49B5-B2B4-CFECDB34D3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1292" y="2158378"/>
            <a:ext cx="8114285" cy="2209524"/>
          </a:xfrm>
          <a:prstGeom prst="rect">
            <a:avLst/>
          </a:prstGeom>
        </p:spPr>
      </p:pic>
    </p:spTree>
    <p:extLst>
      <p:ext uri="{BB962C8B-B14F-4D97-AF65-F5344CB8AC3E}">
        <p14:creationId xmlns:p14="http://schemas.microsoft.com/office/powerpoint/2010/main" val="394739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125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fade">
                                      <p:cBhvr>
                                        <p:cTn id="30" dur="500"/>
                                        <p:tgtEl>
                                          <p:spTgt spid="5">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fade">
                                      <p:cBhvr>
                                        <p:cTn id="35"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LCS – Dynamic Programming Solution </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847230048"/>
                  </p:ext>
                </p:extLst>
              </p:nvPr>
            </p:nvGraphicFramePr>
            <p:xfrm>
              <a:off x="2290361" y="1600200"/>
              <a:ext cx="6095997" cy="4830062"/>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xmlns="" val="1618390636"/>
                        </a:ext>
                      </a:extLst>
                    </a:gridCol>
                    <a:gridCol w="677333">
                      <a:extLst>
                        <a:ext uri="{9D8B030D-6E8A-4147-A177-3AD203B41FA5}">
                          <a16:colId xmlns:a16="http://schemas.microsoft.com/office/drawing/2014/main" xmlns="" val="3411830501"/>
                        </a:ext>
                      </a:extLst>
                    </a:gridCol>
                    <a:gridCol w="677333">
                      <a:extLst>
                        <a:ext uri="{9D8B030D-6E8A-4147-A177-3AD203B41FA5}">
                          <a16:colId xmlns:a16="http://schemas.microsoft.com/office/drawing/2014/main" xmlns="" val="4022224915"/>
                        </a:ext>
                      </a:extLst>
                    </a:gridCol>
                    <a:gridCol w="677333">
                      <a:extLst>
                        <a:ext uri="{9D8B030D-6E8A-4147-A177-3AD203B41FA5}">
                          <a16:colId xmlns:a16="http://schemas.microsoft.com/office/drawing/2014/main" xmlns="" val="4241537447"/>
                        </a:ext>
                      </a:extLst>
                    </a:gridCol>
                    <a:gridCol w="677333">
                      <a:extLst>
                        <a:ext uri="{9D8B030D-6E8A-4147-A177-3AD203B41FA5}">
                          <a16:colId xmlns:a16="http://schemas.microsoft.com/office/drawing/2014/main" xmlns="" val="2662173369"/>
                        </a:ext>
                      </a:extLst>
                    </a:gridCol>
                    <a:gridCol w="677333">
                      <a:extLst>
                        <a:ext uri="{9D8B030D-6E8A-4147-A177-3AD203B41FA5}">
                          <a16:colId xmlns:a16="http://schemas.microsoft.com/office/drawing/2014/main" xmlns="" val="3483134359"/>
                        </a:ext>
                      </a:extLst>
                    </a:gridCol>
                    <a:gridCol w="677333">
                      <a:extLst>
                        <a:ext uri="{9D8B030D-6E8A-4147-A177-3AD203B41FA5}">
                          <a16:colId xmlns:a16="http://schemas.microsoft.com/office/drawing/2014/main" xmlns="" val="2071331139"/>
                        </a:ext>
                      </a:extLst>
                    </a:gridCol>
                    <a:gridCol w="677333">
                      <a:extLst>
                        <a:ext uri="{9D8B030D-6E8A-4147-A177-3AD203B41FA5}">
                          <a16:colId xmlns:a16="http://schemas.microsoft.com/office/drawing/2014/main" xmlns="" val="3783234188"/>
                        </a:ext>
                      </a:extLst>
                    </a:gridCol>
                    <a:gridCol w="677333">
                      <a:extLst>
                        <a:ext uri="{9D8B030D-6E8A-4147-A177-3AD203B41FA5}">
                          <a16:colId xmlns:a16="http://schemas.microsoft.com/office/drawing/2014/main" xmlns="" val="3392199172"/>
                        </a:ext>
                      </a:extLst>
                    </a:gridCol>
                  </a:tblGrid>
                  <a:tr h="637531">
                    <a:tc>
                      <a:txBody>
                        <a:bodyPr/>
                        <a:lstStyle/>
                        <a:p>
                          <a:pPr algn="ctr"/>
                          <a:endParaRPr lang="en-US" sz="2400" dirty="0">
                            <a:solidFill>
                              <a:srgbClr val="0066FF"/>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𝒚</m:t>
                                    </m:r>
                                  </m:e>
                                  <m:sub>
                                    <m:r>
                                      <a:rPr lang="en-US" sz="2400" b="1" i="1" smtClean="0">
                                        <a:solidFill>
                                          <a:srgbClr val="C00000"/>
                                        </a:solidFill>
                                        <a:latin typeface="Cambria Math" panose="02040503050406030204" pitchFamily="18" charset="0"/>
                                      </a:rPr>
                                      <m:t>𝒋</m:t>
                                    </m:r>
                                  </m:sub>
                                </m:sSub>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𝑨</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𝑩</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𝑪</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𝑩</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𝑫</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𝑨</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𝑩</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4183659342"/>
                      </a:ext>
                    </a:extLst>
                  </a:tr>
                  <a:tr h="598933">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𝒙</m:t>
                                    </m:r>
                                  </m:e>
                                  <m:sub>
                                    <m:r>
                                      <a:rPr lang="en-US" sz="2400" b="1" i="1" smtClean="0">
                                        <a:solidFill>
                                          <a:srgbClr val="C00000"/>
                                        </a:solidFill>
                                        <a:latin typeface="Cambria Math" panose="02040503050406030204" pitchFamily="18" charset="0"/>
                                      </a:rPr>
                                      <m:t>𝒊</m:t>
                                    </m:r>
                                  </m:sub>
                                </m:sSub>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370153453"/>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𝑩</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218921601"/>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𝑫</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943730524"/>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𝑪</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20403472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𝑨</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784571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𝑩</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83634930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𝑨</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62140608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847230048"/>
                  </p:ext>
                </p:extLst>
              </p:nvPr>
            </p:nvGraphicFramePr>
            <p:xfrm>
              <a:off x="2290361" y="1600200"/>
              <a:ext cx="6095997" cy="4830062"/>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1618390636"/>
                        </a:ext>
                      </a:extLst>
                    </a:gridCol>
                    <a:gridCol w="677333">
                      <a:extLst>
                        <a:ext uri="{9D8B030D-6E8A-4147-A177-3AD203B41FA5}">
                          <a16:colId xmlns:a16="http://schemas.microsoft.com/office/drawing/2014/main" val="3411830501"/>
                        </a:ext>
                      </a:extLst>
                    </a:gridCol>
                    <a:gridCol w="677333">
                      <a:extLst>
                        <a:ext uri="{9D8B030D-6E8A-4147-A177-3AD203B41FA5}">
                          <a16:colId xmlns:a16="http://schemas.microsoft.com/office/drawing/2014/main" val="4022224915"/>
                        </a:ext>
                      </a:extLst>
                    </a:gridCol>
                    <a:gridCol w="677333">
                      <a:extLst>
                        <a:ext uri="{9D8B030D-6E8A-4147-A177-3AD203B41FA5}">
                          <a16:colId xmlns:a16="http://schemas.microsoft.com/office/drawing/2014/main" val="4241537447"/>
                        </a:ext>
                      </a:extLst>
                    </a:gridCol>
                    <a:gridCol w="677333">
                      <a:extLst>
                        <a:ext uri="{9D8B030D-6E8A-4147-A177-3AD203B41FA5}">
                          <a16:colId xmlns:a16="http://schemas.microsoft.com/office/drawing/2014/main" val="2662173369"/>
                        </a:ext>
                      </a:extLst>
                    </a:gridCol>
                    <a:gridCol w="677333">
                      <a:extLst>
                        <a:ext uri="{9D8B030D-6E8A-4147-A177-3AD203B41FA5}">
                          <a16:colId xmlns:a16="http://schemas.microsoft.com/office/drawing/2014/main" val="3483134359"/>
                        </a:ext>
                      </a:extLst>
                    </a:gridCol>
                    <a:gridCol w="677333">
                      <a:extLst>
                        <a:ext uri="{9D8B030D-6E8A-4147-A177-3AD203B41FA5}">
                          <a16:colId xmlns:a16="http://schemas.microsoft.com/office/drawing/2014/main" val="2071331139"/>
                        </a:ext>
                      </a:extLst>
                    </a:gridCol>
                    <a:gridCol w="677333">
                      <a:extLst>
                        <a:ext uri="{9D8B030D-6E8A-4147-A177-3AD203B41FA5}">
                          <a16:colId xmlns:a16="http://schemas.microsoft.com/office/drawing/2014/main" val="3783234188"/>
                        </a:ext>
                      </a:extLst>
                    </a:gridCol>
                    <a:gridCol w="677333">
                      <a:extLst>
                        <a:ext uri="{9D8B030D-6E8A-4147-A177-3AD203B41FA5}">
                          <a16:colId xmlns:a16="http://schemas.microsoft.com/office/drawing/2014/main" val="3392199172"/>
                        </a:ext>
                      </a:extLst>
                    </a:gridCol>
                  </a:tblGrid>
                  <a:tr h="637531">
                    <a:tc>
                      <a:txBody>
                        <a:bodyPr/>
                        <a:lstStyle/>
                        <a:p>
                          <a:pPr algn="ctr"/>
                          <a:endParaRPr lang="en-US" sz="2400" dirty="0">
                            <a:solidFill>
                              <a:srgbClr val="0066FF"/>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100901" t="-952" r="-703604"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199107" t="-952" r="-597321"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301802" t="-952" r="-5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401802" t="-952" r="-4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501802" t="-952" r="-3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596429" t="-952" r="-200000"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702703" t="-952" r="-101802"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802703" t="-952" r="-1802" b="-678095"/>
                          </a:stretch>
                        </a:blipFill>
                      </a:tcPr>
                    </a:tc>
                    <a:extLst>
                      <a:ext uri="{0D108BD9-81ED-4DB2-BD59-A6C34878D82A}">
                        <a16:rowId xmlns:a16="http://schemas.microsoft.com/office/drawing/2014/main" val="4183659342"/>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108163" r="-803604" b="-626531"/>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370153453"/>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208163" r="-803604" b="-526531"/>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218921601"/>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305051" r="-803604" b="-421212"/>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943730524"/>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409184" r="-803604" b="-325510"/>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320403472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509184" r="-803604" b="-225510"/>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0784571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603030" r="-803604" b="-123232"/>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4</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83634930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710204" r="-803604" b="-24490"/>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4</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4</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621406084"/>
                      </a:ext>
                    </a:extLst>
                  </a:tr>
                </a:tbl>
              </a:graphicData>
            </a:graphic>
          </p:graphicFrame>
        </mc:Fallback>
      </mc:AlternateContent>
      <p:sp>
        <p:nvSpPr>
          <p:cNvPr id="5" name="TextBox 4"/>
          <p:cNvSpPr txBox="1"/>
          <p:nvPr/>
        </p:nvSpPr>
        <p:spPr>
          <a:xfrm>
            <a:off x="3280961" y="2409372"/>
            <a:ext cx="304800" cy="381000"/>
          </a:xfrm>
          <a:prstGeom prst="rect">
            <a:avLst/>
          </a:prstGeom>
          <a:solidFill>
            <a:schemeClr val="bg1"/>
          </a:solidFill>
        </p:spPr>
        <p:txBody>
          <a:bodyPr wrap="square" rtlCol="0">
            <a:spAutoFit/>
          </a:bodyPr>
          <a:lstStyle/>
          <a:p>
            <a:endParaRPr lang="en-US" dirty="0"/>
          </a:p>
        </p:txBody>
      </p:sp>
      <p:sp>
        <p:nvSpPr>
          <p:cNvPr id="6" name="TextBox 5"/>
          <p:cNvSpPr txBox="1"/>
          <p:nvPr/>
        </p:nvSpPr>
        <p:spPr>
          <a:xfrm>
            <a:off x="3966761" y="2409372"/>
            <a:ext cx="304800" cy="381000"/>
          </a:xfrm>
          <a:prstGeom prst="rect">
            <a:avLst/>
          </a:prstGeom>
          <a:solidFill>
            <a:schemeClr val="bg1"/>
          </a:solidFill>
        </p:spPr>
        <p:txBody>
          <a:bodyPr wrap="square" rtlCol="0">
            <a:spAutoFit/>
          </a:bodyPr>
          <a:lstStyle/>
          <a:p>
            <a:endParaRPr lang="en-US" dirty="0"/>
          </a:p>
        </p:txBody>
      </p:sp>
      <p:sp>
        <p:nvSpPr>
          <p:cNvPr id="7" name="TextBox 6"/>
          <p:cNvSpPr txBox="1"/>
          <p:nvPr/>
        </p:nvSpPr>
        <p:spPr>
          <a:xfrm>
            <a:off x="4648932" y="2409372"/>
            <a:ext cx="304800" cy="381000"/>
          </a:xfrm>
          <a:prstGeom prst="rect">
            <a:avLst/>
          </a:prstGeom>
          <a:solidFill>
            <a:schemeClr val="bg1"/>
          </a:solidFill>
        </p:spPr>
        <p:txBody>
          <a:bodyPr wrap="square" rtlCol="0">
            <a:spAutoFit/>
          </a:bodyPr>
          <a:lstStyle/>
          <a:p>
            <a:endParaRPr lang="en-US" dirty="0"/>
          </a:p>
        </p:txBody>
      </p:sp>
      <p:sp>
        <p:nvSpPr>
          <p:cNvPr id="8" name="TextBox 7"/>
          <p:cNvSpPr txBox="1"/>
          <p:nvPr/>
        </p:nvSpPr>
        <p:spPr>
          <a:xfrm>
            <a:off x="5331103" y="2409372"/>
            <a:ext cx="304800" cy="381000"/>
          </a:xfrm>
          <a:prstGeom prst="rect">
            <a:avLst/>
          </a:prstGeom>
          <a:solidFill>
            <a:schemeClr val="bg1"/>
          </a:solidFill>
        </p:spPr>
        <p:txBody>
          <a:bodyPr wrap="square" rtlCol="0">
            <a:spAutoFit/>
          </a:bodyPr>
          <a:lstStyle/>
          <a:p>
            <a:endParaRPr lang="en-US" dirty="0"/>
          </a:p>
        </p:txBody>
      </p:sp>
      <p:sp>
        <p:nvSpPr>
          <p:cNvPr id="9" name="TextBox 8"/>
          <p:cNvSpPr txBox="1"/>
          <p:nvPr/>
        </p:nvSpPr>
        <p:spPr>
          <a:xfrm>
            <a:off x="5947961" y="2409372"/>
            <a:ext cx="304800" cy="381000"/>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6701798" y="2409372"/>
            <a:ext cx="304800" cy="381000"/>
          </a:xfrm>
          <a:prstGeom prst="rect">
            <a:avLst/>
          </a:prstGeom>
          <a:solidFill>
            <a:schemeClr val="bg1"/>
          </a:solidFill>
        </p:spPr>
        <p:txBody>
          <a:bodyPr wrap="square" rtlCol="0">
            <a:spAutoFit/>
          </a:bodyPr>
          <a:lstStyle/>
          <a:p>
            <a:endParaRPr lang="en-US" dirty="0"/>
          </a:p>
        </p:txBody>
      </p:sp>
      <p:sp>
        <p:nvSpPr>
          <p:cNvPr id="11" name="TextBox 10"/>
          <p:cNvSpPr txBox="1"/>
          <p:nvPr/>
        </p:nvSpPr>
        <p:spPr>
          <a:xfrm>
            <a:off x="7303235" y="2409372"/>
            <a:ext cx="304800" cy="381000"/>
          </a:xfrm>
          <a:prstGeom prst="rect">
            <a:avLst/>
          </a:prstGeom>
          <a:solidFill>
            <a:schemeClr val="bg1"/>
          </a:solidFill>
        </p:spPr>
        <p:txBody>
          <a:bodyPr wrap="square" rtlCol="0">
            <a:spAutoFit/>
          </a:bodyPr>
          <a:lstStyle/>
          <a:p>
            <a:endParaRPr lang="en-US" dirty="0"/>
          </a:p>
        </p:txBody>
      </p:sp>
      <p:sp>
        <p:nvSpPr>
          <p:cNvPr id="12" name="TextBox 11"/>
          <p:cNvSpPr txBox="1"/>
          <p:nvPr/>
        </p:nvSpPr>
        <p:spPr>
          <a:xfrm>
            <a:off x="8046186" y="2409372"/>
            <a:ext cx="304800" cy="381000"/>
          </a:xfrm>
          <a:prstGeom prst="rect">
            <a:avLst/>
          </a:prstGeom>
          <a:solidFill>
            <a:schemeClr val="bg1"/>
          </a:solidFill>
        </p:spPr>
        <p:txBody>
          <a:bodyPr wrap="square" rtlCol="0">
            <a:spAutoFit/>
          </a:bodyPr>
          <a:lstStyle/>
          <a:p>
            <a:endParaRPr lang="en-US" dirty="0"/>
          </a:p>
        </p:txBody>
      </p:sp>
      <p:sp>
        <p:nvSpPr>
          <p:cNvPr id="13" name="TextBox 12"/>
          <p:cNvSpPr txBox="1"/>
          <p:nvPr/>
        </p:nvSpPr>
        <p:spPr>
          <a:xfrm>
            <a:off x="3280961" y="2993573"/>
            <a:ext cx="304800" cy="381000"/>
          </a:xfrm>
          <a:prstGeom prst="rect">
            <a:avLst/>
          </a:prstGeom>
          <a:solidFill>
            <a:schemeClr val="bg1"/>
          </a:solidFill>
        </p:spPr>
        <p:txBody>
          <a:bodyPr wrap="square" rtlCol="0">
            <a:spAutoFit/>
          </a:bodyPr>
          <a:lstStyle/>
          <a:p>
            <a:endParaRPr lang="en-US" dirty="0"/>
          </a:p>
        </p:txBody>
      </p:sp>
      <p:sp>
        <p:nvSpPr>
          <p:cNvPr id="14" name="TextBox 13"/>
          <p:cNvSpPr txBox="1"/>
          <p:nvPr/>
        </p:nvSpPr>
        <p:spPr>
          <a:xfrm>
            <a:off x="3287766" y="3581400"/>
            <a:ext cx="304800" cy="381000"/>
          </a:xfrm>
          <a:prstGeom prst="rect">
            <a:avLst/>
          </a:prstGeom>
          <a:solidFill>
            <a:schemeClr val="bg1"/>
          </a:solidFill>
        </p:spPr>
        <p:txBody>
          <a:bodyPr wrap="square" rtlCol="0">
            <a:spAutoFit/>
          </a:bodyPr>
          <a:lstStyle/>
          <a:p>
            <a:endParaRPr lang="en-US" dirty="0"/>
          </a:p>
        </p:txBody>
      </p:sp>
      <p:sp>
        <p:nvSpPr>
          <p:cNvPr id="15" name="TextBox 14"/>
          <p:cNvSpPr txBox="1"/>
          <p:nvPr/>
        </p:nvSpPr>
        <p:spPr>
          <a:xfrm>
            <a:off x="3280961" y="4174673"/>
            <a:ext cx="304800" cy="381000"/>
          </a:xfrm>
          <a:prstGeom prst="rect">
            <a:avLst/>
          </a:prstGeom>
          <a:solidFill>
            <a:schemeClr val="bg1"/>
          </a:solidFill>
        </p:spPr>
        <p:txBody>
          <a:bodyPr wrap="square" rtlCol="0">
            <a:spAutoFit/>
          </a:bodyPr>
          <a:lstStyle/>
          <a:p>
            <a:endParaRPr lang="en-US" dirty="0"/>
          </a:p>
        </p:txBody>
      </p:sp>
      <p:sp>
        <p:nvSpPr>
          <p:cNvPr id="16" name="TextBox 15"/>
          <p:cNvSpPr txBox="1"/>
          <p:nvPr/>
        </p:nvSpPr>
        <p:spPr>
          <a:xfrm>
            <a:off x="3966761" y="5943600"/>
            <a:ext cx="304800" cy="381000"/>
          </a:xfrm>
          <a:prstGeom prst="rect">
            <a:avLst/>
          </a:prstGeom>
          <a:solidFill>
            <a:schemeClr val="bg1"/>
          </a:solidFill>
        </p:spPr>
        <p:txBody>
          <a:bodyPr wrap="square" rtlCol="0">
            <a:spAutoFit/>
          </a:bodyPr>
          <a:lstStyle/>
          <a:p>
            <a:endParaRPr lang="en-US" dirty="0"/>
          </a:p>
        </p:txBody>
      </p:sp>
      <p:sp>
        <p:nvSpPr>
          <p:cNvPr id="17" name="TextBox 16"/>
          <p:cNvSpPr txBox="1"/>
          <p:nvPr/>
        </p:nvSpPr>
        <p:spPr>
          <a:xfrm>
            <a:off x="4648932" y="5943600"/>
            <a:ext cx="304800" cy="381000"/>
          </a:xfrm>
          <a:prstGeom prst="rect">
            <a:avLst/>
          </a:prstGeom>
          <a:solidFill>
            <a:schemeClr val="bg1"/>
          </a:solidFill>
        </p:spPr>
        <p:txBody>
          <a:bodyPr wrap="square" rtlCol="0">
            <a:spAutoFit/>
          </a:bodyPr>
          <a:lstStyle/>
          <a:p>
            <a:endParaRPr lang="en-US" dirty="0"/>
          </a:p>
        </p:txBody>
      </p:sp>
      <p:sp>
        <p:nvSpPr>
          <p:cNvPr id="18" name="TextBox 17"/>
          <p:cNvSpPr txBox="1"/>
          <p:nvPr/>
        </p:nvSpPr>
        <p:spPr>
          <a:xfrm>
            <a:off x="5331103" y="5943600"/>
            <a:ext cx="304800" cy="381000"/>
          </a:xfrm>
          <a:prstGeom prst="rect">
            <a:avLst/>
          </a:prstGeom>
          <a:solidFill>
            <a:schemeClr val="bg1"/>
          </a:solidFill>
        </p:spPr>
        <p:txBody>
          <a:bodyPr wrap="square" rtlCol="0">
            <a:spAutoFit/>
          </a:bodyPr>
          <a:lstStyle/>
          <a:p>
            <a:endParaRPr lang="en-US" dirty="0"/>
          </a:p>
        </p:txBody>
      </p:sp>
      <p:sp>
        <p:nvSpPr>
          <p:cNvPr id="19" name="TextBox 18"/>
          <p:cNvSpPr txBox="1"/>
          <p:nvPr/>
        </p:nvSpPr>
        <p:spPr>
          <a:xfrm>
            <a:off x="5947961" y="5943600"/>
            <a:ext cx="304800" cy="381000"/>
          </a:xfrm>
          <a:prstGeom prst="rect">
            <a:avLst/>
          </a:prstGeom>
          <a:solidFill>
            <a:schemeClr val="bg1"/>
          </a:solidFill>
        </p:spPr>
        <p:txBody>
          <a:bodyPr wrap="square" rtlCol="0">
            <a:spAutoFit/>
          </a:bodyPr>
          <a:lstStyle/>
          <a:p>
            <a:endParaRPr lang="en-US" dirty="0"/>
          </a:p>
        </p:txBody>
      </p:sp>
      <p:sp>
        <p:nvSpPr>
          <p:cNvPr id="20" name="TextBox 19"/>
          <p:cNvSpPr txBox="1"/>
          <p:nvPr/>
        </p:nvSpPr>
        <p:spPr>
          <a:xfrm>
            <a:off x="6701798" y="5943600"/>
            <a:ext cx="304800" cy="381000"/>
          </a:xfrm>
          <a:prstGeom prst="rect">
            <a:avLst/>
          </a:prstGeom>
          <a:solidFill>
            <a:schemeClr val="bg1"/>
          </a:solidFill>
        </p:spPr>
        <p:txBody>
          <a:bodyPr wrap="square" rtlCol="0">
            <a:spAutoFit/>
          </a:bodyPr>
          <a:lstStyle/>
          <a:p>
            <a:endParaRPr lang="en-US" dirty="0"/>
          </a:p>
        </p:txBody>
      </p:sp>
      <p:sp>
        <p:nvSpPr>
          <p:cNvPr id="21" name="TextBox 20"/>
          <p:cNvSpPr txBox="1"/>
          <p:nvPr/>
        </p:nvSpPr>
        <p:spPr>
          <a:xfrm>
            <a:off x="7303235" y="5943600"/>
            <a:ext cx="304800" cy="381000"/>
          </a:xfrm>
          <a:prstGeom prst="rect">
            <a:avLst/>
          </a:prstGeom>
          <a:solidFill>
            <a:schemeClr val="bg1"/>
          </a:solidFill>
        </p:spPr>
        <p:txBody>
          <a:bodyPr wrap="square" rtlCol="0">
            <a:spAutoFit/>
          </a:bodyPr>
          <a:lstStyle/>
          <a:p>
            <a:endParaRPr lang="en-US" dirty="0"/>
          </a:p>
        </p:txBody>
      </p:sp>
      <p:sp>
        <p:nvSpPr>
          <p:cNvPr id="22" name="TextBox 21"/>
          <p:cNvSpPr txBox="1"/>
          <p:nvPr/>
        </p:nvSpPr>
        <p:spPr>
          <a:xfrm>
            <a:off x="8046186" y="5943600"/>
            <a:ext cx="304800" cy="381000"/>
          </a:xfrm>
          <a:prstGeom prst="rect">
            <a:avLst/>
          </a:prstGeom>
          <a:solidFill>
            <a:schemeClr val="bg1"/>
          </a:solidFill>
        </p:spPr>
        <p:txBody>
          <a:bodyPr wrap="square" rtlCol="0">
            <a:spAutoFit/>
          </a:bodyPr>
          <a:lstStyle/>
          <a:p>
            <a:endParaRPr lang="en-US" dirty="0"/>
          </a:p>
        </p:txBody>
      </p:sp>
      <p:sp>
        <p:nvSpPr>
          <p:cNvPr id="23" name="TextBox 22"/>
          <p:cNvSpPr txBox="1"/>
          <p:nvPr/>
        </p:nvSpPr>
        <p:spPr>
          <a:xfrm>
            <a:off x="3966761" y="5334000"/>
            <a:ext cx="304800" cy="381000"/>
          </a:xfrm>
          <a:prstGeom prst="rect">
            <a:avLst/>
          </a:prstGeom>
          <a:solidFill>
            <a:schemeClr val="bg1"/>
          </a:solidFill>
        </p:spPr>
        <p:txBody>
          <a:bodyPr wrap="square" rtlCol="0">
            <a:spAutoFit/>
          </a:bodyPr>
          <a:lstStyle/>
          <a:p>
            <a:endParaRPr lang="en-US" dirty="0"/>
          </a:p>
        </p:txBody>
      </p:sp>
      <p:sp>
        <p:nvSpPr>
          <p:cNvPr id="24" name="TextBox 23"/>
          <p:cNvSpPr txBox="1"/>
          <p:nvPr/>
        </p:nvSpPr>
        <p:spPr>
          <a:xfrm>
            <a:off x="4648932" y="5334000"/>
            <a:ext cx="304800" cy="381000"/>
          </a:xfrm>
          <a:prstGeom prst="rect">
            <a:avLst/>
          </a:prstGeom>
          <a:solidFill>
            <a:schemeClr val="bg1"/>
          </a:solidFill>
        </p:spPr>
        <p:txBody>
          <a:bodyPr wrap="square" rtlCol="0">
            <a:spAutoFit/>
          </a:bodyPr>
          <a:lstStyle/>
          <a:p>
            <a:endParaRPr lang="en-US" dirty="0"/>
          </a:p>
        </p:txBody>
      </p:sp>
      <p:sp>
        <p:nvSpPr>
          <p:cNvPr id="25" name="TextBox 24"/>
          <p:cNvSpPr txBox="1"/>
          <p:nvPr/>
        </p:nvSpPr>
        <p:spPr>
          <a:xfrm>
            <a:off x="5331103" y="5334000"/>
            <a:ext cx="304800" cy="381000"/>
          </a:xfrm>
          <a:prstGeom prst="rect">
            <a:avLst/>
          </a:prstGeom>
          <a:solidFill>
            <a:schemeClr val="bg1"/>
          </a:solidFill>
        </p:spPr>
        <p:txBody>
          <a:bodyPr wrap="square" rtlCol="0">
            <a:spAutoFit/>
          </a:bodyPr>
          <a:lstStyle/>
          <a:p>
            <a:endParaRPr lang="en-US" dirty="0"/>
          </a:p>
        </p:txBody>
      </p:sp>
      <p:sp>
        <p:nvSpPr>
          <p:cNvPr id="26" name="TextBox 25"/>
          <p:cNvSpPr txBox="1"/>
          <p:nvPr/>
        </p:nvSpPr>
        <p:spPr>
          <a:xfrm>
            <a:off x="5947961" y="5334000"/>
            <a:ext cx="304800" cy="381000"/>
          </a:xfrm>
          <a:prstGeom prst="rect">
            <a:avLst/>
          </a:prstGeom>
          <a:solidFill>
            <a:schemeClr val="bg1"/>
          </a:solidFill>
        </p:spPr>
        <p:txBody>
          <a:bodyPr wrap="square" rtlCol="0">
            <a:spAutoFit/>
          </a:bodyPr>
          <a:lstStyle/>
          <a:p>
            <a:endParaRPr lang="en-US" dirty="0"/>
          </a:p>
        </p:txBody>
      </p:sp>
      <p:sp>
        <p:nvSpPr>
          <p:cNvPr id="27" name="TextBox 26"/>
          <p:cNvSpPr txBox="1"/>
          <p:nvPr/>
        </p:nvSpPr>
        <p:spPr>
          <a:xfrm>
            <a:off x="6701798" y="5334000"/>
            <a:ext cx="304800" cy="381000"/>
          </a:xfrm>
          <a:prstGeom prst="rect">
            <a:avLst/>
          </a:prstGeom>
          <a:solidFill>
            <a:schemeClr val="bg1"/>
          </a:solidFill>
        </p:spPr>
        <p:txBody>
          <a:bodyPr wrap="square" rtlCol="0">
            <a:spAutoFit/>
          </a:bodyPr>
          <a:lstStyle/>
          <a:p>
            <a:endParaRPr lang="en-US" dirty="0"/>
          </a:p>
        </p:txBody>
      </p:sp>
      <p:sp>
        <p:nvSpPr>
          <p:cNvPr id="28" name="TextBox 27"/>
          <p:cNvSpPr txBox="1"/>
          <p:nvPr/>
        </p:nvSpPr>
        <p:spPr>
          <a:xfrm>
            <a:off x="7303235" y="5334000"/>
            <a:ext cx="304800" cy="381000"/>
          </a:xfrm>
          <a:prstGeom prst="rect">
            <a:avLst/>
          </a:prstGeom>
          <a:solidFill>
            <a:schemeClr val="bg1"/>
          </a:solidFill>
        </p:spPr>
        <p:txBody>
          <a:bodyPr wrap="square" rtlCol="0">
            <a:spAutoFit/>
          </a:bodyPr>
          <a:lstStyle/>
          <a:p>
            <a:endParaRPr lang="en-US" dirty="0"/>
          </a:p>
        </p:txBody>
      </p:sp>
      <p:sp>
        <p:nvSpPr>
          <p:cNvPr id="29" name="TextBox 28"/>
          <p:cNvSpPr txBox="1"/>
          <p:nvPr/>
        </p:nvSpPr>
        <p:spPr>
          <a:xfrm>
            <a:off x="8046186" y="5334000"/>
            <a:ext cx="304800" cy="381000"/>
          </a:xfrm>
          <a:prstGeom prst="rect">
            <a:avLst/>
          </a:prstGeom>
          <a:solidFill>
            <a:schemeClr val="bg1"/>
          </a:solidFill>
        </p:spPr>
        <p:txBody>
          <a:bodyPr wrap="square" rtlCol="0">
            <a:spAutoFit/>
          </a:bodyPr>
          <a:lstStyle/>
          <a:p>
            <a:endParaRPr lang="en-US" dirty="0"/>
          </a:p>
        </p:txBody>
      </p:sp>
      <p:sp>
        <p:nvSpPr>
          <p:cNvPr id="30" name="TextBox 29"/>
          <p:cNvSpPr txBox="1"/>
          <p:nvPr/>
        </p:nvSpPr>
        <p:spPr>
          <a:xfrm>
            <a:off x="3966761" y="4800600"/>
            <a:ext cx="304800" cy="381000"/>
          </a:xfrm>
          <a:prstGeom prst="rect">
            <a:avLst/>
          </a:prstGeom>
          <a:solidFill>
            <a:schemeClr val="bg1"/>
          </a:solidFill>
        </p:spPr>
        <p:txBody>
          <a:bodyPr wrap="square" rtlCol="0">
            <a:spAutoFit/>
          </a:bodyPr>
          <a:lstStyle/>
          <a:p>
            <a:endParaRPr lang="en-US" dirty="0"/>
          </a:p>
        </p:txBody>
      </p:sp>
      <p:sp>
        <p:nvSpPr>
          <p:cNvPr id="31" name="TextBox 30"/>
          <p:cNvSpPr txBox="1"/>
          <p:nvPr/>
        </p:nvSpPr>
        <p:spPr>
          <a:xfrm>
            <a:off x="4648932" y="4800600"/>
            <a:ext cx="304800" cy="381000"/>
          </a:xfrm>
          <a:prstGeom prst="rect">
            <a:avLst/>
          </a:prstGeom>
          <a:solidFill>
            <a:schemeClr val="bg1"/>
          </a:solidFill>
        </p:spPr>
        <p:txBody>
          <a:bodyPr wrap="square" rtlCol="0">
            <a:spAutoFit/>
          </a:bodyPr>
          <a:lstStyle/>
          <a:p>
            <a:endParaRPr lang="en-US" dirty="0"/>
          </a:p>
        </p:txBody>
      </p:sp>
      <p:sp>
        <p:nvSpPr>
          <p:cNvPr id="32" name="TextBox 31"/>
          <p:cNvSpPr txBox="1"/>
          <p:nvPr/>
        </p:nvSpPr>
        <p:spPr>
          <a:xfrm>
            <a:off x="5331103" y="4800600"/>
            <a:ext cx="304800" cy="381000"/>
          </a:xfrm>
          <a:prstGeom prst="rect">
            <a:avLst/>
          </a:prstGeom>
          <a:solidFill>
            <a:schemeClr val="bg1"/>
          </a:solidFill>
        </p:spPr>
        <p:txBody>
          <a:bodyPr wrap="square" rtlCol="0">
            <a:spAutoFit/>
          </a:bodyPr>
          <a:lstStyle/>
          <a:p>
            <a:endParaRPr lang="en-US" dirty="0"/>
          </a:p>
        </p:txBody>
      </p:sp>
      <p:sp>
        <p:nvSpPr>
          <p:cNvPr id="33" name="TextBox 32"/>
          <p:cNvSpPr txBox="1"/>
          <p:nvPr/>
        </p:nvSpPr>
        <p:spPr>
          <a:xfrm>
            <a:off x="5947961" y="4800600"/>
            <a:ext cx="304800" cy="381000"/>
          </a:xfrm>
          <a:prstGeom prst="rect">
            <a:avLst/>
          </a:prstGeom>
          <a:solidFill>
            <a:schemeClr val="bg1"/>
          </a:solidFill>
        </p:spPr>
        <p:txBody>
          <a:bodyPr wrap="square" rtlCol="0">
            <a:spAutoFit/>
          </a:bodyPr>
          <a:lstStyle/>
          <a:p>
            <a:endParaRPr lang="en-US" dirty="0"/>
          </a:p>
        </p:txBody>
      </p:sp>
      <p:sp>
        <p:nvSpPr>
          <p:cNvPr id="34" name="TextBox 33"/>
          <p:cNvSpPr txBox="1"/>
          <p:nvPr/>
        </p:nvSpPr>
        <p:spPr>
          <a:xfrm>
            <a:off x="6701798" y="4800600"/>
            <a:ext cx="304800" cy="381000"/>
          </a:xfrm>
          <a:prstGeom prst="rect">
            <a:avLst/>
          </a:prstGeom>
          <a:solidFill>
            <a:schemeClr val="bg1"/>
          </a:solidFill>
        </p:spPr>
        <p:txBody>
          <a:bodyPr wrap="square" rtlCol="0">
            <a:spAutoFit/>
          </a:bodyPr>
          <a:lstStyle/>
          <a:p>
            <a:endParaRPr lang="en-US" dirty="0"/>
          </a:p>
        </p:txBody>
      </p:sp>
      <p:sp>
        <p:nvSpPr>
          <p:cNvPr id="35" name="TextBox 34"/>
          <p:cNvSpPr txBox="1"/>
          <p:nvPr/>
        </p:nvSpPr>
        <p:spPr>
          <a:xfrm>
            <a:off x="7303235" y="4800600"/>
            <a:ext cx="304800" cy="381000"/>
          </a:xfrm>
          <a:prstGeom prst="rect">
            <a:avLst/>
          </a:prstGeom>
          <a:solidFill>
            <a:schemeClr val="bg1"/>
          </a:solidFill>
        </p:spPr>
        <p:txBody>
          <a:bodyPr wrap="square" rtlCol="0">
            <a:spAutoFit/>
          </a:bodyPr>
          <a:lstStyle/>
          <a:p>
            <a:endParaRPr lang="en-US" dirty="0"/>
          </a:p>
        </p:txBody>
      </p:sp>
      <p:sp>
        <p:nvSpPr>
          <p:cNvPr id="36" name="TextBox 35"/>
          <p:cNvSpPr txBox="1"/>
          <p:nvPr/>
        </p:nvSpPr>
        <p:spPr>
          <a:xfrm>
            <a:off x="8046186" y="4800600"/>
            <a:ext cx="304800" cy="381000"/>
          </a:xfrm>
          <a:prstGeom prst="rect">
            <a:avLst/>
          </a:prstGeom>
          <a:solidFill>
            <a:schemeClr val="bg1"/>
          </a:solidFill>
        </p:spPr>
        <p:txBody>
          <a:bodyPr wrap="square" rtlCol="0">
            <a:spAutoFit/>
          </a:bodyPr>
          <a:lstStyle/>
          <a:p>
            <a:endParaRPr lang="en-US" dirty="0"/>
          </a:p>
        </p:txBody>
      </p:sp>
      <p:sp>
        <p:nvSpPr>
          <p:cNvPr id="37" name="TextBox 36"/>
          <p:cNvSpPr txBox="1"/>
          <p:nvPr/>
        </p:nvSpPr>
        <p:spPr>
          <a:xfrm>
            <a:off x="3966761" y="4191000"/>
            <a:ext cx="304800" cy="381000"/>
          </a:xfrm>
          <a:prstGeom prst="rect">
            <a:avLst/>
          </a:prstGeom>
          <a:solidFill>
            <a:schemeClr val="bg1"/>
          </a:solidFill>
        </p:spPr>
        <p:txBody>
          <a:bodyPr wrap="square" rtlCol="0">
            <a:spAutoFit/>
          </a:bodyPr>
          <a:lstStyle/>
          <a:p>
            <a:endParaRPr lang="en-US" dirty="0"/>
          </a:p>
        </p:txBody>
      </p:sp>
      <p:sp>
        <p:nvSpPr>
          <p:cNvPr id="38" name="TextBox 37"/>
          <p:cNvSpPr txBox="1"/>
          <p:nvPr/>
        </p:nvSpPr>
        <p:spPr>
          <a:xfrm>
            <a:off x="4648932" y="4191000"/>
            <a:ext cx="304800" cy="381000"/>
          </a:xfrm>
          <a:prstGeom prst="rect">
            <a:avLst/>
          </a:prstGeom>
          <a:solidFill>
            <a:schemeClr val="bg1"/>
          </a:solidFill>
        </p:spPr>
        <p:txBody>
          <a:bodyPr wrap="square" rtlCol="0">
            <a:spAutoFit/>
          </a:bodyPr>
          <a:lstStyle/>
          <a:p>
            <a:endParaRPr lang="en-US" dirty="0"/>
          </a:p>
        </p:txBody>
      </p:sp>
      <p:sp>
        <p:nvSpPr>
          <p:cNvPr id="39" name="TextBox 38"/>
          <p:cNvSpPr txBox="1"/>
          <p:nvPr/>
        </p:nvSpPr>
        <p:spPr>
          <a:xfrm>
            <a:off x="5331103" y="4191000"/>
            <a:ext cx="304800" cy="381000"/>
          </a:xfrm>
          <a:prstGeom prst="rect">
            <a:avLst/>
          </a:prstGeom>
          <a:solidFill>
            <a:schemeClr val="bg1"/>
          </a:solidFill>
        </p:spPr>
        <p:txBody>
          <a:bodyPr wrap="square" rtlCol="0">
            <a:spAutoFit/>
          </a:bodyPr>
          <a:lstStyle/>
          <a:p>
            <a:endParaRPr lang="en-US" dirty="0"/>
          </a:p>
        </p:txBody>
      </p:sp>
      <p:sp>
        <p:nvSpPr>
          <p:cNvPr id="40" name="TextBox 39"/>
          <p:cNvSpPr txBox="1"/>
          <p:nvPr/>
        </p:nvSpPr>
        <p:spPr>
          <a:xfrm>
            <a:off x="5947961" y="4191000"/>
            <a:ext cx="304800" cy="381000"/>
          </a:xfrm>
          <a:prstGeom prst="rect">
            <a:avLst/>
          </a:prstGeom>
          <a:solidFill>
            <a:schemeClr val="bg1"/>
          </a:solidFill>
        </p:spPr>
        <p:txBody>
          <a:bodyPr wrap="square" rtlCol="0">
            <a:spAutoFit/>
          </a:bodyPr>
          <a:lstStyle/>
          <a:p>
            <a:endParaRPr lang="en-US" dirty="0"/>
          </a:p>
        </p:txBody>
      </p:sp>
      <p:sp>
        <p:nvSpPr>
          <p:cNvPr id="41" name="TextBox 40"/>
          <p:cNvSpPr txBox="1"/>
          <p:nvPr/>
        </p:nvSpPr>
        <p:spPr>
          <a:xfrm>
            <a:off x="6701798" y="4191000"/>
            <a:ext cx="304800" cy="381000"/>
          </a:xfrm>
          <a:prstGeom prst="rect">
            <a:avLst/>
          </a:prstGeom>
          <a:solidFill>
            <a:schemeClr val="bg1"/>
          </a:solidFill>
        </p:spPr>
        <p:txBody>
          <a:bodyPr wrap="square" rtlCol="0">
            <a:spAutoFit/>
          </a:bodyPr>
          <a:lstStyle/>
          <a:p>
            <a:endParaRPr lang="en-US" dirty="0"/>
          </a:p>
        </p:txBody>
      </p:sp>
      <p:sp>
        <p:nvSpPr>
          <p:cNvPr id="42" name="TextBox 41"/>
          <p:cNvSpPr txBox="1"/>
          <p:nvPr/>
        </p:nvSpPr>
        <p:spPr>
          <a:xfrm>
            <a:off x="7303235" y="4191000"/>
            <a:ext cx="304800" cy="381000"/>
          </a:xfrm>
          <a:prstGeom prst="rect">
            <a:avLst/>
          </a:prstGeom>
          <a:solidFill>
            <a:schemeClr val="bg1"/>
          </a:solidFill>
        </p:spPr>
        <p:txBody>
          <a:bodyPr wrap="square" rtlCol="0">
            <a:spAutoFit/>
          </a:bodyPr>
          <a:lstStyle/>
          <a:p>
            <a:endParaRPr lang="en-US" dirty="0"/>
          </a:p>
        </p:txBody>
      </p:sp>
      <p:sp>
        <p:nvSpPr>
          <p:cNvPr id="43" name="TextBox 42"/>
          <p:cNvSpPr txBox="1"/>
          <p:nvPr/>
        </p:nvSpPr>
        <p:spPr>
          <a:xfrm>
            <a:off x="8046186" y="4191000"/>
            <a:ext cx="304800" cy="381000"/>
          </a:xfrm>
          <a:prstGeom prst="rect">
            <a:avLst/>
          </a:prstGeom>
          <a:solidFill>
            <a:schemeClr val="bg1"/>
          </a:solidFill>
        </p:spPr>
        <p:txBody>
          <a:bodyPr wrap="square" rtlCol="0">
            <a:spAutoFit/>
          </a:bodyPr>
          <a:lstStyle/>
          <a:p>
            <a:endParaRPr lang="en-US" dirty="0"/>
          </a:p>
        </p:txBody>
      </p:sp>
      <p:sp>
        <p:nvSpPr>
          <p:cNvPr id="44" name="TextBox 43"/>
          <p:cNvSpPr txBox="1"/>
          <p:nvPr/>
        </p:nvSpPr>
        <p:spPr>
          <a:xfrm>
            <a:off x="3926420" y="3581400"/>
            <a:ext cx="304800" cy="381000"/>
          </a:xfrm>
          <a:prstGeom prst="rect">
            <a:avLst/>
          </a:prstGeom>
          <a:solidFill>
            <a:schemeClr val="bg1"/>
          </a:solidFill>
        </p:spPr>
        <p:txBody>
          <a:bodyPr wrap="square" rtlCol="0">
            <a:spAutoFit/>
          </a:bodyPr>
          <a:lstStyle/>
          <a:p>
            <a:endParaRPr lang="en-US" dirty="0"/>
          </a:p>
        </p:txBody>
      </p:sp>
      <p:sp>
        <p:nvSpPr>
          <p:cNvPr id="45" name="TextBox 44"/>
          <p:cNvSpPr txBox="1"/>
          <p:nvPr/>
        </p:nvSpPr>
        <p:spPr>
          <a:xfrm>
            <a:off x="4648932" y="3581400"/>
            <a:ext cx="304800" cy="381000"/>
          </a:xfrm>
          <a:prstGeom prst="rect">
            <a:avLst/>
          </a:prstGeom>
          <a:solidFill>
            <a:schemeClr val="bg1"/>
          </a:solidFill>
        </p:spPr>
        <p:txBody>
          <a:bodyPr wrap="square" rtlCol="0">
            <a:spAutoFit/>
          </a:bodyPr>
          <a:lstStyle/>
          <a:p>
            <a:endParaRPr lang="en-US" dirty="0"/>
          </a:p>
        </p:txBody>
      </p:sp>
      <p:sp>
        <p:nvSpPr>
          <p:cNvPr id="46" name="TextBox 45"/>
          <p:cNvSpPr txBox="1"/>
          <p:nvPr/>
        </p:nvSpPr>
        <p:spPr>
          <a:xfrm>
            <a:off x="5331103" y="3581400"/>
            <a:ext cx="304800" cy="381000"/>
          </a:xfrm>
          <a:prstGeom prst="rect">
            <a:avLst/>
          </a:prstGeom>
          <a:solidFill>
            <a:schemeClr val="bg1"/>
          </a:solidFill>
        </p:spPr>
        <p:txBody>
          <a:bodyPr wrap="square" rtlCol="0">
            <a:spAutoFit/>
          </a:bodyPr>
          <a:lstStyle/>
          <a:p>
            <a:endParaRPr lang="en-US" dirty="0"/>
          </a:p>
        </p:txBody>
      </p:sp>
      <p:sp>
        <p:nvSpPr>
          <p:cNvPr id="47" name="TextBox 46"/>
          <p:cNvSpPr txBox="1"/>
          <p:nvPr/>
        </p:nvSpPr>
        <p:spPr>
          <a:xfrm>
            <a:off x="5947961" y="3581400"/>
            <a:ext cx="304800" cy="381000"/>
          </a:xfrm>
          <a:prstGeom prst="rect">
            <a:avLst/>
          </a:prstGeom>
          <a:solidFill>
            <a:schemeClr val="bg1"/>
          </a:solidFill>
        </p:spPr>
        <p:txBody>
          <a:bodyPr wrap="square" rtlCol="0">
            <a:spAutoFit/>
          </a:bodyPr>
          <a:lstStyle/>
          <a:p>
            <a:endParaRPr lang="en-US" dirty="0"/>
          </a:p>
        </p:txBody>
      </p:sp>
      <p:sp>
        <p:nvSpPr>
          <p:cNvPr id="48" name="TextBox 47"/>
          <p:cNvSpPr txBox="1"/>
          <p:nvPr/>
        </p:nvSpPr>
        <p:spPr>
          <a:xfrm>
            <a:off x="6701798" y="3581400"/>
            <a:ext cx="304800" cy="381000"/>
          </a:xfrm>
          <a:prstGeom prst="rect">
            <a:avLst/>
          </a:prstGeom>
          <a:solidFill>
            <a:schemeClr val="bg1"/>
          </a:solidFill>
        </p:spPr>
        <p:txBody>
          <a:bodyPr wrap="square" rtlCol="0">
            <a:spAutoFit/>
          </a:bodyPr>
          <a:lstStyle/>
          <a:p>
            <a:endParaRPr lang="en-US" dirty="0"/>
          </a:p>
        </p:txBody>
      </p:sp>
      <p:sp>
        <p:nvSpPr>
          <p:cNvPr id="49" name="TextBox 48"/>
          <p:cNvSpPr txBox="1"/>
          <p:nvPr/>
        </p:nvSpPr>
        <p:spPr>
          <a:xfrm>
            <a:off x="7303235" y="3581400"/>
            <a:ext cx="304800" cy="381000"/>
          </a:xfrm>
          <a:prstGeom prst="rect">
            <a:avLst/>
          </a:prstGeom>
          <a:solidFill>
            <a:schemeClr val="bg1"/>
          </a:solidFill>
        </p:spPr>
        <p:txBody>
          <a:bodyPr wrap="square" rtlCol="0">
            <a:spAutoFit/>
          </a:bodyPr>
          <a:lstStyle/>
          <a:p>
            <a:endParaRPr lang="en-US" dirty="0"/>
          </a:p>
        </p:txBody>
      </p:sp>
      <p:sp>
        <p:nvSpPr>
          <p:cNvPr id="50" name="TextBox 49"/>
          <p:cNvSpPr txBox="1"/>
          <p:nvPr/>
        </p:nvSpPr>
        <p:spPr>
          <a:xfrm>
            <a:off x="8046186" y="3581400"/>
            <a:ext cx="304800" cy="381000"/>
          </a:xfrm>
          <a:prstGeom prst="rect">
            <a:avLst/>
          </a:prstGeom>
          <a:solidFill>
            <a:schemeClr val="bg1"/>
          </a:solidFill>
        </p:spPr>
        <p:txBody>
          <a:bodyPr wrap="square" rtlCol="0">
            <a:spAutoFit/>
          </a:bodyPr>
          <a:lstStyle/>
          <a:p>
            <a:endParaRPr lang="en-US" dirty="0"/>
          </a:p>
        </p:txBody>
      </p:sp>
      <p:sp>
        <p:nvSpPr>
          <p:cNvPr id="51" name="TextBox 50"/>
          <p:cNvSpPr txBox="1"/>
          <p:nvPr/>
        </p:nvSpPr>
        <p:spPr>
          <a:xfrm>
            <a:off x="3966761" y="3018972"/>
            <a:ext cx="304800" cy="381000"/>
          </a:xfrm>
          <a:prstGeom prst="rect">
            <a:avLst/>
          </a:prstGeom>
          <a:solidFill>
            <a:schemeClr val="bg1"/>
          </a:solidFill>
        </p:spPr>
        <p:txBody>
          <a:bodyPr wrap="square" rtlCol="0">
            <a:spAutoFit/>
          </a:bodyPr>
          <a:lstStyle/>
          <a:p>
            <a:endParaRPr lang="en-US" dirty="0"/>
          </a:p>
        </p:txBody>
      </p:sp>
      <p:sp>
        <p:nvSpPr>
          <p:cNvPr id="52" name="TextBox 51"/>
          <p:cNvSpPr txBox="1"/>
          <p:nvPr/>
        </p:nvSpPr>
        <p:spPr>
          <a:xfrm>
            <a:off x="4648932" y="3018972"/>
            <a:ext cx="304800" cy="381000"/>
          </a:xfrm>
          <a:prstGeom prst="rect">
            <a:avLst/>
          </a:prstGeom>
          <a:solidFill>
            <a:schemeClr val="bg1"/>
          </a:solidFill>
        </p:spPr>
        <p:txBody>
          <a:bodyPr wrap="square" rtlCol="0">
            <a:spAutoFit/>
          </a:bodyPr>
          <a:lstStyle/>
          <a:p>
            <a:endParaRPr lang="en-US" dirty="0"/>
          </a:p>
        </p:txBody>
      </p:sp>
      <p:sp>
        <p:nvSpPr>
          <p:cNvPr id="53" name="TextBox 52"/>
          <p:cNvSpPr txBox="1"/>
          <p:nvPr/>
        </p:nvSpPr>
        <p:spPr>
          <a:xfrm>
            <a:off x="5331103" y="3018972"/>
            <a:ext cx="304800" cy="381000"/>
          </a:xfrm>
          <a:prstGeom prst="rect">
            <a:avLst/>
          </a:prstGeom>
          <a:solidFill>
            <a:schemeClr val="bg1"/>
          </a:solidFill>
        </p:spPr>
        <p:txBody>
          <a:bodyPr wrap="square" rtlCol="0">
            <a:spAutoFit/>
          </a:bodyPr>
          <a:lstStyle/>
          <a:p>
            <a:endParaRPr lang="en-US" dirty="0"/>
          </a:p>
        </p:txBody>
      </p:sp>
      <p:sp>
        <p:nvSpPr>
          <p:cNvPr id="54" name="TextBox 53"/>
          <p:cNvSpPr txBox="1"/>
          <p:nvPr/>
        </p:nvSpPr>
        <p:spPr>
          <a:xfrm>
            <a:off x="5947961" y="3018972"/>
            <a:ext cx="304800" cy="381000"/>
          </a:xfrm>
          <a:prstGeom prst="rect">
            <a:avLst/>
          </a:prstGeom>
          <a:solidFill>
            <a:schemeClr val="bg1"/>
          </a:solidFill>
        </p:spPr>
        <p:txBody>
          <a:bodyPr wrap="square" rtlCol="0">
            <a:spAutoFit/>
          </a:bodyPr>
          <a:lstStyle/>
          <a:p>
            <a:endParaRPr lang="en-US" dirty="0"/>
          </a:p>
        </p:txBody>
      </p:sp>
      <p:sp>
        <p:nvSpPr>
          <p:cNvPr id="55" name="TextBox 54"/>
          <p:cNvSpPr txBox="1"/>
          <p:nvPr/>
        </p:nvSpPr>
        <p:spPr>
          <a:xfrm>
            <a:off x="6701798" y="3018972"/>
            <a:ext cx="304800" cy="381000"/>
          </a:xfrm>
          <a:prstGeom prst="rect">
            <a:avLst/>
          </a:prstGeom>
          <a:solidFill>
            <a:schemeClr val="bg1"/>
          </a:solidFill>
        </p:spPr>
        <p:txBody>
          <a:bodyPr wrap="square" rtlCol="0">
            <a:spAutoFit/>
          </a:bodyPr>
          <a:lstStyle/>
          <a:p>
            <a:endParaRPr lang="en-US" dirty="0"/>
          </a:p>
        </p:txBody>
      </p:sp>
      <p:sp>
        <p:nvSpPr>
          <p:cNvPr id="56" name="TextBox 55"/>
          <p:cNvSpPr txBox="1"/>
          <p:nvPr/>
        </p:nvSpPr>
        <p:spPr>
          <a:xfrm>
            <a:off x="7303235" y="3018972"/>
            <a:ext cx="304800" cy="381000"/>
          </a:xfrm>
          <a:prstGeom prst="rect">
            <a:avLst/>
          </a:prstGeom>
          <a:solidFill>
            <a:schemeClr val="bg1"/>
          </a:solidFill>
        </p:spPr>
        <p:txBody>
          <a:bodyPr wrap="square" rtlCol="0">
            <a:spAutoFit/>
          </a:bodyPr>
          <a:lstStyle/>
          <a:p>
            <a:endParaRPr lang="en-US" dirty="0"/>
          </a:p>
        </p:txBody>
      </p:sp>
      <p:sp>
        <p:nvSpPr>
          <p:cNvPr id="57" name="TextBox 56"/>
          <p:cNvSpPr txBox="1"/>
          <p:nvPr/>
        </p:nvSpPr>
        <p:spPr>
          <a:xfrm>
            <a:off x="8046186" y="3018972"/>
            <a:ext cx="304800" cy="381000"/>
          </a:xfrm>
          <a:prstGeom prst="rect">
            <a:avLst/>
          </a:prstGeom>
          <a:solidFill>
            <a:schemeClr val="bg1"/>
          </a:solidFill>
        </p:spPr>
        <p:txBody>
          <a:bodyPr wrap="square" rtlCol="0">
            <a:spAutoFit/>
          </a:bodyPr>
          <a:lstStyle/>
          <a:p>
            <a:endParaRPr lang="en-US" dirty="0"/>
          </a:p>
        </p:txBody>
      </p:sp>
      <p:sp>
        <p:nvSpPr>
          <p:cNvPr id="58" name="TextBox 57"/>
          <p:cNvSpPr txBox="1"/>
          <p:nvPr/>
        </p:nvSpPr>
        <p:spPr>
          <a:xfrm>
            <a:off x="3280961" y="4800600"/>
            <a:ext cx="304800" cy="381000"/>
          </a:xfrm>
          <a:prstGeom prst="rect">
            <a:avLst/>
          </a:prstGeom>
          <a:solidFill>
            <a:schemeClr val="bg1"/>
          </a:solidFill>
        </p:spPr>
        <p:txBody>
          <a:bodyPr wrap="square" rtlCol="0">
            <a:spAutoFit/>
          </a:bodyPr>
          <a:lstStyle/>
          <a:p>
            <a:endParaRPr lang="en-US" dirty="0"/>
          </a:p>
        </p:txBody>
      </p:sp>
      <p:sp>
        <p:nvSpPr>
          <p:cNvPr id="59" name="TextBox 58"/>
          <p:cNvSpPr txBox="1"/>
          <p:nvPr/>
        </p:nvSpPr>
        <p:spPr>
          <a:xfrm>
            <a:off x="3287766" y="5388427"/>
            <a:ext cx="304800" cy="381000"/>
          </a:xfrm>
          <a:prstGeom prst="rect">
            <a:avLst/>
          </a:prstGeom>
          <a:solidFill>
            <a:schemeClr val="bg1"/>
          </a:solidFill>
        </p:spPr>
        <p:txBody>
          <a:bodyPr wrap="square" rtlCol="0">
            <a:spAutoFit/>
          </a:bodyPr>
          <a:lstStyle/>
          <a:p>
            <a:endParaRPr lang="en-US" dirty="0"/>
          </a:p>
        </p:txBody>
      </p:sp>
      <p:sp>
        <p:nvSpPr>
          <p:cNvPr id="60" name="TextBox 59"/>
          <p:cNvSpPr txBox="1"/>
          <p:nvPr/>
        </p:nvSpPr>
        <p:spPr>
          <a:xfrm>
            <a:off x="3280961" y="5981700"/>
            <a:ext cx="304800" cy="381000"/>
          </a:xfrm>
          <a:prstGeom prst="rect">
            <a:avLst/>
          </a:prstGeom>
          <a:solidFill>
            <a:schemeClr val="bg1"/>
          </a:solidFill>
        </p:spPr>
        <p:txBody>
          <a:bodyPr wrap="square" rtlCol="0">
            <a:spAutoFit/>
          </a:bodyPr>
          <a:lstStyle/>
          <a:p>
            <a:endParaRPr lang="en-US" dirty="0"/>
          </a:p>
        </p:txBody>
      </p:sp>
      <p:sp>
        <p:nvSpPr>
          <p:cNvPr id="61" name="Rounded Rectangle 60"/>
          <p:cNvSpPr/>
          <p:nvPr/>
        </p:nvSpPr>
        <p:spPr>
          <a:xfrm>
            <a:off x="2446390" y="2881086"/>
            <a:ext cx="323849" cy="36576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p:cNvSpPr/>
          <p:nvPr/>
        </p:nvSpPr>
        <p:spPr>
          <a:xfrm>
            <a:off x="3795312" y="1672770"/>
            <a:ext cx="323849" cy="36576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021913" y="2434770"/>
            <a:ext cx="27432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321599" y="3025320"/>
            <a:ext cx="27432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p:cNvCxnSpPr/>
          <p:nvPr/>
        </p:nvCxnSpPr>
        <p:spPr>
          <a:xfrm flipH="1" flipV="1">
            <a:off x="3785333" y="289923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4351041" y="2867575"/>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Rectangle 67"/>
              <p:cNvSpPr/>
              <p:nvPr/>
            </p:nvSpPr>
            <p:spPr>
              <a:xfrm>
                <a:off x="502024" y="860610"/>
                <a:ext cx="11187953" cy="548640"/>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1" i="1" dirty="0">
                        <a:solidFill>
                          <a:srgbClr val="AD1457"/>
                        </a:solidFill>
                        <a:latin typeface="Cambria Math" panose="02040503050406030204" pitchFamily="18" charset="0"/>
                      </a:rPr>
                      <m:t>𝒊𝒇</m:t>
                    </m:r>
                    <m:r>
                      <a:rPr lang="en-US" sz="2400" b="1" i="1" dirty="0">
                        <a:solidFill>
                          <a:srgbClr val="AD1457"/>
                        </a:solidFill>
                        <a:latin typeface="Cambria Math" panose="02040503050406030204" pitchFamily="18" charset="0"/>
                      </a:rPr>
                      <m:t>  </m:t>
                    </m:r>
                    <m:sSub>
                      <m:sSubPr>
                        <m:ctrlPr>
                          <a:rPr lang="en-US" sz="2400" b="1" i="1" dirty="0">
                            <a:solidFill>
                              <a:srgbClr val="AD1457"/>
                            </a:solidFill>
                            <a:latin typeface="Cambria Math" panose="02040503050406030204" pitchFamily="18" charset="0"/>
                          </a:rPr>
                        </m:ctrlPr>
                      </m:sSubPr>
                      <m:e>
                        <m:r>
                          <a:rPr lang="en-US" sz="2400" b="1" i="1" dirty="0">
                            <a:solidFill>
                              <a:srgbClr val="AD1457"/>
                            </a:solidFill>
                            <a:latin typeface="Cambria Math" panose="02040503050406030204" pitchFamily="18" charset="0"/>
                          </a:rPr>
                          <m:t>𝒙</m:t>
                        </m:r>
                      </m:e>
                      <m:sub>
                        <m:r>
                          <a:rPr lang="en-US" sz="2400" b="1" i="1" dirty="0">
                            <a:solidFill>
                              <a:srgbClr val="AD1457"/>
                            </a:solidFill>
                            <a:latin typeface="Cambria Math" panose="02040503050406030204" pitchFamily="18" charset="0"/>
                          </a:rPr>
                          <m:t>𝒊</m:t>
                        </m:r>
                      </m:sub>
                    </m:sSub>
                    <m:r>
                      <a:rPr lang="en-US" sz="2400" b="1" i="1" dirty="0">
                        <a:solidFill>
                          <a:srgbClr val="AD1457"/>
                        </a:solidFill>
                        <a:latin typeface="Cambria Math" panose="02040503050406030204" pitchFamily="18" charset="0"/>
                      </a:rPr>
                      <m:t>= </m:t>
                    </m:r>
                    <m:sSub>
                      <m:sSubPr>
                        <m:ctrlPr>
                          <a:rPr lang="en-US" sz="2400" b="1" i="1" dirty="0">
                            <a:solidFill>
                              <a:srgbClr val="AD1457"/>
                            </a:solidFill>
                            <a:latin typeface="Cambria Math" panose="02040503050406030204" pitchFamily="18" charset="0"/>
                          </a:rPr>
                        </m:ctrlPr>
                      </m:sSubPr>
                      <m:e>
                        <m:r>
                          <a:rPr lang="en-US" sz="2400" b="1" i="1" dirty="0">
                            <a:solidFill>
                              <a:srgbClr val="AD1457"/>
                            </a:solidFill>
                            <a:latin typeface="Cambria Math" panose="02040503050406030204" pitchFamily="18" charset="0"/>
                          </a:rPr>
                          <m:t>𝒚</m:t>
                        </m:r>
                      </m:e>
                      <m:sub>
                        <m:r>
                          <a:rPr lang="en-US" sz="2400" b="1" i="1" dirty="0">
                            <a:solidFill>
                              <a:srgbClr val="AD1457"/>
                            </a:solidFill>
                            <a:latin typeface="Cambria Math" panose="02040503050406030204" pitchFamily="18" charset="0"/>
                          </a:rPr>
                          <m:t>𝒋</m:t>
                        </m:r>
                      </m:sub>
                    </m:sSub>
                    <m:r>
                      <a:rPr lang="en-US" sz="2400" b="1" i="1" dirty="0">
                        <a:latin typeface="Cambria Math" panose="02040503050406030204" pitchFamily="18" charset="0"/>
                      </a:rPr>
                      <m:t> </m:t>
                    </m:r>
                    <m:r>
                      <m:rPr>
                        <m:nor/>
                      </m:rPr>
                      <a:rPr lang="en-US" sz="2400" b="1" dirty="0" smtClean="0">
                        <a:solidFill>
                          <a:schemeClr val="tx1"/>
                        </a:solidFill>
                      </a:rPr>
                      <m:t>then</m:t>
                    </m:r>
                    <m:r>
                      <m:rPr>
                        <m:nor/>
                      </m:rPr>
                      <a:rPr lang="en-US" sz="2400" b="1" dirty="0" smtClean="0">
                        <a:solidFill>
                          <a:schemeClr val="tx1"/>
                        </a:solidFill>
                      </a:rPr>
                      <m:t> </m:t>
                    </m:r>
                    <m:r>
                      <a:rPr lang="en-US" sz="2400" b="1" i="1" dirty="0">
                        <a:solidFill>
                          <a:schemeClr val="tx1"/>
                        </a:solidFill>
                        <a:latin typeface="Cambria Math" panose="02040503050406030204" pitchFamily="18" charset="0"/>
                      </a:rPr>
                      <m:t>𝒄</m:t>
                    </m:r>
                    <m:r>
                      <a:rPr lang="en-US" sz="2400" b="1" i="1" dirty="0">
                        <a:solidFill>
                          <a:schemeClr val="tx1"/>
                        </a:solidFill>
                        <a:latin typeface="Cambria Math" panose="02040503050406030204" pitchFamily="18" charset="0"/>
                      </a:rPr>
                      <m:t>[</m:t>
                    </m:r>
                    <m:r>
                      <a:rPr lang="en-US" sz="2400" b="1" i="1" dirty="0" err="1">
                        <a:solidFill>
                          <a:schemeClr val="tx1"/>
                        </a:solidFill>
                        <a:latin typeface="Cambria Math" panose="02040503050406030204" pitchFamily="18" charset="0"/>
                      </a:rPr>
                      <m:t>𝒊</m:t>
                    </m:r>
                    <m:r>
                      <a:rPr lang="en-US" sz="2400" b="1" i="1" dirty="0" err="1">
                        <a:solidFill>
                          <a:schemeClr val="tx1"/>
                        </a:solidFill>
                        <a:latin typeface="Cambria Math" panose="02040503050406030204" pitchFamily="18" charset="0"/>
                      </a:rPr>
                      <m:t>,</m:t>
                    </m:r>
                    <m:r>
                      <a:rPr lang="en-US" sz="2400" b="1" i="1" dirty="0" err="1">
                        <a:solidFill>
                          <a:schemeClr val="tx1"/>
                        </a:solidFill>
                        <a:latin typeface="Cambria Math" panose="02040503050406030204" pitchFamily="18" charset="0"/>
                      </a:rPr>
                      <m:t>𝒋</m:t>
                    </m:r>
                    <m:r>
                      <a:rPr lang="en-US" sz="2400" b="1" i="1" dirty="0">
                        <a:solidFill>
                          <a:schemeClr val="tx1"/>
                        </a:solidFill>
                        <a:latin typeface="Cambria Math" panose="02040503050406030204" pitchFamily="18" charset="0"/>
                      </a:rPr>
                      <m:t>] ← </m:t>
                    </m:r>
                    <m:r>
                      <a:rPr lang="en-US" sz="2400" b="1" i="1" dirty="0">
                        <a:solidFill>
                          <a:schemeClr val="tx1"/>
                        </a:solidFill>
                        <a:latin typeface="Cambria Math" panose="02040503050406030204" pitchFamily="18" charset="0"/>
                      </a:rPr>
                      <m:t>𝒄</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𝒊</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𝟏</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𝒋</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𝟏</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𝟏</m:t>
                    </m:r>
                  </m:oMath>
                </a14:m>
                <a:r>
                  <a:rPr lang="en-US" sz="2400" b="1" dirty="0">
                    <a:solidFill>
                      <a:schemeClr val="tx1"/>
                    </a:solidFill>
                  </a:rPr>
                  <a:t> </a:t>
                </a:r>
                <a:r>
                  <a:rPr lang="en-US" sz="2400" b="1" dirty="0">
                    <a:solidFill>
                      <a:srgbClr val="AD1457"/>
                    </a:solidFill>
                  </a:rPr>
                  <a:t>else</a:t>
                </a:r>
                <a:r>
                  <a:rPr lang="en-US" sz="2400" b="1" dirty="0"/>
                  <a:t> </a:t>
                </a:r>
                <a14:m>
                  <m:oMath xmlns:m="http://schemas.openxmlformats.org/officeDocument/2006/math">
                    <m:r>
                      <a:rPr lang="en-US" sz="2400" b="1" i="1" dirty="0" smtClean="0">
                        <a:solidFill>
                          <a:schemeClr val="tx1"/>
                        </a:solidFill>
                        <a:latin typeface="Cambria Math" panose="02040503050406030204" pitchFamily="18" charset="0"/>
                      </a:rPr>
                      <m:t>𝒄</m:t>
                    </m:r>
                    <m:r>
                      <a:rPr lang="en-US" sz="2400" b="1" i="1" dirty="0" smtClean="0">
                        <a:solidFill>
                          <a:schemeClr val="tx1"/>
                        </a:solidFill>
                        <a:latin typeface="Cambria Math" panose="02040503050406030204" pitchFamily="18" charset="0"/>
                      </a:rPr>
                      <m:t>[</m:t>
                    </m:r>
                    <m:r>
                      <a:rPr lang="en-US" sz="2400" b="1" i="1" dirty="0" err="1">
                        <a:solidFill>
                          <a:schemeClr val="tx1"/>
                        </a:solidFill>
                        <a:latin typeface="Cambria Math" panose="02040503050406030204" pitchFamily="18" charset="0"/>
                      </a:rPr>
                      <m:t>𝒊</m:t>
                    </m:r>
                    <m:r>
                      <a:rPr lang="en-US" sz="2400" b="1" i="1" dirty="0" err="1">
                        <a:solidFill>
                          <a:schemeClr val="tx1"/>
                        </a:solidFill>
                        <a:latin typeface="Cambria Math" panose="02040503050406030204" pitchFamily="18" charset="0"/>
                      </a:rPr>
                      <m:t>,</m:t>
                    </m:r>
                    <m:r>
                      <a:rPr lang="en-US" sz="2400" b="1" i="1" dirty="0" err="1">
                        <a:solidFill>
                          <a:schemeClr val="tx1"/>
                        </a:solidFill>
                        <a:latin typeface="Cambria Math" panose="02040503050406030204" pitchFamily="18" charset="0"/>
                      </a:rPr>
                      <m:t>𝒋</m:t>
                    </m:r>
                    <m:r>
                      <a:rPr lang="en-US" sz="2400" b="1" i="1" dirty="0">
                        <a:solidFill>
                          <a:schemeClr val="tx1"/>
                        </a:solidFill>
                        <a:latin typeface="Cambria Math" panose="02040503050406030204" pitchFamily="18" charset="0"/>
                      </a:rPr>
                      <m:t>] ← </m:t>
                    </m:r>
                  </m:oMath>
                </a14:m>
                <a:r>
                  <a:rPr lang="en-US" sz="2400" b="1" dirty="0">
                    <a:solidFill>
                      <a:schemeClr val="tx1"/>
                    </a:solidFill>
                  </a:rPr>
                  <a:t>max(</a:t>
                </a:r>
                <a14:m>
                  <m:oMath xmlns:m="http://schemas.openxmlformats.org/officeDocument/2006/math">
                    <m:r>
                      <a:rPr lang="en-US" sz="2400" b="1" i="1" dirty="0">
                        <a:solidFill>
                          <a:schemeClr val="tx1"/>
                        </a:solidFill>
                        <a:latin typeface="Cambria Math" panose="02040503050406030204" pitchFamily="18" charset="0"/>
                      </a:rPr>
                      <m:t>𝒄</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𝒊</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𝟏</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𝒋</m:t>
                    </m:r>
                    <m:r>
                      <a:rPr lang="en-US" sz="2400" b="1" i="1" dirty="0">
                        <a:solidFill>
                          <a:schemeClr val="tx1"/>
                        </a:solidFill>
                        <a:latin typeface="Cambria Math" panose="02040503050406030204" pitchFamily="18" charset="0"/>
                      </a:rPr>
                      <m:t>]</m:t>
                    </m:r>
                  </m:oMath>
                </a14:m>
                <a:r>
                  <a:rPr lang="en-US" sz="2400" b="1" dirty="0">
                    <a:solidFill>
                      <a:schemeClr val="tx1"/>
                    </a:solidFill>
                  </a:rPr>
                  <a:t>, </a:t>
                </a:r>
                <a14:m>
                  <m:oMath xmlns:m="http://schemas.openxmlformats.org/officeDocument/2006/math">
                    <m:r>
                      <a:rPr lang="en-US" sz="2400" b="1" i="1" dirty="0">
                        <a:solidFill>
                          <a:schemeClr val="tx1"/>
                        </a:solidFill>
                        <a:latin typeface="Cambria Math" panose="02040503050406030204" pitchFamily="18" charset="0"/>
                      </a:rPr>
                      <m:t>𝒄</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𝒊</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𝒋</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𝟏</m:t>
                    </m:r>
                    <m:r>
                      <a:rPr lang="en-US" sz="2400" b="1" i="1" dirty="0">
                        <a:solidFill>
                          <a:schemeClr val="tx1"/>
                        </a:solidFill>
                        <a:latin typeface="Cambria Math" panose="02040503050406030204" pitchFamily="18" charset="0"/>
                      </a:rPr>
                      <m:t>])</m:t>
                    </m:r>
                  </m:oMath>
                </a14:m>
                <a:endParaRPr lang="en-US" sz="2400" b="1" dirty="0">
                  <a:solidFill>
                    <a:schemeClr val="tx1"/>
                  </a:solidFill>
                </a:endParaRPr>
              </a:p>
            </p:txBody>
          </p:sp>
        </mc:Choice>
        <mc:Fallback xmlns="">
          <p:sp>
            <p:nvSpPr>
              <p:cNvPr id="68" name="Rectangle 67"/>
              <p:cNvSpPr>
                <a:spLocks noRot="1" noChangeAspect="1" noMove="1" noResize="1" noEditPoints="1" noAdjustHandles="1" noChangeArrowheads="1" noChangeShapeType="1" noTextEdit="1"/>
              </p:cNvSpPr>
              <p:nvPr/>
            </p:nvSpPr>
            <p:spPr>
              <a:xfrm>
                <a:off x="502024" y="860610"/>
                <a:ext cx="11187953" cy="548640"/>
              </a:xfrm>
              <a:prstGeom prst="rect">
                <a:avLst/>
              </a:prstGeom>
              <a:blipFill>
                <a:blip r:embed="rId3"/>
                <a:stretch>
                  <a:fillRect l="-163" t="-1087" r="-163" b="-14130"/>
                </a:stretch>
              </a:blipFill>
            </p:spPr>
            <p:txBody>
              <a:bodyPr/>
              <a:lstStyle/>
              <a:p>
                <a:r>
                  <a:rPr lang="en-US">
                    <a:noFill/>
                  </a:rPr>
                  <a:t> </a:t>
                </a:r>
              </a:p>
            </p:txBody>
          </p:sp>
        </mc:Fallback>
      </mc:AlternateContent>
      <p:cxnSp>
        <p:nvCxnSpPr>
          <p:cNvPr id="69" name="Straight Arrow Connector 68"/>
          <p:cNvCxnSpPr/>
          <p:nvPr/>
        </p:nvCxnSpPr>
        <p:spPr>
          <a:xfrm flipH="1">
            <a:off x="5038162" y="315322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flipV="1">
            <a:off x="5694584" y="2895600"/>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6362590" y="315685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7095562" y="315685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flipV="1">
            <a:off x="7734190" y="2881086"/>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50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hidden"/>
                                      </p:to>
                                    </p:set>
                                  </p:childTnLst>
                                </p:cTn>
                              </p:par>
                              <p:par>
                                <p:cTn id="16" presetID="1" presetClass="exit"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hidden"/>
                                      </p:to>
                                    </p:set>
                                  </p:childTnLst>
                                </p:cTn>
                              </p:par>
                              <p:par>
                                <p:cTn id="20" presetID="1" presetClass="exit"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hidden"/>
                                      </p:to>
                                    </p:set>
                                  </p:childTnLst>
                                </p:cTn>
                              </p:par>
                              <p:par>
                                <p:cTn id="22" presetID="1" presetClass="exit"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hidden"/>
                                      </p:to>
                                    </p:set>
                                  </p:childTnLst>
                                </p:cTn>
                              </p:par>
                              <p:par>
                                <p:cTn id="24" presetID="1" presetClass="exit"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hidden"/>
                                      </p:to>
                                    </p:set>
                                  </p:childTnLst>
                                </p:cTn>
                              </p:par>
                              <p:par>
                                <p:cTn id="34" presetID="1" presetClass="exit"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59"/>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6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500"/>
                                        <p:tgtEl>
                                          <p:spTgt spid="6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fade">
                                      <p:cBhvr>
                                        <p:cTn id="52" dur="500"/>
                                        <p:tgtEl>
                                          <p:spTgt spid="6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0" nodeType="clickEffect">
                                  <p:stCondLst>
                                    <p:cond delay="0"/>
                                  </p:stCondLst>
                                  <p:childTnLst>
                                    <p:set>
                                      <p:cBhvr>
                                        <p:cTn id="59" dur="1" fill="hold">
                                          <p:stCondLst>
                                            <p:cond delay="0"/>
                                          </p:stCondLst>
                                        </p:cTn>
                                        <p:tgtEl>
                                          <p:spTgt spid="51"/>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wipe(down)">
                                      <p:cBhvr>
                                        <p:cTn id="64" dur="500"/>
                                        <p:tgtEl>
                                          <p:spTgt spid="65"/>
                                        </p:tgtEl>
                                      </p:cBhvr>
                                    </p:animEffect>
                                  </p:childTnLst>
                                </p:cTn>
                              </p:par>
                            </p:childTnLst>
                          </p:cTn>
                        </p:par>
                      </p:childTnLst>
                    </p:cTn>
                  </p:par>
                  <p:par>
                    <p:cTn id="65" fill="hold">
                      <p:stCondLst>
                        <p:cond delay="indefinite"/>
                      </p:stCondLst>
                      <p:childTnLst>
                        <p:par>
                          <p:cTn id="66" fill="hold">
                            <p:stCondLst>
                              <p:cond delay="0"/>
                            </p:stCondLst>
                            <p:childTnLst>
                              <p:par>
                                <p:cTn id="67" presetID="63" presetClass="path" presetSubtype="0" accel="50000" decel="50000" fill="hold" grpId="1" nodeType="clickEffect">
                                  <p:stCondLst>
                                    <p:cond delay="0"/>
                                  </p:stCondLst>
                                  <p:childTnLst>
                                    <p:animMotion origin="layout" path="M 6.25E-7 -1.85185E-6 L 0.05365 -0.00023 " pathEditMode="relative" rAng="0" ptsTypes="AA">
                                      <p:cBhvr>
                                        <p:cTn id="68" dur="2000" fill="hold"/>
                                        <p:tgtEl>
                                          <p:spTgt spid="62"/>
                                        </p:tgtEl>
                                        <p:attrNameLst>
                                          <p:attrName>ppt_x</p:attrName>
                                          <p:attrName>ppt_y</p:attrName>
                                        </p:attrNameLst>
                                      </p:cBhvr>
                                      <p:rCtr x="2682" y="-23"/>
                                    </p:animMotion>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wipe(down)">
                                      <p:cBhvr>
                                        <p:cTn id="73" dur="500"/>
                                        <p:tgtEl>
                                          <p:spTgt spid="66"/>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0" nodeType="clickEffect">
                                  <p:stCondLst>
                                    <p:cond delay="0"/>
                                  </p:stCondLst>
                                  <p:childTnLst>
                                    <p:set>
                                      <p:cBhvr>
                                        <p:cTn id="77" dur="1" fill="hold">
                                          <p:stCondLst>
                                            <p:cond delay="0"/>
                                          </p:stCondLst>
                                        </p:cTn>
                                        <p:tgtEl>
                                          <p:spTgt spid="5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63" presetClass="path" presetSubtype="0" accel="50000" decel="50000" fill="hold" grpId="2" nodeType="clickEffect">
                                  <p:stCondLst>
                                    <p:cond delay="0"/>
                                  </p:stCondLst>
                                  <p:childTnLst>
                                    <p:animMotion origin="layout" path="M 0.05365 -0.00023 L 0.11107 -1.85185E-6 " pathEditMode="relative" rAng="0" ptsTypes="AA">
                                      <p:cBhvr>
                                        <p:cTn id="81" dur="2000" fill="hold"/>
                                        <p:tgtEl>
                                          <p:spTgt spid="62"/>
                                        </p:tgtEl>
                                        <p:attrNameLst>
                                          <p:attrName>ppt_x</p:attrName>
                                          <p:attrName>ppt_y</p:attrName>
                                        </p:attrNameLst>
                                      </p:cBhvr>
                                      <p:rCtr x="2865" y="0"/>
                                    </p:animMotion>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nodeType="clickEffect">
                                  <p:stCondLst>
                                    <p:cond delay="0"/>
                                  </p:stCondLst>
                                  <p:childTnLst>
                                    <p:set>
                                      <p:cBhvr>
                                        <p:cTn id="85" dur="1" fill="hold">
                                          <p:stCondLst>
                                            <p:cond delay="0"/>
                                          </p:stCondLst>
                                        </p:cTn>
                                        <p:tgtEl>
                                          <p:spTgt spid="69"/>
                                        </p:tgtEl>
                                        <p:attrNameLst>
                                          <p:attrName>style.visibility</p:attrName>
                                        </p:attrNameLst>
                                      </p:cBhvr>
                                      <p:to>
                                        <p:strVal val="visible"/>
                                      </p:to>
                                    </p:set>
                                    <p:animEffect transition="in" filter="wipe(right)">
                                      <p:cBhvr>
                                        <p:cTn id="86" dur="500"/>
                                        <p:tgtEl>
                                          <p:spTgt spid="69"/>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0" nodeType="clickEffect">
                                  <p:stCondLst>
                                    <p:cond delay="0"/>
                                  </p:stCondLst>
                                  <p:childTnLst>
                                    <p:set>
                                      <p:cBhvr>
                                        <p:cTn id="90" dur="1" fill="hold">
                                          <p:stCondLst>
                                            <p:cond delay="0"/>
                                          </p:stCondLst>
                                        </p:cTn>
                                        <p:tgtEl>
                                          <p:spTgt spid="5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63" presetClass="path" presetSubtype="0" accel="50000" decel="50000" fill="hold" grpId="3" nodeType="clickEffect">
                                  <p:stCondLst>
                                    <p:cond delay="0"/>
                                  </p:stCondLst>
                                  <p:childTnLst>
                                    <p:animMotion origin="layout" path="M 0.11107 2.96296E-6 L 0.16615 -1.85185E-6 " pathEditMode="relative" rAng="0" ptsTypes="AA">
                                      <p:cBhvr>
                                        <p:cTn id="94" dur="2000" fill="hold"/>
                                        <p:tgtEl>
                                          <p:spTgt spid="62"/>
                                        </p:tgtEl>
                                        <p:attrNameLst>
                                          <p:attrName>ppt_x</p:attrName>
                                          <p:attrName>ppt_y</p:attrName>
                                        </p:attrNameLst>
                                      </p:cBhvr>
                                      <p:rCtr x="2747" y="-208"/>
                                    </p:animMotion>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70"/>
                                        </p:tgtEl>
                                        <p:attrNameLst>
                                          <p:attrName>style.visibility</p:attrName>
                                        </p:attrNameLst>
                                      </p:cBhvr>
                                      <p:to>
                                        <p:strVal val="visible"/>
                                      </p:to>
                                    </p:set>
                                    <p:animEffect transition="in" filter="wipe(down)">
                                      <p:cBhvr>
                                        <p:cTn id="99" dur="500"/>
                                        <p:tgtEl>
                                          <p:spTgt spid="70"/>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0" nodeType="clickEffect">
                                  <p:stCondLst>
                                    <p:cond delay="0"/>
                                  </p:stCondLst>
                                  <p:childTnLst>
                                    <p:set>
                                      <p:cBhvr>
                                        <p:cTn id="103" dur="1" fill="hold">
                                          <p:stCondLst>
                                            <p:cond delay="0"/>
                                          </p:stCondLst>
                                        </p:cTn>
                                        <p:tgtEl>
                                          <p:spTgt spid="54"/>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63" presetClass="path" presetSubtype="0" accel="50000" decel="50000" fill="hold" grpId="4" nodeType="clickEffect">
                                  <p:stCondLst>
                                    <p:cond delay="0"/>
                                  </p:stCondLst>
                                  <p:childTnLst>
                                    <p:animMotion origin="layout" path="M 0.16615 1.48148E-6 L 0.22135 0.00185 " pathEditMode="relative" rAng="0" ptsTypes="AA">
                                      <p:cBhvr>
                                        <p:cTn id="107" dur="2000" fill="hold"/>
                                        <p:tgtEl>
                                          <p:spTgt spid="62"/>
                                        </p:tgtEl>
                                        <p:attrNameLst>
                                          <p:attrName>ppt_x</p:attrName>
                                          <p:attrName>ppt_y</p:attrName>
                                        </p:attrNameLst>
                                      </p:cBhvr>
                                      <p:rCtr x="2760" y="185"/>
                                    </p:animMotion>
                                  </p:childTnLst>
                                </p:cTn>
                              </p:par>
                            </p:childTnLst>
                          </p:cTn>
                        </p:par>
                      </p:childTnLst>
                    </p:cTn>
                  </p:par>
                  <p:par>
                    <p:cTn id="108" fill="hold">
                      <p:stCondLst>
                        <p:cond delay="indefinite"/>
                      </p:stCondLst>
                      <p:childTnLst>
                        <p:par>
                          <p:cTn id="109" fill="hold">
                            <p:stCondLst>
                              <p:cond delay="0"/>
                            </p:stCondLst>
                            <p:childTnLst>
                              <p:par>
                                <p:cTn id="110" presetID="22" presetClass="entr" presetSubtype="2" fill="hold" nodeType="clickEffect">
                                  <p:stCondLst>
                                    <p:cond delay="0"/>
                                  </p:stCondLst>
                                  <p:childTnLst>
                                    <p:set>
                                      <p:cBhvr>
                                        <p:cTn id="111" dur="1" fill="hold">
                                          <p:stCondLst>
                                            <p:cond delay="0"/>
                                          </p:stCondLst>
                                        </p:cTn>
                                        <p:tgtEl>
                                          <p:spTgt spid="71"/>
                                        </p:tgtEl>
                                        <p:attrNameLst>
                                          <p:attrName>style.visibility</p:attrName>
                                        </p:attrNameLst>
                                      </p:cBhvr>
                                      <p:to>
                                        <p:strVal val="visible"/>
                                      </p:to>
                                    </p:set>
                                    <p:animEffect transition="in" filter="wipe(right)">
                                      <p:cBhvr>
                                        <p:cTn id="112" dur="500"/>
                                        <p:tgtEl>
                                          <p:spTgt spid="71"/>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0" nodeType="clickEffect">
                                  <p:stCondLst>
                                    <p:cond delay="0"/>
                                  </p:stCondLst>
                                  <p:childTnLst>
                                    <p:set>
                                      <p:cBhvr>
                                        <p:cTn id="116" dur="1" fill="hold">
                                          <p:stCondLst>
                                            <p:cond delay="0"/>
                                          </p:stCondLst>
                                        </p:cTn>
                                        <p:tgtEl>
                                          <p:spTgt spid="55"/>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63" presetClass="path" presetSubtype="0" accel="50000" decel="50000" fill="hold" grpId="6" nodeType="clickEffect">
                                  <p:stCondLst>
                                    <p:cond delay="0"/>
                                  </p:stCondLst>
                                  <p:childTnLst>
                                    <p:animMotion origin="layout" path="M 0.22135 0.00185 L 0.27865 -1.85185E-6 " pathEditMode="relative" rAng="0" ptsTypes="AA">
                                      <p:cBhvr>
                                        <p:cTn id="120" dur="2000" fill="hold"/>
                                        <p:tgtEl>
                                          <p:spTgt spid="62"/>
                                        </p:tgtEl>
                                        <p:attrNameLst>
                                          <p:attrName>ppt_x</p:attrName>
                                          <p:attrName>ppt_y</p:attrName>
                                        </p:attrNameLst>
                                      </p:cBhvr>
                                      <p:rCtr x="2865" y="-93"/>
                                    </p:animMotion>
                                  </p:childTnLst>
                                </p:cTn>
                              </p:par>
                            </p:childTnLst>
                          </p:cTn>
                        </p:par>
                      </p:childTnLst>
                    </p:cTn>
                  </p:par>
                  <p:par>
                    <p:cTn id="121" fill="hold">
                      <p:stCondLst>
                        <p:cond delay="indefinite"/>
                      </p:stCondLst>
                      <p:childTnLst>
                        <p:par>
                          <p:cTn id="122" fill="hold">
                            <p:stCondLst>
                              <p:cond delay="0"/>
                            </p:stCondLst>
                            <p:childTnLst>
                              <p:par>
                                <p:cTn id="123" presetID="22" presetClass="entr" presetSubtype="2" fill="hold" nodeType="clickEffect">
                                  <p:stCondLst>
                                    <p:cond delay="0"/>
                                  </p:stCondLst>
                                  <p:childTnLst>
                                    <p:set>
                                      <p:cBhvr>
                                        <p:cTn id="124" dur="1" fill="hold">
                                          <p:stCondLst>
                                            <p:cond delay="0"/>
                                          </p:stCondLst>
                                        </p:cTn>
                                        <p:tgtEl>
                                          <p:spTgt spid="72"/>
                                        </p:tgtEl>
                                        <p:attrNameLst>
                                          <p:attrName>style.visibility</p:attrName>
                                        </p:attrNameLst>
                                      </p:cBhvr>
                                      <p:to>
                                        <p:strVal val="visible"/>
                                      </p:to>
                                    </p:set>
                                    <p:animEffect transition="in" filter="wipe(right)">
                                      <p:cBhvr>
                                        <p:cTn id="125" dur="500"/>
                                        <p:tgtEl>
                                          <p:spTgt spid="72"/>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grpId="0" nodeType="clickEffect">
                                  <p:stCondLst>
                                    <p:cond delay="0"/>
                                  </p:stCondLst>
                                  <p:childTnLst>
                                    <p:set>
                                      <p:cBhvr>
                                        <p:cTn id="129" dur="1" fill="hold">
                                          <p:stCondLst>
                                            <p:cond delay="0"/>
                                          </p:stCondLst>
                                        </p:cTn>
                                        <p:tgtEl>
                                          <p:spTgt spid="56"/>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63" presetClass="path" presetSubtype="0" accel="50000" decel="50000" fill="hold" grpId="7" nodeType="clickEffect">
                                  <p:stCondLst>
                                    <p:cond delay="0"/>
                                  </p:stCondLst>
                                  <p:childTnLst>
                                    <p:animMotion origin="layout" path="M 0.27864 -3.7037E-6 L 0.33268 -1.85185E-6 " pathEditMode="relative" rAng="0" ptsTypes="AA">
                                      <p:cBhvr>
                                        <p:cTn id="133" dur="2000" fill="hold"/>
                                        <p:tgtEl>
                                          <p:spTgt spid="62"/>
                                        </p:tgtEl>
                                        <p:attrNameLst>
                                          <p:attrName>ppt_x</p:attrName>
                                          <p:attrName>ppt_y</p:attrName>
                                        </p:attrNameLst>
                                      </p:cBhvr>
                                      <p:rCtr x="2812" y="-93"/>
                                    </p:animMotion>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nodeType="clickEffect">
                                  <p:stCondLst>
                                    <p:cond delay="0"/>
                                  </p:stCondLst>
                                  <p:childTnLst>
                                    <p:set>
                                      <p:cBhvr>
                                        <p:cTn id="137" dur="1" fill="hold">
                                          <p:stCondLst>
                                            <p:cond delay="0"/>
                                          </p:stCondLst>
                                        </p:cTn>
                                        <p:tgtEl>
                                          <p:spTgt spid="73"/>
                                        </p:tgtEl>
                                        <p:attrNameLst>
                                          <p:attrName>style.visibility</p:attrName>
                                        </p:attrNameLst>
                                      </p:cBhvr>
                                      <p:to>
                                        <p:strVal val="visible"/>
                                      </p:to>
                                    </p:set>
                                    <p:animEffect transition="in" filter="wipe(down)">
                                      <p:cBhvr>
                                        <p:cTn id="138" dur="500"/>
                                        <p:tgtEl>
                                          <p:spTgt spid="73"/>
                                        </p:tgtEl>
                                      </p:cBhvr>
                                    </p:animEffect>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grpId="0" nodeType="clickEffect">
                                  <p:stCondLst>
                                    <p:cond delay="0"/>
                                  </p:stCondLst>
                                  <p:childTnLst>
                                    <p:set>
                                      <p:cBhvr>
                                        <p:cTn id="142" dur="1" fill="hold">
                                          <p:stCondLst>
                                            <p:cond delay="0"/>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2" grpId="1" animBg="1"/>
      <p:bldP spid="62" grpId="2" animBg="1"/>
      <p:bldP spid="62" grpId="3" animBg="1"/>
      <p:bldP spid="62" grpId="4" animBg="1"/>
      <p:bldP spid="62" grpId="6" animBg="1"/>
      <p:bldP spid="62" grpId="7" animBg="1"/>
      <p:bldP spid="63" grpId="0" animBg="1"/>
      <p:bldP spid="6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LCS – Dynamic Programming Solution </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2290361" y="1600200"/>
              <a:ext cx="6095997" cy="4830062"/>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xmlns="" val="1618390636"/>
                        </a:ext>
                      </a:extLst>
                    </a:gridCol>
                    <a:gridCol w="677333">
                      <a:extLst>
                        <a:ext uri="{9D8B030D-6E8A-4147-A177-3AD203B41FA5}">
                          <a16:colId xmlns:a16="http://schemas.microsoft.com/office/drawing/2014/main" xmlns="" val="3411830501"/>
                        </a:ext>
                      </a:extLst>
                    </a:gridCol>
                    <a:gridCol w="677333">
                      <a:extLst>
                        <a:ext uri="{9D8B030D-6E8A-4147-A177-3AD203B41FA5}">
                          <a16:colId xmlns:a16="http://schemas.microsoft.com/office/drawing/2014/main" xmlns="" val="4022224915"/>
                        </a:ext>
                      </a:extLst>
                    </a:gridCol>
                    <a:gridCol w="677333">
                      <a:extLst>
                        <a:ext uri="{9D8B030D-6E8A-4147-A177-3AD203B41FA5}">
                          <a16:colId xmlns:a16="http://schemas.microsoft.com/office/drawing/2014/main" xmlns="" val="4241537447"/>
                        </a:ext>
                      </a:extLst>
                    </a:gridCol>
                    <a:gridCol w="677333">
                      <a:extLst>
                        <a:ext uri="{9D8B030D-6E8A-4147-A177-3AD203B41FA5}">
                          <a16:colId xmlns:a16="http://schemas.microsoft.com/office/drawing/2014/main" xmlns="" val="2662173369"/>
                        </a:ext>
                      </a:extLst>
                    </a:gridCol>
                    <a:gridCol w="677333">
                      <a:extLst>
                        <a:ext uri="{9D8B030D-6E8A-4147-A177-3AD203B41FA5}">
                          <a16:colId xmlns:a16="http://schemas.microsoft.com/office/drawing/2014/main" xmlns="" val="3483134359"/>
                        </a:ext>
                      </a:extLst>
                    </a:gridCol>
                    <a:gridCol w="677333">
                      <a:extLst>
                        <a:ext uri="{9D8B030D-6E8A-4147-A177-3AD203B41FA5}">
                          <a16:colId xmlns:a16="http://schemas.microsoft.com/office/drawing/2014/main" xmlns="" val="2071331139"/>
                        </a:ext>
                      </a:extLst>
                    </a:gridCol>
                    <a:gridCol w="677333">
                      <a:extLst>
                        <a:ext uri="{9D8B030D-6E8A-4147-A177-3AD203B41FA5}">
                          <a16:colId xmlns:a16="http://schemas.microsoft.com/office/drawing/2014/main" xmlns="" val="3783234188"/>
                        </a:ext>
                      </a:extLst>
                    </a:gridCol>
                    <a:gridCol w="677333">
                      <a:extLst>
                        <a:ext uri="{9D8B030D-6E8A-4147-A177-3AD203B41FA5}">
                          <a16:colId xmlns:a16="http://schemas.microsoft.com/office/drawing/2014/main" xmlns="" val="3392199172"/>
                        </a:ext>
                      </a:extLst>
                    </a:gridCol>
                  </a:tblGrid>
                  <a:tr h="637531">
                    <a:tc>
                      <a:txBody>
                        <a:bodyPr/>
                        <a:lstStyle/>
                        <a:p>
                          <a:pPr algn="ctr"/>
                          <a:endParaRPr lang="en-US" sz="2400" dirty="0">
                            <a:solidFill>
                              <a:srgbClr val="0066FF"/>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𝒚</m:t>
                                    </m:r>
                                  </m:e>
                                  <m:sub>
                                    <m:r>
                                      <a:rPr lang="en-US" sz="2400" b="1" i="1" smtClean="0">
                                        <a:solidFill>
                                          <a:srgbClr val="C00000"/>
                                        </a:solidFill>
                                        <a:latin typeface="Cambria Math" panose="02040503050406030204" pitchFamily="18" charset="0"/>
                                      </a:rPr>
                                      <m:t>𝒋</m:t>
                                    </m:r>
                                  </m:sub>
                                </m:sSub>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𝑨</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𝑩</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𝑪</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𝑩</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𝑫</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𝑨</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𝑩</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4183659342"/>
                      </a:ext>
                    </a:extLst>
                  </a:tr>
                  <a:tr h="598933">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𝒙</m:t>
                                    </m:r>
                                  </m:e>
                                  <m:sub>
                                    <m:r>
                                      <a:rPr lang="en-US" sz="2400" b="1" i="1" smtClean="0">
                                        <a:solidFill>
                                          <a:srgbClr val="C00000"/>
                                        </a:solidFill>
                                        <a:latin typeface="Cambria Math" panose="02040503050406030204" pitchFamily="18" charset="0"/>
                                      </a:rPr>
                                      <m:t>𝒊</m:t>
                                    </m:r>
                                  </m:sub>
                                </m:sSub>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370153453"/>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𝑩</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218921601"/>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𝑫</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943730524"/>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𝑪</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20403472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𝑨</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784571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𝑩</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83634930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𝑨</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621406084"/>
                      </a:ext>
                    </a:extLst>
                  </a:tr>
                </a:tbl>
              </a:graphicData>
            </a:graphic>
          </p:graphicFrame>
        </mc:Choice>
        <mc:Fallback xmlns="">
          <p:graphicFrame>
            <p:nvGraphicFramePr>
              <p:cNvPr id="4" name="Table 3"/>
              <p:cNvGraphicFramePr>
                <a:graphicFrameLocks noGrp="1"/>
              </p:cNvGraphicFramePr>
              <p:nvPr>
                <p:extLst/>
              </p:nvPr>
            </p:nvGraphicFramePr>
            <p:xfrm>
              <a:off x="2290361" y="1600200"/>
              <a:ext cx="6095997" cy="4830062"/>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1618390636"/>
                        </a:ext>
                      </a:extLst>
                    </a:gridCol>
                    <a:gridCol w="677333">
                      <a:extLst>
                        <a:ext uri="{9D8B030D-6E8A-4147-A177-3AD203B41FA5}">
                          <a16:colId xmlns:a16="http://schemas.microsoft.com/office/drawing/2014/main" val="3411830501"/>
                        </a:ext>
                      </a:extLst>
                    </a:gridCol>
                    <a:gridCol w="677333">
                      <a:extLst>
                        <a:ext uri="{9D8B030D-6E8A-4147-A177-3AD203B41FA5}">
                          <a16:colId xmlns:a16="http://schemas.microsoft.com/office/drawing/2014/main" val="4022224915"/>
                        </a:ext>
                      </a:extLst>
                    </a:gridCol>
                    <a:gridCol w="677333">
                      <a:extLst>
                        <a:ext uri="{9D8B030D-6E8A-4147-A177-3AD203B41FA5}">
                          <a16:colId xmlns:a16="http://schemas.microsoft.com/office/drawing/2014/main" val="4241537447"/>
                        </a:ext>
                      </a:extLst>
                    </a:gridCol>
                    <a:gridCol w="677333">
                      <a:extLst>
                        <a:ext uri="{9D8B030D-6E8A-4147-A177-3AD203B41FA5}">
                          <a16:colId xmlns:a16="http://schemas.microsoft.com/office/drawing/2014/main" val="2662173369"/>
                        </a:ext>
                      </a:extLst>
                    </a:gridCol>
                    <a:gridCol w="677333">
                      <a:extLst>
                        <a:ext uri="{9D8B030D-6E8A-4147-A177-3AD203B41FA5}">
                          <a16:colId xmlns:a16="http://schemas.microsoft.com/office/drawing/2014/main" val="3483134359"/>
                        </a:ext>
                      </a:extLst>
                    </a:gridCol>
                    <a:gridCol w="677333">
                      <a:extLst>
                        <a:ext uri="{9D8B030D-6E8A-4147-A177-3AD203B41FA5}">
                          <a16:colId xmlns:a16="http://schemas.microsoft.com/office/drawing/2014/main" val="2071331139"/>
                        </a:ext>
                      </a:extLst>
                    </a:gridCol>
                    <a:gridCol w="677333">
                      <a:extLst>
                        <a:ext uri="{9D8B030D-6E8A-4147-A177-3AD203B41FA5}">
                          <a16:colId xmlns:a16="http://schemas.microsoft.com/office/drawing/2014/main" val="3783234188"/>
                        </a:ext>
                      </a:extLst>
                    </a:gridCol>
                    <a:gridCol w="677333">
                      <a:extLst>
                        <a:ext uri="{9D8B030D-6E8A-4147-A177-3AD203B41FA5}">
                          <a16:colId xmlns:a16="http://schemas.microsoft.com/office/drawing/2014/main" val="3392199172"/>
                        </a:ext>
                      </a:extLst>
                    </a:gridCol>
                  </a:tblGrid>
                  <a:tr h="637531">
                    <a:tc>
                      <a:txBody>
                        <a:bodyPr/>
                        <a:lstStyle/>
                        <a:p>
                          <a:pPr algn="ctr"/>
                          <a:endParaRPr lang="en-US" sz="2400" dirty="0">
                            <a:solidFill>
                              <a:srgbClr val="0066FF"/>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100901" t="-952" r="-703604"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199107" t="-952" r="-597321"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301802" t="-952" r="-5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401802" t="-952" r="-4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501802" t="-952" r="-3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596429" t="-952" r="-200000"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702703" t="-952" r="-101802"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802703" t="-952" r="-1802" b="-678095"/>
                          </a:stretch>
                        </a:blipFill>
                      </a:tcPr>
                    </a:tc>
                    <a:extLst>
                      <a:ext uri="{0D108BD9-81ED-4DB2-BD59-A6C34878D82A}">
                        <a16:rowId xmlns:a16="http://schemas.microsoft.com/office/drawing/2014/main" val="4183659342"/>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108163" r="-803604" b="-626531"/>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370153453"/>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208163" r="-803604" b="-526531"/>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218921601"/>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305051" r="-803604" b="-421212"/>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943730524"/>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409184" r="-803604" b="-325510"/>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320403472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509184" r="-803604" b="-225510"/>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0784571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603030" r="-803604" b="-123232"/>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4</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83634930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710204" r="-803604" b="-24490"/>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4</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4</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621406084"/>
                      </a:ext>
                    </a:extLst>
                  </a:tr>
                </a:tbl>
              </a:graphicData>
            </a:graphic>
          </p:graphicFrame>
        </mc:Fallback>
      </mc:AlternateContent>
      <p:sp>
        <p:nvSpPr>
          <p:cNvPr id="16" name="TextBox 15"/>
          <p:cNvSpPr txBox="1"/>
          <p:nvPr/>
        </p:nvSpPr>
        <p:spPr>
          <a:xfrm>
            <a:off x="3966761" y="5943600"/>
            <a:ext cx="304800" cy="381000"/>
          </a:xfrm>
          <a:prstGeom prst="rect">
            <a:avLst/>
          </a:prstGeom>
          <a:solidFill>
            <a:schemeClr val="bg1"/>
          </a:solidFill>
        </p:spPr>
        <p:txBody>
          <a:bodyPr wrap="square" rtlCol="0">
            <a:spAutoFit/>
          </a:bodyPr>
          <a:lstStyle/>
          <a:p>
            <a:endParaRPr lang="en-US" dirty="0"/>
          </a:p>
        </p:txBody>
      </p:sp>
      <p:sp>
        <p:nvSpPr>
          <p:cNvPr id="17" name="TextBox 16"/>
          <p:cNvSpPr txBox="1"/>
          <p:nvPr/>
        </p:nvSpPr>
        <p:spPr>
          <a:xfrm>
            <a:off x="4648932" y="5943600"/>
            <a:ext cx="304800" cy="381000"/>
          </a:xfrm>
          <a:prstGeom prst="rect">
            <a:avLst/>
          </a:prstGeom>
          <a:solidFill>
            <a:schemeClr val="bg1"/>
          </a:solidFill>
        </p:spPr>
        <p:txBody>
          <a:bodyPr wrap="square" rtlCol="0">
            <a:spAutoFit/>
          </a:bodyPr>
          <a:lstStyle/>
          <a:p>
            <a:endParaRPr lang="en-US" dirty="0"/>
          </a:p>
        </p:txBody>
      </p:sp>
      <p:sp>
        <p:nvSpPr>
          <p:cNvPr id="18" name="TextBox 17"/>
          <p:cNvSpPr txBox="1"/>
          <p:nvPr/>
        </p:nvSpPr>
        <p:spPr>
          <a:xfrm>
            <a:off x="5331103" y="5943600"/>
            <a:ext cx="304800" cy="381000"/>
          </a:xfrm>
          <a:prstGeom prst="rect">
            <a:avLst/>
          </a:prstGeom>
          <a:solidFill>
            <a:schemeClr val="bg1"/>
          </a:solidFill>
        </p:spPr>
        <p:txBody>
          <a:bodyPr wrap="square" rtlCol="0">
            <a:spAutoFit/>
          </a:bodyPr>
          <a:lstStyle/>
          <a:p>
            <a:endParaRPr lang="en-US" dirty="0"/>
          </a:p>
        </p:txBody>
      </p:sp>
      <p:sp>
        <p:nvSpPr>
          <p:cNvPr id="19" name="TextBox 18"/>
          <p:cNvSpPr txBox="1"/>
          <p:nvPr/>
        </p:nvSpPr>
        <p:spPr>
          <a:xfrm>
            <a:off x="5947961" y="5943600"/>
            <a:ext cx="304800" cy="381000"/>
          </a:xfrm>
          <a:prstGeom prst="rect">
            <a:avLst/>
          </a:prstGeom>
          <a:solidFill>
            <a:schemeClr val="bg1"/>
          </a:solidFill>
        </p:spPr>
        <p:txBody>
          <a:bodyPr wrap="square" rtlCol="0">
            <a:spAutoFit/>
          </a:bodyPr>
          <a:lstStyle/>
          <a:p>
            <a:endParaRPr lang="en-US" dirty="0"/>
          </a:p>
        </p:txBody>
      </p:sp>
      <p:sp>
        <p:nvSpPr>
          <p:cNvPr id="20" name="TextBox 19"/>
          <p:cNvSpPr txBox="1"/>
          <p:nvPr/>
        </p:nvSpPr>
        <p:spPr>
          <a:xfrm>
            <a:off x="6701798" y="5943600"/>
            <a:ext cx="304800" cy="381000"/>
          </a:xfrm>
          <a:prstGeom prst="rect">
            <a:avLst/>
          </a:prstGeom>
          <a:solidFill>
            <a:schemeClr val="bg1"/>
          </a:solidFill>
        </p:spPr>
        <p:txBody>
          <a:bodyPr wrap="square" rtlCol="0">
            <a:spAutoFit/>
          </a:bodyPr>
          <a:lstStyle/>
          <a:p>
            <a:endParaRPr lang="en-US" dirty="0"/>
          </a:p>
        </p:txBody>
      </p:sp>
      <p:sp>
        <p:nvSpPr>
          <p:cNvPr id="21" name="TextBox 20"/>
          <p:cNvSpPr txBox="1"/>
          <p:nvPr/>
        </p:nvSpPr>
        <p:spPr>
          <a:xfrm>
            <a:off x="7303235" y="5943600"/>
            <a:ext cx="304800" cy="381000"/>
          </a:xfrm>
          <a:prstGeom prst="rect">
            <a:avLst/>
          </a:prstGeom>
          <a:solidFill>
            <a:schemeClr val="bg1"/>
          </a:solidFill>
        </p:spPr>
        <p:txBody>
          <a:bodyPr wrap="square" rtlCol="0">
            <a:spAutoFit/>
          </a:bodyPr>
          <a:lstStyle/>
          <a:p>
            <a:endParaRPr lang="en-US" dirty="0"/>
          </a:p>
        </p:txBody>
      </p:sp>
      <p:sp>
        <p:nvSpPr>
          <p:cNvPr id="22" name="TextBox 21"/>
          <p:cNvSpPr txBox="1"/>
          <p:nvPr/>
        </p:nvSpPr>
        <p:spPr>
          <a:xfrm>
            <a:off x="8046186" y="5943600"/>
            <a:ext cx="304800" cy="381000"/>
          </a:xfrm>
          <a:prstGeom prst="rect">
            <a:avLst/>
          </a:prstGeom>
          <a:solidFill>
            <a:schemeClr val="bg1"/>
          </a:solidFill>
        </p:spPr>
        <p:txBody>
          <a:bodyPr wrap="square" rtlCol="0">
            <a:spAutoFit/>
          </a:bodyPr>
          <a:lstStyle/>
          <a:p>
            <a:endParaRPr lang="en-US" dirty="0"/>
          </a:p>
        </p:txBody>
      </p:sp>
      <p:sp>
        <p:nvSpPr>
          <p:cNvPr id="23" name="TextBox 22"/>
          <p:cNvSpPr txBox="1"/>
          <p:nvPr/>
        </p:nvSpPr>
        <p:spPr>
          <a:xfrm>
            <a:off x="3966761" y="5334000"/>
            <a:ext cx="304800" cy="381000"/>
          </a:xfrm>
          <a:prstGeom prst="rect">
            <a:avLst/>
          </a:prstGeom>
          <a:solidFill>
            <a:schemeClr val="bg1"/>
          </a:solidFill>
        </p:spPr>
        <p:txBody>
          <a:bodyPr wrap="square" rtlCol="0">
            <a:spAutoFit/>
          </a:bodyPr>
          <a:lstStyle/>
          <a:p>
            <a:endParaRPr lang="en-US" dirty="0"/>
          </a:p>
        </p:txBody>
      </p:sp>
      <p:sp>
        <p:nvSpPr>
          <p:cNvPr id="24" name="TextBox 23"/>
          <p:cNvSpPr txBox="1"/>
          <p:nvPr/>
        </p:nvSpPr>
        <p:spPr>
          <a:xfrm>
            <a:off x="4648932" y="5334000"/>
            <a:ext cx="304800" cy="381000"/>
          </a:xfrm>
          <a:prstGeom prst="rect">
            <a:avLst/>
          </a:prstGeom>
          <a:solidFill>
            <a:schemeClr val="bg1"/>
          </a:solidFill>
        </p:spPr>
        <p:txBody>
          <a:bodyPr wrap="square" rtlCol="0">
            <a:spAutoFit/>
          </a:bodyPr>
          <a:lstStyle/>
          <a:p>
            <a:endParaRPr lang="en-US" dirty="0"/>
          </a:p>
        </p:txBody>
      </p:sp>
      <p:sp>
        <p:nvSpPr>
          <p:cNvPr id="25" name="TextBox 24"/>
          <p:cNvSpPr txBox="1"/>
          <p:nvPr/>
        </p:nvSpPr>
        <p:spPr>
          <a:xfrm>
            <a:off x="5331103" y="5334000"/>
            <a:ext cx="304800" cy="381000"/>
          </a:xfrm>
          <a:prstGeom prst="rect">
            <a:avLst/>
          </a:prstGeom>
          <a:solidFill>
            <a:schemeClr val="bg1"/>
          </a:solidFill>
        </p:spPr>
        <p:txBody>
          <a:bodyPr wrap="square" rtlCol="0">
            <a:spAutoFit/>
          </a:bodyPr>
          <a:lstStyle/>
          <a:p>
            <a:endParaRPr lang="en-US" dirty="0"/>
          </a:p>
        </p:txBody>
      </p:sp>
      <p:sp>
        <p:nvSpPr>
          <p:cNvPr id="26" name="TextBox 25"/>
          <p:cNvSpPr txBox="1"/>
          <p:nvPr/>
        </p:nvSpPr>
        <p:spPr>
          <a:xfrm>
            <a:off x="5947961" y="5334000"/>
            <a:ext cx="304800" cy="381000"/>
          </a:xfrm>
          <a:prstGeom prst="rect">
            <a:avLst/>
          </a:prstGeom>
          <a:solidFill>
            <a:schemeClr val="bg1"/>
          </a:solidFill>
        </p:spPr>
        <p:txBody>
          <a:bodyPr wrap="square" rtlCol="0">
            <a:spAutoFit/>
          </a:bodyPr>
          <a:lstStyle/>
          <a:p>
            <a:endParaRPr lang="en-US" dirty="0"/>
          </a:p>
        </p:txBody>
      </p:sp>
      <p:sp>
        <p:nvSpPr>
          <p:cNvPr id="27" name="TextBox 26"/>
          <p:cNvSpPr txBox="1"/>
          <p:nvPr/>
        </p:nvSpPr>
        <p:spPr>
          <a:xfrm>
            <a:off x="6701798" y="5334000"/>
            <a:ext cx="304800" cy="381000"/>
          </a:xfrm>
          <a:prstGeom prst="rect">
            <a:avLst/>
          </a:prstGeom>
          <a:solidFill>
            <a:schemeClr val="bg1"/>
          </a:solidFill>
        </p:spPr>
        <p:txBody>
          <a:bodyPr wrap="square" rtlCol="0">
            <a:spAutoFit/>
          </a:bodyPr>
          <a:lstStyle/>
          <a:p>
            <a:endParaRPr lang="en-US" dirty="0"/>
          </a:p>
        </p:txBody>
      </p:sp>
      <p:sp>
        <p:nvSpPr>
          <p:cNvPr id="28" name="TextBox 27"/>
          <p:cNvSpPr txBox="1"/>
          <p:nvPr/>
        </p:nvSpPr>
        <p:spPr>
          <a:xfrm>
            <a:off x="7303235" y="5334000"/>
            <a:ext cx="304800" cy="381000"/>
          </a:xfrm>
          <a:prstGeom prst="rect">
            <a:avLst/>
          </a:prstGeom>
          <a:solidFill>
            <a:schemeClr val="bg1"/>
          </a:solidFill>
        </p:spPr>
        <p:txBody>
          <a:bodyPr wrap="square" rtlCol="0">
            <a:spAutoFit/>
          </a:bodyPr>
          <a:lstStyle/>
          <a:p>
            <a:endParaRPr lang="en-US" dirty="0"/>
          </a:p>
        </p:txBody>
      </p:sp>
      <p:sp>
        <p:nvSpPr>
          <p:cNvPr id="29" name="TextBox 28"/>
          <p:cNvSpPr txBox="1"/>
          <p:nvPr/>
        </p:nvSpPr>
        <p:spPr>
          <a:xfrm>
            <a:off x="8046186" y="5334000"/>
            <a:ext cx="304800" cy="381000"/>
          </a:xfrm>
          <a:prstGeom prst="rect">
            <a:avLst/>
          </a:prstGeom>
          <a:solidFill>
            <a:schemeClr val="bg1"/>
          </a:solidFill>
        </p:spPr>
        <p:txBody>
          <a:bodyPr wrap="square" rtlCol="0">
            <a:spAutoFit/>
          </a:bodyPr>
          <a:lstStyle/>
          <a:p>
            <a:endParaRPr lang="en-US" dirty="0"/>
          </a:p>
        </p:txBody>
      </p:sp>
      <p:sp>
        <p:nvSpPr>
          <p:cNvPr id="30" name="TextBox 29"/>
          <p:cNvSpPr txBox="1"/>
          <p:nvPr/>
        </p:nvSpPr>
        <p:spPr>
          <a:xfrm>
            <a:off x="3966761" y="4800600"/>
            <a:ext cx="304800" cy="381000"/>
          </a:xfrm>
          <a:prstGeom prst="rect">
            <a:avLst/>
          </a:prstGeom>
          <a:solidFill>
            <a:schemeClr val="bg1"/>
          </a:solidFill>
        </p:spPr>
        <p:txBody>
          <a:bodyPr wrap="square" rtlCol="0">
            <a:spAutoFit/>
          </a:bodyPr>
          <a:lstStyle/>
          <a:p>
            <a:endParaRPr lang="en-US" dirty="0"/>
          </a:p>
        </p:txBody>
      </p:sp>
      <p:sp>
        <p:nvSpPr>
          <p:cNvPr id="31" name="TextBox 30"/>
          <p:cNvSpPr txBox="1"/>
          <p:nvPr/>
        </p:nvSpPr>
        <p:spPr>
          <a:xfrm>
            <a:off x="4648932" y="4800600"/>
            <a:ext cx="304800" cy="381000"/>
          </a:xfrm>
          <a:prstGeom prst="rect">
            <a:avLst/>
          </a:prstGeom>
          <a:solidFill>
            <a:schemeClr val="bg1"/>
          </a:solidFill>
        </p:spPr>
        <p:txBody>
          <a:bodyPr wrap="square" rtlCol="0">
            <a:spAutoFit/>
          </a:bodyPr>
          <a:lstStyle/>
          <a:p>
            <a:endParaRPr lang="en-US" dirty="0"/>
          </a:p>
        </p:txBody>
      </p:sp>
      <p:sp>
        <p:nvSpPr>
          <p:cNvPr id="32" name="TextBox 31"/>
          <p:cNvSpPr txBox="1"/>
          <p:nvPr/>
        </p:nvSpPr>
        <p:spPr>
          <a:xfrm>
            <a:off x="5331103" y="4800600"/>
            <a:ext cx="304800" cy="381000"/>
          </a:xfrm>
          <a:prstGeom prst="rect">
            <a:avLst/>
          </a:prstGeom>
          <a:solidFill>
            <a:schemeClr val="bg1"/>
          </a:solidFill>
        </p:spPr>
        <p:txBody>
          <a:bodyPr wrap="square" rtlCol="0">
            <a:spAutoFit/>
          </a:bodyPr>
          <a:lstStyle/>
          <a:p>
            <a:endParaRPr lang="en-US" dirty="0"/>
          </a:p>
        </p:txBody>
      </p:sp>
      <p:sp>
        <p:nvSpPr>
          <p:cNvPr id="33" name="TextBox 32"/>
          <p:cNvSpPr txBox="1"/>
          <p:nvPr/>
        </p:nvSpPr>
        <p:spPr>
          <a:xfrm>
            <a:off x="5947961" y="4800600"/>
            <a:ext cx="304800" cy="381000"/>
          </a:xfrm>
          <a:prstGeom prst="rect">
            <a:avLst/>
          </a:prstGeom>
          <a:solidFill>
            <a:schemeClr val="bg1"/>
          </a:solidFill>
        </p:spPr>
        <p:txBody>
          <a:bodyPr wrap="square" rtlCol="0">
            <a:spAutoFit/>
          </a:bodyPr>
          <a:lstStyle/>
          <a:p>
            <a:endParaRPr lang="en-US" dirty="0"/>
          </a:p>
        </p:txBody>
      </p:sp>
      <p:sp>
        <p:nvSpPr>
          <p:cNvPr id="34" name="TextBox 33"/>
          <p:cNvSpPr txBox="1"/>
          <p:nvPr/>
        </p:nvSpPr>
        <p:spPr>
          <a:xfrm>
            <a:off x="6701798" y="4800600"/>
            <a:ext cx="304800" cy="381000"/>
          </a:xfrm>
          <a:prstGeom prst="rect">
            <a:avLst/>
          </a:prstGeom>
          <a:solidFill>
            <a:schemeClr val="bg1"/>
          </a:solidFill>
        </p:spPr>
        <p:txBody>
          <a:bodyPr wrap="square" rtlCol="0">
            <a:spAutoFit/>
          </a:bodyPr>
          <a:lstStyle/>
          <a:p>
            <a:endParaRPr lang="en-US" dirty="0"/>
          </a:p>
        </p:txBody>
      </p:sp>
      <p:sp>
        <p:nvSpPr>
          <p:cNvPr id="35" name="TextBox 34"/>
          <p:cNvSpPr txBox="1"/>
          <p:nvPr/>
        </p:nvSpPr>
        <p:spPr>
          <a:xfrm>
            <a:off x="7303235" y="4800600"/>
            <a:ext cx="304800" cy="381000"/>
          </a:xfrm>
          <a:prstGeom prst="rect">
            <a:avLst/>
          </a:prstGeom>
          <a:solidFill>
            <a:schemeClr val="bg1"/>
          </a:solidFill>
        </p:spPr>
        <p:txBody>
          <a:bodyPr wrap="square" rtlCol="0">
            <a:spAutoFit/>
          </a:bodyPr>
          <a:lstStyle/>
          <a:p>
            <a:endParaRPr lang="en-US" dirty="0"/>
          </a:p>
        </p:txBody>
      </p:sp>
      <p:sp>
        <p:nvSpPr>
          <p:cNvPr id="36" name="TextBox 35"/>
          <p:cNvSpPr txBox="1"/>
          <p:nvPr/>
        </p:nvSpPr>
        <p:spPr>
          <a:xfrm>
            <a:off x="8046186" y="4800600"/>
            <a:ext cx="304800" cy="381000"/>
          </a:xfrm>
          <a:prstGeom prst="rect">
            <a:avLst/>
          </a:prstGeom>
          <a:solidFill>
            <a:schemeClr val="bg1"/>
          </a:solidFill>
        </p:spPr>
        <p:txBody>
          <a:bodyPr wrap="square" rtlCol="0">
            <a:spAutoFit/>
          </a:bodyPr>
          <a:lstStyle/>
          <a:p>
            <a:endParaRPr lang="en-US" dirty="0"/>
          </a:p>
        </p:txBody>
      </p:sp>
      <p:sp>
        <p:nvSpPr>
          <p:cNvPr id="37" name="TextBox 36"/>
          <p:cNvSpPr txBox="1"/>
          <p:nvPr/>
        </p:nvSpPr>
        <p:spPr>
          <a:xfrm>
            <a:off x="3966761" y="4191000"/>
            <a:ext cx="304800" cy="381000"/>
          </a:xfrm>
          <a:prstGeom prst="rect">
            <a:avLst/>
          </a:prstGeom>
          <a:solidFill>
            <a:schemeClr val="bg1"/>
          </a:solidFill>
        </p:spPr>
        <p:txBody>
          <a:bodyPr wrap="square" rtlCol="0">
            <a:spAutoFit/>
          </a:bodyPr>
          <a:lstStyle/>
          <a:p>
            <a:endParaRPr lang="en-US" dirty="0"/>
          </a:p>
        </p:txBody>
      </p:sp>
      <p:sp>
        <p:nvSpPr>
          <p:cNvPr id="38" name="TextBox 37"/>
          <p:cNvSpPr txBox="1"/>
          <p:nvPr/>
        </p:nvSpPr>
        <p:spPr>
          <a:xfrm>
            <a:off x="4648932" y="4191000"/>
            <a:ext cx="304800" cy="381000"/>
          </a:xfrm>
          <a:prstGeom prst="rect">
            <a:avLst/>
          </a:prstGeom>
          <a:solidFill>
            <a:schemeClr val="bg1"/>
          </a:solidFill>
        </p:spPr>
        <p:txBody>
          <a:bodyPr wrap="square" rtlCol="0">
            <a:spAutoFit/>
          </a:bodyPr>
          <a:lstStyle/>
          <a:p>
            <a:endParaRPr lang="en-US" dirty="0"/>
          </a:p>
        </p:txBody>
      </p:sp>
      <p:sp>
        <p:nvSpPr>
          <p:cNvPr id="39" name="TextBox 38"/>
          <p:cNvSpPr txBox="1"/>
          <p:nvPr/>
        </p:nvSpPr>
        <p:spPr>
          <a:xfrm>
            <a:off x="5331103" y="4191000"/>
            <a:ext cx="304800" cy="381000"/>
          </a:xfrm>
          <a:prstGeom prst="rect">
            <a:avLst/>
          </a:prstGeom>
          <a:solidFill>
            <a:schemeClr val="bg1"/>
          </a:solidFill>
        </p:spPr>
        <p:txBody>
          <a:bodyPr wrap="square" rtlCol="0">
            <a:spAutoFit/>
          </a:bodyPr>
          <a:lstStyle/>
          <a:p>
            <a:endParaRPr lang="en-US" dirty="0"/>
          </a:p>
        </p:txBody>
      </p:sp>
      <p:sp>
        <p:nvSpPr>
          <p:cNvPr id="40" name="TextBox 39"/>
          <p:cNvSpPr txBox="1"/>
          <p:nvPr/>
        </p:nvSpPr>
        <p:spPr>
          <a:xfrm>
            <a:off x="5947961" y="4191000"/>
            <a:ext cx="304800" cy="381000"/>
          </a:xfrm>
          <a:prstGeom prst="rect">
            <a:avLst/>
          </a:prstGeom>
          <a:solidFill>
            <a:schemeClr val="bg1"/>
          </a:solidFill>
        </p:spPr>
        <p:txBody>
          <a:bodyPr wrap="square" rtlCol="0">
            <a:spAutoFit/>
          </a:bodyPr>
          <a:lstStyle/>
          <a:p>
            <a:endParaRPr lang="en-US" dirty="0"/>
          </a:p>
        </p:txBody>
      </p:sp>
      <p:sp>
        <p:nvSpPr>
          <p:cNvPr id="41" name="TextBox 40"/>
          <p:cNvSpPr txBox="1"/>
          <p:nvPr/>
        </p:nvSpPr>
        <p:spPr>
          <a:xfrm>
            <a:off x="6701798" y="4191000"/>
            <a:ext cx="304800" cy="381000"/>
          </a:xfrm>
          <a:prstGeom prst="rect">
            <a:avLst/>
          </a:prstGeom>
          <a:solidFill>
            <a:schemeClr val="bg1"/>
          </a:solidFill>
        </p:spPr>
        <p:txBody>
          <a:bodyPr wrap="square" rtlCol="0">
            <a:spAutoFit/>
          </a:bodyPr>
          <a:lstStyle/>
          <a:p>
            <a:endParaRPr lang="en-US" dirty="0"/>
          </a:p>
        </p:txBody>
      </p:sp>
      <p:sp>
        <p:nvSpPr>
          <p:cNvPr id="42" name="TextBox 41"/>
          <p:cNvSpPr txBox="1"/>
          <p:nvPr/>
        </p:nvSpPr>
        <p:spPr>
          <a:xfrm>
            <a:off x="7303235" y="4191000"/>
            <a:ext cx="304800" cy="381000"/>
          </a:xfrm>
          <a:prstGeom prst="rect">
            <a:avLst/>
          </a:prstGeom>
          <a:solidFill>
            <a:schemeClr val="bg1"/>
          </a:solidFill>
        </p:spPr>
        <p:txBody>
          <a:bodyPr wrap="square" rtlCol="0">
            <a:spAutoFit/>
          </a:bodyPr>
          <a:lstStyle/>
          <a:p>
            <a:endParaRPr lang="en-US" dirty="0"/>
          </a:p>
        </p:txBody>
      </p:sp>
      <p:sp>
        <p:nvSpPr>
          <p:cNvPr id="43" name="TextBox 42"/>
          <p:cNvSpPr txBox="1"/>
          <p:nvPr/>
        </p:nvSpPr>
        <p:spPr>
          <a:xfrm>
            <a:off x="8046186" y="4191000"/>
            <a:ext cx="304800" cy="381000"/>
          </a:xfrm>
          <a:prstGeom prst="rect">
            <a:avLst/>
          </a:prstGeom>
          <a:solidFill>
            <a:schemeClr val="bg1"/>
          </a:solidFill>
        </p:spPr>
        <p:txBody>
          <a:bodyPr wrap="square" rtlCol="0">
            <a:spAutoFit/>
          </a:bodyPr>
          <a:lstStyle/>
          <a:p>
            <a:endParaRPr lang="en-US" dirty="0"/>
          </a:p>
        </p:txBody>
      </p:sp>
      <p:sp>
        <p:nvSpPr>
          <p:cNvPr id="44" name="TextBox 43"/>
          <p:cNvSpPr txBox="1"/>
          <p:nvPr/>
        </p:nvSpPr>
        <p:spPr>
          <a:xfrm>
            <a:off x="3926420" y="3581400"/>
            <a:ext cx="304800" cy="381000"/>
          </a:xfrm>
          <a:prstGeom prst="rect">
            <a:avLst/>
          </a:prstGeom>
          <a:solidFill>
            <a:schemeClr val="bg1"/>
          </a:solidFill>
        </p:spPr>
        <p:txBody>
          <a:bodyPr wrap="square" rtlCol="0">
            <a:spAutoFit/>
          </a:bodyPr>
          <a:lstStyle/>
          <a:p>
            <a:endParaRPr lang="en-US" dirty="0"/>
          </a:p>
        </p:txBody>
      </p:sp>
      <p:sp>
        <p:nvSpPr>
          <p:cNvPr id="45" name="TextBox 44"/>
          <p:cNvSpPr txBox="1"/>
          <p:nvPr/>
        </p:nvSpPr>
        <p:spPr>
          <a:xfrm>
            <a:off x="4648932" y="3581400"/>
            <a:ext cx="304800" cy="381000"/>
          </a:xfrm>
          <a:prstGeom prst="rect">
            <a:avLst/>
          </a:prstGeom>
          <a:solidFill>
            <a:schemeClr val="bg1"/>
          </a:solidFill>
        </p:spPr>
        <p:txBody>
          <a:bodyPr wrap="square" rtlCol="0">
            <a:spAutoFit/>
          </a:bodyPr>
          <a:lstStyle/>
          <a:p>
            <a:endParaRPr lang="en-US" dirty="0"/>
          </a:p>
        </p:txBody>
      </p:sp>
      <p:sp>
        <p:nvSpPr>
          <p:cNvPr id="46" name="TextBox 45"/>
          <p:cNvSpPr txBox="1"/>
          <p:nvPr/>
        </p:nvSpPr>
        <p:spPr>
          <a:xfrm>
            <a:off x="5331103" y="3581400"/>
            <a:ext cx="304800" cy="381000"/>
          </a:xfrm>
          <a:prstGeom prst="rect">
            <a:avLst/>
          </a:prstGeom>
          <a:solidFill>
            <a:schemeClr val="bg1"/>
          </a:solidFill>
        </p:spPr>
        <p:txBody>
          <a:bodyPr wrap="square" rtlCol="0">
            <a:spAutoFit/>
          </a:bodyPr>
          <a:lstStyle/>
          <a:p>
            <a:endParaRPr lang="en-US" dirty="0"/>
          </a:p>
        </p:txBody>
      </p:sp>
      <p:sp>
        <p:nvSpPr>
          <p:cNvPr id="47" name="TextBox 46"/>
          <p:cNvSpPr txBox="1"/>
          <p:nvPr/>
        </p:nvSpPr>
        <p:spPr>
          <a:xfrm>
            <a:off x="5947961" y="3581400"/>
            <a:ext cx="304800" cy="381000"/>
          </a:xfrm>
          <a:prstGeom prst="rect">
            <a:avLst/>
          </a:prstGeom>
          <a:solidFill>
            <a:schemeClr val="bg1"/>
          </a:solidFill>
        </p:spPr>
        <p:txBody>
          <a:bodyPr wrap="square" rtlCol="0">
            <a:spAutoFit/>
          </a:bodyPr>
          <a:lstStyle/>
          <a:p>
            <a:endParaRPr lang="en-US" dirty="0"/>
          </a:p>
        </p:txBody>
      </p:sp>
      <p:sp>
        <p:nvSpPr>
          <p:cNvPr id="48" name="TextBox 47"/>
          <p:cNvSpPr txBox="1"/>
          <p:nvPr/>
        </p:nvSpPr>
        <p:spPr>
          <a:xfrm>
            <a:off x="6701798" y="3581400"/>
            <a:ext cx="304800" cy="381000"/>
          </a:xfrm>
          <a:prstGeom prst="rect">
            <a:avLst/>
          </a:prstGeom>
          <a:solidFill>
            <a:schemeClr val="bg1"/>
          </a:solidFill>
        </p:spPr>
        <p:txBody>
          <a:bodyPr wrap="square" rtlCol="0">
            <a:spAutoFit/>
          </a:bodyPr>
          <a:lstStyle/>
          <a:p>
            <a:endParaRPr lang="en-US" dirty="0"/>
          </a:p>
        </p:txBody>
      </p:sp>
      <p:sp>
        <p:nvSpPr>
          <p:cNvPr id="49" name="TextBox 48"/>
          <p:cNvSpPr txBox="1"/>
          <p:nvPr/>
        </p:nvSpPr>
        <p:spPr>
          <a:xfrm>
            <a:off x="7303235" y="3581400"/>
            <a:ext cx="304800" cy="381000"/>
          </a:xfrm>
          <a:prstGeom prst="rect">
            <a:avLst/>
          </a:prstGeom>
          <a:solidFill>
            <a:schemeClr val="bg1"/>
          </a:solidFill>
        </p:spPr>
        <p:txBody>
          <a:bodyPr wrap="square" rtlCol="0">
            <a:spAutoFit/>
          </a:bodyPr>
          <a:lstStyle/>
          <a:p>
            <a:endParaRPr lang="en-US" dirty="0"/>
          </a:p>
        </p:txBody>
      </p:sp>
      <p:sp>
        <p:nvSpPr>
          <p:cNvPr id="50" name="TextBox 49"/>
          <p:cNvSpPr txBox="1"/>
          <p:nvPr/>
        </p:nvSpPr>
        <p:spPr>
          <a:xfrm>
            <a:off x="8046186" y="3581400"/>
            <a:ext cx="304800" cy="381000"/>
          </a:xfrm>
          <a:prstGeom prst="rect">
            <a:avLst/>
          </a:prstGeom>
          <a:solidFill>
            <a:schemeClr val="bg1"/>
          </a:solidFill>
        </p:spPr>
        <p:txBody>
          <a:bodyPr wrap="square" rtlCol="0">
            <a:spAutoFit/>
          </a:bodyPr>
          <a:lstStyle/>
          <a:p>
            <a:endParaRPr lang="en-US" dirty="0"/>
          </a:p>
        </p:txBody>
      </p:sp>
      <p:sp>
        <p:nvSpPr>
          <p:cNvPr id="61" name="Rounded Rectangle 60"/>
          <p:cNvSpPr/>
          <p:nvPr/>
        </p:nvSpPr>
        <p:spPr>
          <a:xfrm>
            <a:off x="2446390" y="2881086"/>
            <a:ext cx="323849" cy="36576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p:cNvSpPr/>
          <p:nvPr/>
        </p:nvSpPr>
        <p:spPr>
          <a:xfrm>
            <a:off x="3795312" y="1672770"/>
            <a:ext cx="323849" cy="36576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008850" y="3035663"/>
            <a:ext cx="27432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334662" y="3600090"/>
            <a:ext cx="27432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p:cNvCxnSpPr/>
          <p:nvPr/>
        </p:nvCxnSpPr>
        <p:spPr>
          <a:xfrm flipH="1" flipV="1">
            <a:off x="3785333" y="289923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4351041" y="2867575"/>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Rectangle 67"/>
              <p:cNvSpPr/>
              <p:nvPr/>
            </p:nvSpPr>
            <p:spPr>
              <a:xfrm>
                <a:off x="502024" y="860610"/>
                <a:ext cx="11187953" cy="548640"/>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1" i="1" dirty="0">
                        <a:solidFill>
                          <a:srgbClr val="AD1457"/>
                        </a:solidFill>
                        <a:latin typeface="Cambria Math" panose="02040503050406030204" pitchFamily="18" charset="0"/>
                      </a:rPr>
                      <m:t>𝒊𝒇</m:t>
                    </m:r>
                    <m:r>
                      <a:rPr lang="en-US" sz="2400" b="1" i="1" dirty="0">
                        <a:solidFill>
                          <a:srgbClr val="AD1457"/>
                        </a:solidFill>
                        <a:latin typeface="Cambria Math" panose="02040503050406030204" pitchFamily="18" charset="0"/>
                      </a:rPr>
                      <m:t>  </m:t>
                    </m:r>
                    <m:sSub>
                      <m:sSubPr>
                        <m:ctrlPr>
                          <a:rPr lang="en-US" sz="2400" b="1" i="1" dirty="0">
                            <a:solidFill>
                              <a:srgbClr val="AD1457"/>
                            </a:solidFill>
                            <a:latin typeface="Cambria Math" panose="02040503050406030204" pitchFamily="18" charset="0"/>
                          </a:rPr>
                        </m:ctrlPr>
                      </m:sSubPr>
                      <m:e>
                        <m:r>
                          <a:rPr lang="en-US" sz="2400" b="1" i="1" dirty="0">
                            <a:solidFill>
                              <a:srgbClr val="AD1457"/>
                            </a:solidFill>
                            <a:latin typeface="Cambria Math" panose="02040503050406030204" pitchFamily="18" charset="0"/>
                          </a:rPr>
                          <m:t>𝒙</m:t>
                        </m:r>
                      </m:e>
                      <m:sub>
                        <m:r>
                          <a:rPr lang="en-US" sz="2400" b="1" i="1" dirty="0">
                            <a:solidFill>
                              <a:srgbClr val="AD1457"/>
                            </a:solidFill>
                            <a:latin typeface="Cambria Math" panose="02040503050406030204" pitchFamily="18" charset="0"/>
                          </a:rPr>
                          <m:t>𝒊</m:t>
                        </m:r>
                      </m:sub>
                    </m:sSub>
                    <m:r>
                      <a:rPr lang="en-US" sz="2400" b="1" i="1" dirty="0">
                        <a:solidFill>
                          <a:srgbClr val="AD1457"/>
                        </a:solidFill>
                        <a:latin typeface="Cambria Math" panose="02040503050406030204" pitchFamily="18" charset="0"/>
                      </a:rPr>
                      <m:t>= </m:t>
                    </m:r>
                    <m:sSub>
                      <m:sSubPr>
                        <m:ctrlPr>
                          <a:rPr lang="en-US" sz="2400" b="1" i="1" dirty="0">
                            <a:solidFill>
                              <a:srgbClr val="AD1457"/>
                            </a:solidFill>
                            <a:latin typeface="Cambria Math" panose="02040503050406030204" pitchFamily="18" charset="0"/>
                          </a:rPr>
                        </m:ctrlPr>
                      </m:sSubPr>
                      <m:e>
                        <m:r>
                          <a:rPr lang="en-US" sz="2400" b="1" i="1" dirty="0">
                            <a:solidFill>
                              <a:srgbClr val="AD1457"/>
                            </a:solidFill>
                            <a:latin typeface="Cambria Math" panose="02040503050406030204" pitchFamily="18" charset="0"/>
                          </a:rPr>
                          <m:t>𝒚</m:t>
                        </m:r>
                      </m:e>
                      <m:sub>
                        <m:r>
                          <a:rPr lang="en-US" sz="2400" b="1" i="1" dirty="0">
                            <a:solidFill>
                              <a:srgbClr val="AD1457"/>
                            </a:solidFill>
                            <a:latin typeface="Cambria Math" panose="02040503050406030204" pitchFamily="18" charset="0"/>
                          </a:rPr>
                          <m:t>𝒋</m:t>
                        </m:r>
                      </m:sub>
                    </m:sSub>
                    <m:r>
                      <a:rPr lang="en-US" sz="2400" b="1" i="1" dirty="0">
                        <a:latin typeface="Cambria Math" panose="02040503050406030204" pitchFamily="18" charset="0"/>
                      </a:rPr>
                      <m:t> </m:t>
                    </m:r>
                    <m:r>
                      <m:rPr>
                        <m:nor/>
                      </m:rPr>
                      <a:rPr lang="en-US" sz="2400" b="1" dirty="0" smtClean="0">
                        <a:solidFill>
                          <a:schemeClr val="tx1"/>
                        </a:solidFill>
                      </a:rPr>
                      <m:t>then</m:t>
                    </m:r>
                    <m:r>
                      <m:rPr>
                        <m:nor/>
                      </m:rPr>
                      <a:rPr lang="en-US" sz="2400" b="1" dirty="0" smtClean="0">
                        <a:solidFill>
                          <a:schemeClr val="tx1"/>
                        </a:solidFill>
                      </a:rPr>
                      <m:t> </m:t>
                    </m:r>
                    <m:r>
                      <a:rPr lang="en-US" sz="2400" b="1" i="1" dirty="0">
                        <a:solidFill>
                          <a:schemeClr val="tx1"/>
                        </a:solidFill>
                        <a:latin typeface="Cambria Math" panose="02040503050406030204" pitchFamily="18" charset="0"/>
                      </a:rPr>
                      <m:t>𝒄</m:t>
                    </m:r>
                    <m:r>
                      <a:rPr lang="en-US" sz="2400" b="1" i="1" dirty="0">
                        <a:solidFill>
                          <a:schemeClr val="tx1"/>
                        </a:solidFill>
                        <a:latin typeface="Cambria Math" panose="02040503050406030204" pitchFamily="18" charset="0"/>
                      </a:rPr>
                      <m:t>[</m:t>
                    </m:r>
                    <m:r>
                      <a:rPr lang="en-US" sz="2400" b="1" i="1" dirty="0" err="1">
                        <a:solidFill>
                          <a:schemeClr val="tx1"/>
                        </a:solidFill>
                        <a:latin typeface="Cambria Math" panose="02040503050406030204" pitchFamily="18" charset="0"/>
                      </a:rPr>
                      <m:t>𝒊</m:t>
                    </m:r>
                    <m:r>
                      <a:rPr lang="en-US" sz="2400" b="1" i="1" dirty="0" err="1">
                        <a:solidFill>
                          <a:schemeClr val="tx1"/>
                        </a:solidFill>
                        <a:latin typeface="Cambria Math" panose="02040503050406030204" pitchFamily="18" charset="0"/>
                      </a:rPr>
                      <m:t>,</m:t>
                    </m:r>
                    <m:r>
                      <a:rPr lang="en-US" sz="2400" b="1" i="1" dirty="0" err="1">
                        <a:solidFill>
                          <a:schemeClr val="tx1"/>
                        </a:solidFill>
                        <a:latin typeface="Cambria Math" panose="02040503050406030204" pitchFamily="18" charset="0"/>
                      </a:rPr>
                      <m:t>𝒋</m:t>
                    </m:r>
                    <m:r>
                      <a:rPr lang="en-US" sz="2400" b="1" i="1" dirty="0">
                        <a:solidFill>
                          <a:schemeClr val="tx1"/>
                        </a:solidFill>
                        <a:latin typeface="Cambria Math" panose="02040503050406030204" pitchFamily="18" charset="0"/>
                      </a:rPr>
                      <m:t>] ← </m:t>
                    </m:r>
                    <m:r>
                      <a:rPr lang="en-US" sz="2400" b="1" i="1" dirty="0">
                        <a:solidFill>
                          <a:schemeClr val="tx1"/>
                        </a:solidFill>
                        <a:latin typeface="Cambria Math" panose="02040503050406030204" pitchFamily="18" charset="0"/>
                      </a:rPr>
                      <m:t>𝒄</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𝒊</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𝟏</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𝒋</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𝟏</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𝟏</m:t>
                    </m:r>
                  </m:oMath>
                </a14:m>
                <a:r>
                  <a:rPr lang="en-US" sz="2400" b="1" dirty="0">
                    <a:solidFill>
                      <a:schemeClr val="tx1"/>
                    </a:solidFill>
                  </a:rPr>
                  <a:t> </a:t>
                </a:r>
                <a:r>
                  <a:rPr lang="en-US" sz="2400" b="1" dirty="0">
                    <a:solidFill>
                      <a:srgbClr val="AD1457"/>
                    </a:solidFill>
                  </a:rPr>
                  <a:t>else</a:t>
                </a:r>
                <a:r>
                  <a:rPr lang="en-US" sz="2400" b="1" dirty="0"/>
                  <a:t> </a:t>
                </a:r>
                <a14:m>
                  <m:oMath xmlns:m="http://schemas.openxmlformats.org/officeDocument/2006/math">
                    <m:r>
                      <a:rPr lang="en-US" sz="2400" b="1" i="1" dirty="0" smtClean="0">
                        <a:solidFill>
                          <a:schemeClr val="tx1"/>
                        </a:solidFill>
                        <a:latin typeface="Cambria Math" panose="02040503050406030204" pitchFamily="18" charset="0"/>
                      </a:rPr>
                      <m:t>𝒄</m:t>
                    </m:r>
                    <m:r>
                      <a:rPr lang="en-US" sz="2400" b="1" i="1" dirty="0" smtClean="0">
                        <a:solidFill>
                          <a:schemeClr val="tx1"/>
                        </a:solidFill>
                        <a:latin typeface="Cambria Math" panose="02040503050406030204" pitchFamily="18" charset="0"/>
                      </a:rPr>
                      <m:t>[</m:t>
                    </m:r>
                    <m:r>
                      <a:rPr lang="en-US" sz="2400" b="1" i="1" dirty="0" err="1">
                        <a:solidFill>
                          <a:schemeClr val="tx1"/>
                        </a:solidFill>
                        <a:latin typeface="Cambria Math" panose="02040503050406030204" pitchFamily="18" charset="0"/>
                      </a:rPr>
                      <m:t>𝒊</m:t>
                    </m:r>
                    <m:r>
                      <a:rPr lang="en-US" sz="2400" b="1" i="1" dirty="0" err="1">
                        <a:solidFill>
                          <a:schemeClr val="tx1"/>
                        </a:solidFill>
                        <a:latin typeface="Cambria Math" panose="02040503050406030204" pitchFamily="18" charset="0"/>
                      </a:rPr>
                      <m:t>,</m:t>
                    </m:r>
                    <m:r>
                      <a:rPr lang="en-US" sz="2400" b="1" i="1" dirty="0" err="1">
                        <a:solidFill>
                          <a:schemeClr val="tx1"/>
                        </a:solidFill>
                        <a:latin typeface="Cambria Math" panose="02040503050406030204" pitchFamily="18" charset="0"/>
                      </a:rPr>
                      <m:t>𝒋</m:t>
                    </m:r>
                    <m:r>
                      <a:rPr lang="en-US" sz="2400" b="1" i="1" dirty="0">
                        <a:solidFill>
                          <a:schemeClr val="tx1"/>
                        </a:solidFill>
                        <a:latin typeface="Cambria Math" panose="02040503050406030204" pitchFamily="18" charset="0"/>
                      </a:rPr>
                      <m:t>] ← </m:t>
                    </m:r>
                  </m:oMath>
                </a14:m>
                <a:r>
                  <a:rPr lang="en-US" sz="2400" b="1" dirty="0">
                    <a:solidFill>
                      <a:schemeClr val="tx1"/>
                    </a:solidFill>
                  </a:rPr>
                  <a:t>max(</a:t>
                </a:r>
                <a14:m>
                  <m:oMath xmlns:m="http://schemas.openxmlformats.org/officeDocument/2006/math">
                    <m:r>
                      <a:rPr lang="en-US" sz="2400" b="1" i="1" dirty="0">
                        <a:solidFill>
                          <a:schemeClr val="tx1"/>
                        </a:solidFill>
                        <a:latin typeface="Cambria Math" panose="02040503050406030204" pitchFamily="18" charset="0"/>
                      </a:rPr>
                      <m:t>𝒄</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𝒊</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𝟏</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𝒋</m:t>
                    </m:r>
                    <m:r>
                      <a:rPr lang="en-US" sz="2400" b="1" i="1" dirty="0">
                        <a:solidFill>
                          <a:schemeClr val="tx1"/>
                        </a:solidFill>
                        <a:latin typeface="Cambria Math" panose="02040503050406030204" pitchFamily="18" charset="0"/>
                      </a:rPr>
                      <m:t>]</m:t>
                    </m:r>
                  </m:oMath>
                </a14:m>
                <a:r>
                  <a:rPr lang="en-US" sz="2400" b="1" dirty="0">
                    <a:solidFill>
                      <a:schemeClr val="tx1"/>
                    </a:solidFill>
                  </a:rPr>
                  <a:t>, </a:t>
                </a:r>
                <a14:m>
                  <m:oMath xmlns:m="http://schemas.openxmlformats.org/officeDocument/2006/math">
                    <m:r>
                      <a:rPr lang="en-US" sz="2400" b="1" i="1" dirty="0">
                        <a:solidFill>
                          <a:schemeClr val="tx1"/>
                        </a:solidFill>
                        <a:latin typeface="Cambria Math" panose="02040503050406030204" pitchFamily="18" charset="0"/>
                      </a:rPr>
                      <m:t>𝒄</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𝒊</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𝒋</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𝟏</m:t>
                    </m:r>
                    <m:r>
                      <a:rPr lang="en-US" sz="2400" b="1" i="1" dirty="0">
                        <a:solidFill>
                          <a:schemeClr val="tx1"/>
                        </a:solidFill>
                        <a:latin typeface="Cambria Math" panose="02040503050406030204" pitchFamily="18" charset="0"/>
                      </a:rPr>
                      <m:t>])</m:t>
                    </m:r>
                  </m:oMath>
                </a14:m>
                <a:endParaRPr lang="en-US" sz="2400" b="1" dirty="0">
                  <a:solidFill>
                    <a:schemeClr val="tx1"/>
                  </a:solidFill>
                </a:endParaRPr>
              </a:p>
            </p:txBody>
          </p:sp>
        </mc:Choice>
        <mc:Fallback xmlns="">
          <p:sp>
            <p:nvSpPr>
              <p:cNvPr id="68" name="Rectangle 67"/>
              <p:cNvSpPr>
                <a:spLocks noRot="1" noChangeAspect="1" noMove="1" noResize="1" noEditPoints="1" noAdjustHandles="1" noChangeArrowheads="1" noChangeShapeType="1" noTextEdit="1"/>
              </p:cNvSpPr>
              <p:nvPr/>
            </p:nvSpPr>
            <p:spPr>
              <a:xfrm>
                <a:off x="502024" y="860610"/>
                <a:ext cx="11187953" cy="548640"/>
              </a:xfrm>
              <a:prstGeom prst="rect">
                <a:avLst/>
              </a:prstGeom>
              <a:blipFill>
                <a:blip r:embed="rId3"/>
                <a:stretch>
                  <a:fillRect l="-163" t="-1087" r="-163" b="-14130"/>
                </a:stretch>
              </a:blipFill>
            </p:spPr>
            <p:txBody>
              <a:bodyPr/>
              <a:lstStyle/>
              <a:p>
                <a:r>
                  <a:rPr lang="en-US">
                    <a:noFill/>
                  </a:rPr>
                  <a:t> </a:t>
                </a:r>
              </a:p>
            </p:txBody>
          </p:sp>
        </mc:Fallback>
      </mc:AlternateContent>
      <p:cxnSp>
        <p:nvCxnSpPr>
          <p:cNvPr id="69" name="Straight Arrow Connector 68"/>
          <p:cNvCxnSpPr/>
          <p:nvPr/>
        </p:nvCxnSpPr>
        <p:spPr>
          <a:xfrm flipH="1">
            <a:off x="5038162" y="315322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flipV="1">
            <a:off x="5694584" y="2895600"/>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6362590" y="315685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7095562" y="315685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flipV="1">
            <a:off x="7734190" y="2881086"/>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flipV="1">
            <a:off x="3773716" y="35052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4434111" y="35052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5109031" y="35179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flipV="1">
            <a:off x="5783945" y="3520441"/>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6349652" y="3491689"/>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7027819" y="3733800"/>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7715255" y="3713843"/>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55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1" nodeType="clickEffect">
                                  <p:stCondLst>
                                    <p:cond delay="0"/>
                                  </p:stCondLst>
                                  <p:childTnLst>
                                    <p:animMotion origin="layout" path="M -2.29167E-6 7.40741E-7 L -0.00104 0.09051 " pathEditMode="relative" rAng="0" ptsTypes="AA">
                                      <p:cBhvr>
                                        <p:cTn id="6" dur="2000" fill="hold"/>
                                        <p:tgtEl>
                                          <p:spTgt spid="61"/>
                                        </p:tgtEl>
                                        <p:attrNameLst>
                                          <p:attrName>ppt_x</p:attrName>
                                          <p:attrName>ppt_y</p:attrName>
                                        </p:attrNameLst>
                                      </p:cBhvr>
                                      <p:rCtr x="-52" y="4514"/>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wipe(down)">
                                      <p:cBhvr>
                                        <p:cTn id="24" dur="500"/>
                                        <p:tgtEl>
                                          <p:spTgt spid="7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grpId="1" nodeType="clickEffect">
                                  <p:stCondLst>
                                    <p:cond delay="0"/>
                                  </p:stCondLst>
                                  <p:childTnLst>
                                    <p:animMotion origin="layout" path="M 6.25E-7 -1.85185E-6 L 0.05365 -0.00023 " pathEditMode="relative" rAng="0" ptsTypes="AA">
                                      <p:cBhvr>
                                        <p:cTn id="32" dur="2000" fill="hold"/>
                                        <p:tgtEl>
                                          <p:spTgt spid="62"/>
                                        </p:tgtEl>
                                        <p:attrNameLst>
                                          <p:attrName>ppt_x</p:attrName>
                                          <p:attrName>ppt_y</p:attrName>
                                        </p:attrNameLst>
                                      </p:cBhvr>
                                      <p:rCtr x="2682" y="-23"/>
                                    </p:animMotion>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wipe(down)">
                                      <p:cBhvr>
                                        <p:cTn id="37" dur="500"/>
                                        <p:tgtEl>
                                          <p:spTgt spid="7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45"/>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63" presetClass="path" presetSubtype="0" accel="50000" decel="50000" fill="hold" grpId="2" nodeType="clickEffect">
                                  <p:stCondLst>
                                    <p:cond delay="0"/>
                                  </p:stCondLst>
                                  <p:childTnLst>
                                    <p:animMotion origin="layout" path="M 0.05365 -0.00023 L 0.11107 -1.85185E-6 " pathEditMode="relative" rAng="0" ptsTypes="AA">
                                      <p:cBhvr>
                                        <p:cTn id="45" dur="2000" fill="hold"/>
                                        <p:tgtEl>
                                          <p:spTgt spid="62"/>
                                        </p:tgtEl>
                                        <p:attrNameLst>
                                          <p:attrName>ppt_x</p:attrName>
                                          <p:attrName>ppt_y</p:attrName>
                                        </p:attrNameLst>
                                      </p:cBhvr>
                                      <p:rCtr x="2865" y="0"/>
                                    </p:animMotion>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79"/>
                                        </p:tgtEl>
                                        <p:attrNameLst>
                                          <p:attrName>style.visibility</p:attrName>
                                        </p:attrNameLst>
                                      </p:cBhvr>
                                      <p:to>
                                        <p:strVal val="visible"/>
                                      </p:to>
                                    </p:set>
                                    <p:animEffect transition="in" filter="wipe(down)">
                                      <p:cBhvr>
                                        <p:cTn id="50" dur="500"/>
                                        <p:tgtEl>
                                          <p:spTgt spid="79"/>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63" presetClass="path" presetSubtype="0" accel="50000" decel="50000" fill="hold" grpId="3" nodeType="clickEffect">
                                  <p:stCondLst>
                                    <p:cond delay="0"/>
                                  </p:stCondLst>
                                  <p:childTnLst>
                                    <p:animMotion origin="layout" path="M 0.11107 2.96296E-6 L 0.16615 -1.85185E-6 " pathEditMode="relative" rAng="0" ptsTypes="AA">
                                      <p:cBhvr>
                                        <p:cTn id="58" dur="2000" fill="hold"/>
                                        <p:tgtEl>
                                          <p:spTgt spid="62"/>
                                        </p:tgtEl>
                                        <p:attrNameLst>
                                          <p:attrName>ppt_x</p:attrName>
                                          <p:attrName>ppt_y</p:attrName>
                                        </p:attrNameLst>
                                      </p:cBhvr>
                                      <p:rCtr x="2747" y="-208"/>
                                    </p:animMotion>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80"/>
                                        </p:tgtEl>
                                        <p:attrNameLst>
                                          <p:attrName>style.visibility</p:attrName>
                                        </p:attrNameLst>
                                      </p:cBhvr>
                                      <p:to>
                                        <p:strVal val="visible"/>
                                      </p:to>
                                    </p:set>
                                    <p:animEffect transition="in" filter="wipe(down)">
                                      <p:cBhvr>
                                        <p:cTn id="63" dur="500"/>
                                        <p:tgtEl>
                                          <p:spTgt spid="80"/>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0" nodeType="clickEffect">
                                  <p:stCondLst>
                                    <p:cond delay="0"/>
                                  </p:stCondLst>
                                  <p:childTnLst>
                                    <p:set>
                                      <p:cBhvr>
                                        <p:cTn id="67" dur="1" fill="hold">
                                          <p:stCondLst>
                                            <p:cond delay="0"/>
                                          </p:stCondLst>
                                        </p:cTn>
                                        <p:tgtEl>
                                          <p:spTgt spid="47"/>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63" presetClass="path" presetSubtype="0" accel="50000" decel="50000" fill="hold" grpId="4" nodeType="clickEffect">
                                  <p:stCondLst>
                                    <p:cond delay="0"/>
                                  </p:stCondLst>
                                  <p:childTnLst>
                                    <p:animMotion origin="layout" path="M 0.16615 1.48148E-6 L 0.22135 0.00185 " pathEditMode="relative" rAng="0" ptsTypes="AA">
                                      <p:cBhvr>
                                        <p:cTn id="71" dur="2000" fill="hold"/>
                                        <p:tgtEl>
                                          <p:spTgt spid="62"/>
                                        </p:tgtEl>
                                        <p:attrNameLst>
                                          <p:attrName>ppt_x</p:attrName>
                                          <p:attrName>ppt_y</p:attrName>
                                        </p:attrNameLst>
                                      </p:cBhvr>
                                      <p:rCtr x="2760" y="185"/>
                                    </p:animMotion>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81"/>
                                        </p:tgtEl>
                                        <p:attrNameLst>
                                          <p:attrName>style.visibility</p:attrName>
                                        </p:attrNameLst>
                                      </p:cBhvr>
                                      <p:to>
                                        <p:strVal val="visible"/>
                                      </p:to>
                                    </p:set>
                                    <p:animEffect transition="in" filter="wipe(down)">
                                      <p:cBhvr>
                                        <p:cTn id="76" dur="500"/>
                                        <p:tgtEl>
                                          <p:spTgt spid="81"/>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0" nodeType="clickEffect">
                                  <p:stCondLst>
                                    <p:cond delay="0"/>
                                  </p:stCondLst>
                                  <p:childTnLst>
                                    <p:set>
                                      <p:cBhvr>
                                        <p:cTn id="80" dur="1" fill="hold">
                                          <p:stCondLst>
                                            <p:cond delay="0"/>
                                          </p:stCondLst>
                                        </p:cTn>
                                        <p:tgtEl>
                                          <p:spTgt spid="48"/>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63" presetClass="path" presetSubtype="0" accel="50000" decel="50000" fill="hold" grpId="6" nodeType="clickEffect">
                                  <p:stCondLst>
                                    <p:cond delay="0"/>
                                  </p:stCondLst>
                                  <p:childTnLst>
                                    <p:animMotion origin="layout" path="M 0.22135 0.00185 L 0.27865 -1.85185E-6 " pathEditMode="relative" rAng="0" ptsTypes="AA">
                                      <p:cBhvr>
                                        <p:cTn id="84" dur="2000" fill="hold"/>
                                        <p:tgtEl>
                                          <p:spTgt spid="62"/>
                                        </p:tgtEl>
                                        <p:attrNameLst>
                                          <p:attrName>ppt_x</p:attrName>
                                          <p:attrName>ppt_y</p:attrName>
                                        </p:attrNameLst>
                                      </p:cBhvr>
                                      <p:rCtr x="2865" y="-93"/>
                                    </p:animMotion>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nodeType="clickEffect">
                                  <p:stCondLst>
                                    <p:cond delay="0"/>
                                  </p:stCondLst>
                                  <p:childTnLst>
                                    <p:set>
                                      <p:cBhvr>
                                        <p:cTn id="88" dur="1" fill="hold">
                                          <p:stCondLst>
                                            <p:cond delay="0"/>
                                          </p:stCondLst>
                                        </p:cTn>
                                        <p:tgtEl>
                                          <p:spTgt spid="82"/>
                                        </p:tgtEl>
                                        <p:attrNameLst>
                                          <p:attrName>style.visibility</p:attrName>
                                        </p:attrNameLst>
                                      </p:cBhvr>
                                      <p:to>
                                        <p:strVal val="visible"/>
                                      </p:to>
                                    </p:set>
                                    <p:animEffect transition="in" filter="wipe(right)">
                                      <p:cBhvr>
                                        <p:cTn id="89" dur="500"/>
                                        <p:tgtEl>
                                          <p:spTgt spid="82"/>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0" nodeType="clickEffect">
                                  <p:stCondLst>
                                    <p:cond delay="0"/>
                                  </p:stCondLst>
                                  <p:childTnLst>
                                    <p:set>
                                      <p:cBhvr>
                                        <p:cTn id="93" dur="1" fill="hold">
                                          <p:stCondLst>
                                            <p:cond delay="0"/>
                                          </p:stCondLst>
                                        </p:cTn>
                                        <p:tgtEl>
                                          <p:spTgt spid="49"/>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63" presetClass="path" presetSubtype="0" accel="50000" decel="50000" fill="hold" grpId="7" nodeType="clickEffect">
                                  <p:stCondLst>
                                    <p:cond delay="0"/>
                                  </p:stCondLst>
                                  <p:childTnLst>
                                    <p:animMotion origin="layout" path="M 0.27864 -3.7037E-6 L 0.33268 -1.85185E-6 " pathEditMode="relative" rAng="0" ptsTypes="AA">
                                      <p:cBhvr>
                                        <p:cTn id="97" dur="2000" fill="hold"/>
                                        <p:tgtEl>
                                          <p:spTgt spid="62"/>
                                        </p:tgtEl>
                                        <p:attrNameLst>
                                          <p:attrName>ppt_x</p:attrName>
                                          <p:attrName>ppt_y</p:attrName>
                                        </p:attrNameLst>
                                      </p:cBhvr>
                                      <p:rCtr x="2812" y="-93"/>
                                    </p:animMotion>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right)">
                                      <p:cBhvr>
                                        <p:cTn id="102" dur="500"/>
                                        <p:tgtEl>
                                          <p:spTgt spid="83"/>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0" nodeType="clickEffect">
                                  <p:stCondLst>
                                    <p:cond delay="0"/>
                                  </p:stCondLst>
                                  <p:childTnLst>
                                    <p:set>
                                      <p:cBhvr>
                                        <p:cTn id="106"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0" grpId="0" animBg="1"/>
      <p:bldP spid="61" grpId="1" animBg="1"/>
      <p:bldP spid="62" grpId="0" animBg="1"/>
      <p:bldP spid="62" grpId="1" animBg="1"/>
      <p:bldP spid="62" grpId="2" animBg="1"/>
      <p:bldP spid="62" grpId="3" animBg="1"/>
      <p:bldP spid="62" grpId="4" animBg="1"/>
      <p:bldP spid="62" grpId="6" animBg="1"/>
      <p:bldP spid="62" grpId="7" animBg="1"/>
      <p:bldP spid="63" grpId="0" animBg="1"/>
      <p:bldP spid="6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LCS – Dynamic Programming Solution </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2290361" y="1600200"/>
              <a:ext cx="6095997" cy="4830062"/>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xmlns="" val="1618390636"/>
                        </a:ext>
                      </a:extLst>
                    </a:gridCol>
                    <a:gridCol w="677333">
                      <a:extLst>
                        <a:ext uri="{9D8B030D-6E8A-4147-A177-3AD203B41FA5}">
                          <a16:colId xmlns:a16="http://schemas.microsoft.com/office/drawing/2014/main" xmlns="" val="3411830501"/>
                        </a:ext>
                      </a:extLst>
                    </a:gridCol>
                    <a:gridCol w="677333">
                      <a:extLst>
                        <a:ext uri="{9D8B030D-6E8A-4147-A177-3AD203B41FA5}">
                          <a16:colId xmlns:a16="http://schemas.microsoft.com/office/drawing/2014/main" xmlns="" val="4022224915"/>
                        </a:ext>
                      </a:extLst>
                    </a:gridCol>
                    <a:gridCol w="677333">
                      <a:extLst>
                        <a:ext uri="{9D8B030D-6E8A-4147-A177-3AD203B41FA5}">
                          <a16:colId xmlns:a16="http://schemas.microsoft.com/office/drawing/2014/main" xmlns="" val="4241537447"/>
                        </a:ext>
                      </a:extLst>
                    </a:gridCol>
                    <a:gridCol w="677333">
                      <a:extLst>
                        <a:ext uri="{9D8B030D-6E8A-4147-A177-3AD203B41FA5}">
                          <a16:colId xmlns:a16="http://schemas.microsoft.com/office/drawing/2014/main" xmlns="" val="2662173369"/>
                        </a:ext>
                      </a:extLst>
                    </a:gridCol>
                    <a:gridCol w="677333">
                      <a:extLst>
                        <a:ext uri="{9D8B030D-6E8A-4147-A177-3AD203B41FA5}">
                          <a16:colId xmlns:a16="http://schemas.microsoft.com/office/drawing/2014/main" xmlns="" val="3483134359"/>
                        </a:ext>
                      </a:extLst>
                    </a:gridCol>
                    <a:gridCol w="677333">
                      <a:extLst>
                        <a:ext uri="{9D8B030D-6E8A-4147-A177-3AD203B41FA5}">
                          <a16:colId xmlns:a16="http://schemas.microsoft.com/office/drawing/2014/main" xmlns="" val="2071331139"/>
                        </a:ext>
                      </a:extLst>
                    </a:gridCol>
                    <a:gridCol w="677333">
                      <a:extLst>
                        <a:ext uri="{9D8B030D-6E8A-4147-A177-3AD203B41FA5}">
                          <a16:colId xmlns:a16="http://schemas.microsoft.com/office/drawing/2014/main" xmlns="" val="3783234188"/>
                        </a:ext>
                      </a:extLst>
                    </a:gridCol>
                    <a:gridCol w="677333">
                      <a:extLst>
                        <a:ext uri="{9D8B030D-6E8A-4147-A177-3AD203B41FA5}">
                          <a16:colId xmlns:a16="http://schemas.microsoft.com/office/drawing/2014/main" xmlns="" val="3392199172"/>
                        </a:ext>
                      </a:extLst>
                    </a:gridCol>
                  </a:tblGrid>
                  <a:tr h="637531">
                    <a:tc>
                      <a:txBody>
                        <a:bodyPr/>
                        <a:lstStyle/>
                        <a:p>
                          <a:pPr algn="ctr"/>
                          <a:endParaRPr lang="en-US" sz="2400" dirty="0">
                            <a:solidFill>
                              <a:srgbClr val="0066FF"/>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𝒚</m:t>
                                    </m:r>
                                  </m:e>
                                  <m:sub>
                                    <m:r>
                                      <a:rPr lang="en-US" sz="2400" b="1" i="1" smtClean="0">
                                        <a:solidFill>
                                          <a:srgbClr val="C00000"/>
                                        </a:solidFill>
                                        <a:latin typeface="Cambria Math" panose="02040503050406030204" pitchFamily="18" charset="0"/>
                                      </a:rPr>
                                      <m:t>𝒋</m:t>
                                    </m:r>
                                  </m:sub>
                                </m:sSub>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𝑨</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𝑩</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𝑪</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𝑩</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𝑫</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𝑨</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𝑩</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4183659342"/>
                      </a:ext>
                    </a:extLst>
                  </a:tr>
                  <a:tr h="598933">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𝒙</m:t>
                                    </m:r>
                                  </m:e>
                                  <m:sub>
                                    <m:r>
                                      <a:rPr lang="en-US" sz="2400" b="1" i="1" smtClean="0">
                                        <a:solidFill>
                                          <a:srgbClr val="C00000"/>
                                        </a:solidFill>
                                        <a:latin typeface="Cambria Math" panose="02040503050406030204" pitchFamily="18" charset="0"/>
                                      </a:rPr>
                                      <m:t>𝒊</m:t>
                                    </m:r>
                                  </m:sub>
                                </m:sSub>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370153453"/>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𝑩</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218921601"/>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𝑫</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943730524"/>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𝑪</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20403472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𝑨</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784571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𝑩</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83634930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𝑨</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621406084"/>
                      </a:ext>
                    </a:extLst>
                  </a:tr>
                </a:tbl>
              </a:graphicData>
            </a:graphic>
          </p:graphicFrame>
        </mc:Choice>
        <mc:Fallback xmlns="">
          <p:graphicFrame>
            <p:nvGraphicFramePr>
              <p:cNvPr id="4" name="Table 3"/>
              <p:cNvGraphicFramePr>
                <a:graphicFrameLocks noGrp="1"/>
              </p:cNvGraphicFramePr>
              <p:nvPr>
                <p:extLst/>
              </p:nvPr>
            </p:nvGraphicFramePr>
            <p:xfrm>
              <a:off x="2290361" y="1600200"/>
              <a:ext cx="6095997" cy="4830062"/>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1618390636"/>
                        </a:ext>
                      </a:extLst>
                    </a:gridCol>
                    <a:gridCol w="677333">
                      <a:extLst>
                        <a:ext uri="{9D8B030D-6E8A-4147-A177-3AD203B41FA5}">
                          <a16:colId xmlns:a16="http://schemas.microsoft.com/office/drawing/2014/main" val="3411830501"/>
                        </a:ext>
                      </a:extLst>
                    </a:gridCol>
                    <a:gridCol w="677333">
                      <a:extLst>
                        <a:ext uri="{9D8B030D-6E8A-4147-A177-3AD203B41FA5}">
                          <a16:colId xmlns:a16="http://schemas.microsoft.com/office/drawing/2014/main" val="4022224915"/>
                        </a:ext>
                      </a:extLst>
                    </a:gridCol>
                    <a:gridCol w="677333">
                      <a:extLst>
                        <a:ext uri="{9D8B030D-6E8A-4147-A177-3AD203B41FA5}">
                          <a16:colId xmlns:a16="http://schemas.microsoft.com/office/drawing/2014/main" val="4241537447"/>
                        </a:ext>
                      </a:extLst>
                    </a:gridCol>
                    <a:gridCol w="677333">
                      <a:extLst>
                        <a:ext uri="{9D8B030D-6E8A-4147-A177-3AD203B41FA5}">
                          <a16:colId xmlns:a16="http://schemas.microsoft.com/office/drawing/2014/main" val="2662173369"/>
                        </a:ext>
                      </a:extLst>
                    </a:gridCol>
                    <a:gridCol w="677333">
                      <a:extLst>
                        <a:ext uri="{9D8B030D-6E8A-4147-A177-3AD203B41FA5}">
                          <a16:colId xmlns:a16="http://schemas.microsoft.com/office/drawing/2014/main" val="3483134359"/>
                        </a:ext>
                      </a:extLst>
                    </a:gridCol>
                    <a:gridCol w="677333">
                      <a:extLst>
                        <a:ext uri="{9D8B030D-6E8A-4147-A177-3AD203B41FA5}">
                          <a16:colId xmlns:a16="http://schemas.microsoft.com/office/drawing/2014/main" val="2071331139"/>
                        </a:ext>
                      </a:extLst>
                    </a:gridCol>
                    <a:gridCol w="677333">
                      <a:extLst>
                        <a:ext uri="{9D8B030D-6E8A-4147-A177-3AD203B41FA5}">
                          <a16:colId xmlns:a16="http://schemas.microsoft.com/office/drawing/2014/main" val="3783234188"/>
                        </a:ext>
                      </a:extLst>
                    </a:gridCol>
                    <a:gridCol w="677333">
                      <a:extLst>
                        <a:ext uri="{9D8B030D-6E8A-4147-A177-3AD203B41FA5}">
                          <a16:colId xmlns:a16="http://schemas.microsoft.com/office/drawing/2014/main" val="3392199172"/>
                        </a:ext>
                      </a:extLst>
                    </a:gridCol>
                  </a:tblGrid>
                  <a:tr h="637531">
                    <a:tc>
                      <a:txBody>
                        <a:bodyPr/>
                        <a:lstStyle/>
                        <a:p>
                          <a:pPr algn="ctr"/>
                          <a:endParaRPr lang="en-US" sz="2400" dirty="0">
                            <a:solidFill>
                              <a:srgbClr val="0066FF"/>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100901" t="-952" r="-703604"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199107" t="-952" r="-597321"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301802" t="-952" r="-5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401802" t="-952" r="-4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501802" t="-952" r="-3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596429" t="-952" r="-200000"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702703" t="-952" r="-101802"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802703" t="-952" r="-1802" b="-678095"/>
                          </a:stretch>
                        </a:blipFill>
                      </a:tcPr>
                    </a:tc>
                    <a:extLst>
                      <a:ext uri="{0D108BD9-81ED-4DB2-BD59-A6C34878D82A}">
                        <a16:rowId xmlns:a16="http://schemas.microsoft.com/office/drawing/2014/main" val="4183659342"/>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108163" r="-803604" b="-626531"/>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370153453"/>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208163" r="-803604" b="-526531"/>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218921601"/>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305051" r="-803604" b="-421212"/>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943730524"/>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409184" r="-803604" b="-325510"/>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320403472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509184" r="-803604" b="-225510"/>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0784571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603030" r="-803604" b="-123232"/>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4</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83634930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710204" r="-803604" b="-24490"/>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4</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4</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621406084"/>
                      </a:ext>
                    </a:extLst>
                  </a:tr>
                </a:tbl>
              </a:graphicData>
            </a:graphic>
          </p:graphicFrame>
        </mc:Fallback>
      </mc:AlternateContent>
      <p:sp>
        <p:nvSpPr>
          <p:cNvPr id="16" name="TextBox 15"/>
          <p:cNvSpPr txBox="1"/>
          <p:nvPr/>
        </p:nvSpPr>
        <p:spPr>
          <a:xfrm>
            <a:off x="3966761" y="5943600"/>
            <a:ext cx="304800" cy="381000"/>
          </a:xfrm>
          <a:prstGeom prst="rect">
            <a:avLst/>
          </a:prstGeom>
          <a:solidFill>
            <a:schemeClr val="bg1"/>
          </a:solidFill>
        </p:spPr>
        <p:txBody>
          <a:bodyPr wrap="square" rtlCol="0">
            <a:spAutoFit/>
          </a:bodyPr>
          <a:lstStyle/>
          <a:p>
            <a:endParaRPr lang="en-US" dirty="0"/>
          </a:p>
        </p:txBody>
      </p:sp>
      <p:sp>
        <p:nvSpPr>
          <p:cNvPr id="17" name="TextBox 16"/>
          <p:cNvSpPr txBox="1"/>
          <p:nvPr/>
        </p:nvSpPr>
        <p:spPr>
          <a:xfrm>
            <a:off x="4648932" y="5943600"/>
            <a:ext cx="304800" cy="381000"/>
          </a:xfrm>
          <a:prstGeom prst="rect">
            <a:avLst/>
          </a:prstGeom>
          <a:solidFill>
            <a:schemeClr val="bg1"/>
          </a:solidFill>
        </p:spPr>
        <p:txBody>
          <a:bodyPr wrap="square" rtlCol="0">
            <a:spAutoFit/>
          </a:bodyPr>
          <a:lstStyle/>
          <a:p>
            <a:endParaRPr lang="en-US" dirty="0"/>
          </a:p>
        </p:txBody>
      </p:sp>
      <p:sp>
        <p:nvSpPr>
          <p:cNvPr id="18" name="TextBox 17"/>
          <p:cNvSpPr txBox="1"/>
          <p:nvPr/>
        </p:nvSpPr>
        <p:spPr>
          <a:xfrm>
            <a:off x="5331103" y="5943600"/>
            <a:ext cx="304800" cy="381000"/>
          </a:xfrm>
          <a:prstGeom prst="rect">
            <a:avLst/>
          </a:prstGeom>
          <a:solidFill>
            <a:schemeClr val="bg1"/>
          </a:solidFill>
        </p:spPr>
        <p:txBody>
          <a:bodyPr wrap="square" rtlCol="0">
            <a:spAutoFit/>
          </a:bodyPr>
          <a:lstStyle/>
          <a:p>
            <a:endParaRPr lang="en-US" dirty="0"/>
          </a:p>
        </p:txBody>
      </p:sp>
      <p:sp>
        <p:nvSpPr>
          <p:cNvPr id="19" name="TextBox 18"/>
          <p:cNvSpPr txBox="1"/>
          <p:nvPr/>
        </p:nvSpPr>
        <p:spPr>
          <a:xfrm>
            <a:off x="5947961" y="5943600"/>
            <a:ext cx="304800" cy="381000"/>
          </a:xfrm>
          <a:prstGeom prst="rect">
            <a:avLst/>
          </a:prstGeom>
          <a:solidFill>
            <a:schemeClr val="bg1"/>
          </a:solidFill>
        </p:spPr>
        <p:txBody>
          <a:bodyPr wrap="square" rtlCol="0">
            <a:spAutoFit/>
          </a:bodyPr>
          <a:lstStyle/>
          <a:p>
            <a:endParaRPr lang="en-US" dirty="0"/>
          </a:p>
        </p:txBody>
      </p:sp>
      <p:sp>
        <p:nvSpPr>
          <p:cNvPr id="20" name="TextBox 19"/>
          <p:cNvSpPr txBox="1"/>
          <p:nvPr/>
        </p:nvSpPr>
        <p:spPr>
          <a:xfrm>
            <a:off x="6701798" y="5943600"/>
            <a:ext cx="304800" cy="381000"/>
          </a:xfrm>
          <a:prstGeom prst="rect">
            <a:avLst/>
          </a:prstGeom>
          <a:solidFill>
            <a:schemeClr val="bg1"/>
          </a:solidFill>
        </p:spPr>
        <p:txBody>
          <a:bodyPr wrap="square" rtlCol="0">
            <a:spAutoFit/>
          </a:bodyPr>
          <a:lstStyle/>
          <a:p>
            <a:endParaRPr lang="en-US" dirty="0"/>
          </a:p>
        </p:txBody>
      </p:sp>
      <p:sp>
        <p:nvSpPr>
          <p:cNvPr id="21" name="TextBox 20"/>
          <p:cNvSpPr txBox="1"/>
          <p:nvPr/>
        </p:nvSpPr>
        <p:spPr>
          <a:xfrm>
            <a:off x="7303235" y="5943600"/>
            <a:ext cx="304800" cy="381000"/>
          </a:xfrm>
          <a:prstGeom prst="rect">
            <a:avLst/>
          </a:prstGeom>
          <a:solidFill>
            <a:schemeClr val="bg1"/>
          </a:solidFill>
        </p:spPr>
        <p:txBody>
          <a:bodyPr wrap="square" rtlCol="0">
            <a:spAutoFit/>
          </a:bodyPr>
          <a:lstStyle/>
          <a:p>
            <a:endParaRPr lang="en-US" dirty="0"/>
          </a:p>
        </p:txBody>
      </p:sp>
      <p:sp>
        <p:nvSpPr>
          <p:cNvPr id="22" name="TextBox 21"/>
          <p:cNvSpPr txBox="1"/>
          <p:nvPr/>
        </p:nvSpPr>
        <p:spPr>
          <a:xfrm>
            <a:off x="8046186" y="5943600"/>
            <a:ext cx="304800" cy="381000"/>
          </a:xfrm>
          <a:prstGeom prst="rect">
            <a:avLst/>
          </a:prstGeom>
          <a:solidFill>
            <a:schemeClr val="bg1"/>
          </a:solidFill>
        </p:spPr>
        <p:txBody>
          <a:bodyPr wrap="square" rtlCol="0">
            <a:spAutoFit/>
          </a:bodyPr>
          <a:lstStyle/>
          <a:p>
            <a:endParaRPr lang="en-US" dirty="0"/>
          </a:p>
        </p:txBody>
      </p:sp>
      <p:sp>
        <p:nvSpPr>
          <p:cNvPr id="23" name="TextBox 22"/>
          <p:cNvSpPr txBox="1"/>
          <p:nvPr/>
        </p:nvSpPr>
        <p:spPr>
          <a:xfrm>
            <a:off x="3966761" y="5334000"/>
            <a:ext cx="304800" cy="381000"/>
          </a:xfrm>
          <a:prstGeom prst="rect">
            <a:avLst/>
          </a:prstGeom>
          <a:solidFill>
            <a:schemeClr val="bg1"/>
          </a:solidFill>
        </p:spPr>
        <p:txBody>
          <a:bodyPr wrap="square" rtlCol="0">
            <a:spAutoFit/>
          </a:bodyPr>
          <a:lstStyle/>
          <a:p>
            <a:endParaRPr lang="en-US" dirty="0"/>
          </a:p>
        </p:txBody>
      </p:sp>
      <p:sp>
        <p:nvSpPr>
          <p:cNvPr id="24" name="TextBox 23"/>
          <p:cNvSpPr txBox="1"/>
          <p:nvPr/>
        </p:nvSpPr>
        <p:spPr>
          <a:xfrm>
            <a:off x="4648932" y="5334000"/>
            <a:ext cx="304800" cy="381000"/>
          </a:xfrm>
          <a:prstGeom prst="rect">
            <a:avLst/>
          </a:prstGeom>
          <a:solidFill>
            <a:schemeClr val="bg1"/>
          </a:solidFill>
        </p:spPr>
        <p:txBody>
          <a:bodyPr wrap="square" rtlCol="0">
            <a:spAutoFit/>
          </a:bodyPr>
          <a:lstStyle/>
          <a:p>
            <a:endParaRPr lang="en-US" dirty="0"/>
          </a:p>
        </p:txBody>
      </p:sp>
      <p:sp>
        <p:nvSpPr>
          <p:cNvPr id="25" name="TextBox 24"/>
          <p:cNvSpPr txBox="1"/>
          <p:nvPr/>
        </p:nvSpPr>
        <p:spPr>
          <a:xfrm>
            <a:off x="5331103" y="5334000"/>
            <a:ext cx="304800" cy="381000"/>
          </a:xfrm>
          <a:prstGeom prst="rect">
            <a:avLst/>
          </a:prstGeom>
          <a:solidFill>
            <a:schemeClr val="bg1"/>
          </a:solidFill>
        </p:spPr>
        <p:txBody>
          <a:bodyPr wrap="square" rtlCol="0">
            <a:spAutoFit/>
          </a:bodyPr>
          <a:lstStyle/>
          <a:p>
            <a:endParaRPr lang="en-US" dirty="0"/>
          </a:p>
        </p:txBody>
      </p:sp>
      <p:sp>
        <p:nvSpPr>
          <p:cNvPr id="26" name="TextBox 25"/>
          <p:cNvSpPr txBox="1"/>
          <p:nvPr/>
        </p:nvSpPr>
        <p:spPr>
          <a:xfrm>
            <a:off x="5947961" y="5334000"/>
            <a:ext cx="304800" cy="381000"/>
          </a:xfrm>
          <a:prstGeom prst="rect">
            <a:avLst/>
          </a:prstGeom>
          <a:solidFill>
            <a:schemeClr val="bg1"/>
          </a:solidFill>
        </p:spPr>
        <p:txBody>
          <a:bodyPr wrap="square" rtlCol="0">
            <a:spAutoFit/>
          </a:bodyPr>
          <a:lstStyle/>
          <a:p>
            <a:endParaRPr lang="en-US" dirty="0"/>
          </a:p>
        </p:txBody>
      </p:sp>
      <p:sp>
        <p:nvSpPr>
          <p:cNvPr id="27" name="TextBox 26"/>
          <p:cNvSpPr txBox="1"/>
          <p:nvPr/>
        </p:nvSpPr>
        <p:spPr>
          <a:xfrm>
            <a:off x="6701798" y="5334000"/>
            <a:ext cx="304800" cy="381000"/>
          </a:xfrm>
          <a:prstGeom prst="rect">
            <a:avLst/>
          </a:prstGeom>
          <a:solidFill>
            <a:schemeClr val="bg1"/>
          </a:solidFill>
        </p:spPr>
        <p:txBody>
          <a:bodyPr wrap="square" rtlCol="0">
            <a:spAutoFit/>
          </a:bodyPr>
          <a:lstStyle/>
          <a:p>
            <a:endParaRPr lang="en-US" dirty="0"/>
          </a:p>
        </p:txBody>
      </p:sp>
      <p:sp>
        <p:nvSpPr>
          <p:cNvPr id="28" name="TextBox 27"/>
          <p:cNvSpPr txBox="1"/>
          <p:nvPr/>
        </p:nvSpPr>
        <p:spPr>
          <a:xfrm>
            <a:off x="7303235" y="5334000"/>
            <a:ext cx="304800" cy="381000"/>
          </a:xfrm>
          <a:prstGeom prst="rect">
            <a:avLst/>
          </a:prstGeom>
          <a:solidFill>
            <a:schemeClr val="bg1"/>
          </a:solidFill>
        </p:spPr>
        <p:txBody>
          <a:bodyPr wrap="square" rtlCol="0">
            <a:spAutoFit/>
          </a:bodyPr>
          <a:lstStyle/>
          <a:p>
            <a:endParaRPr lang="en-US" dirty="0"/>
          </a:p>
        </p:txBody>
      </p:sp>
      <p:sp>
        <p:nvSpPr>
          <p:cNvPr id="29" name="TextBox 28"/>
          <p:cNvSpPr txBox="1"/>
          <p:nvPr/>
        </p:nvSpPr>
        <p:spPr>
          <a:xfrm>
            <a:off x="8046186" y="5334000"/>
            <a:ext cx="304800" cy="381000"/>
          </a:xfrm>
          <a:prstGeom prst="rect">
            <a:avLst/>
          </a:prstGeom>
          <a:solidFill>
            <a:schemeClr val="bg1"/>
          </a:solidFill>
        </p:spPr>
        <p:txBody>
          <a:bodyPr wrap="square" rtlCol="0">
            <a:spAutoFit/>
          </a:bodyPr>
          <a:lstStyle/>
          <a:p>
            <a:endParaRPr lang="en-US" dirty="0"/>
          </a:p>
        </p:txBody>
      </p:sp>
      <p:sp>
        <p:nvSpPr>
          <p:cNvPr id="30" name="TextBox 29"/>
          <p:cNvSpPr txBox="1"/>
          <p:nvPr/>
        </p:nvSpPr>
        <p:spPr>
          <a:xfrm>
            <a:off x="3966761" y="4800600"/>
            <a:ext cx="304800" cy="381000"/>
          </a:xfrm>
          <a:prstGeom prst="rect">
            <a:avLst/>
          </a:prstGeom>
          <a:solidFill>
            <a:schemeClr val="bg1"/>
          </a:solidFill>
        </p:spPr>
        <p:txBody>
          <a:bodyPr wrap="square" rtlCol="0">
            <a:spAutoFit/>
          </a:bodyPr>
          <a:lstStyle/>
          <a:p>
            <a:endParaRPr lang="en-US" dirty="0"/>
          </a:p>
        </p:txBody>
      </p:sp>
      <p:sp>
        <p:nvSpPr>
          <p:cNvPr id="31" name="TextBox 30"/>
          <p:cNvSpPr txBox="1"/>
          <p:nvPr/>
        </p:nvSpPr>
        <p:spPr>
          <a:xfrm>
            <a:off x="4648932" y="4800600"/>
            <a:ext cx="304800" cy="381000"/>
          </a:xfrm>
          <a:prstGeom prst="rect">
            <a:avLst/>
          </a:prstGeom>
          <a:solidFill>
            <a:schemeClr val="bg1"/>
          </a:solidFill>
        </p:spPr>
        <p:txBody>
          <a:bodyPr wrap="square" rtlCol="0">
            <a:spAutoFit/>
          </a:bodyPr>
          <a:lstStyle/>
          <a:p>
            <a:endParaRPr lang="en-US" dirty="0"/>
          </a:p>
        </p:txBody>
      </p:sp>
      <p:sp>
        <p:nvSpPr>
          <p:cNvPr id="32" name="TextBox 31"/>
          <p:cNvSpPr txBox="1"/>
          <p:nvPr/>
        </p:nvSpPr>
        <p:spPr>
          <a:xfrm>
            <a:off x="5331103" y="4800600"/>
            <a:ext cx="304800" cy="381000"/>
          </a:xfrm>
          <a:prstGeom prst="rect">
            <a:avLst/>
          </a:prstGeom>
          <a:solidFill>
            <a:schemeClr val="bg1"/>
          </a:solidFill>
        </p:spPr>
        <p:txBody>
          <a:bodyPr wrap="square" rtlCol="0">
            <a:spAutoFit/>
          </a:bodyPr>
          <a:lstStyle/>
          <a:p>
            <a:endParaRPr lang="en-US" dirty="0"/>
          </a:p>
        </p:txBody>
      </p:sp>
      <p:sp>
        <p:nvSpPr>
          <p:cNvPr id="33" name="TextBox 32"/>
          <p:cNvSpPr txBox="1"/>
          <p:nvPr/>
        </p:nvSpPr>
        <p:spPr>
          <a:xfrm>
            <a:off x="5947961" y="4800600"/>
            <a:ext cx="304800" cy="381000"/>
          </a:xfrm>
          <a:prstGeom prst="rect">
            <a:avLst/>
          </a:prstGeom>
          <a:solidFill>
            <a:schemeClr val="bg1"/>
          </a:solidFill>
        </p:spPr>
        <p:txBody>
          <a:bodyPr wrap="square" rtlCol="0">
            <a:spAutoFit/>
          </a:bodyPr>
          <a:lstStyle/>
          <a:p>
            <a:endParaRPr lang="en-US" dirty="0"/>
          </a:p>
        </p:txBody>
      </p:sp>
      <p:sp>
        <p:nvSpPr>
          <p:cNvPr id="34" name="TextBox 33"/>
          <p:cNvSpPr txBox="1"/>
          <p:nvPr/>
        </p:nvSpPr>
        <p:spPr>
          <a:xfrm>
            <a:off x="6701798" y="4800600"/>
            <a:ext cx="304800" cy="381000"/>
          </a:xfrm>
          <a:prstGeom prst="rect">
            <a:avLst/>
          </a:prstGeom>
          <a:solidFill>
            <a:schemeClr val="bg1"/>
          </a:solidFill>
        </p:spPr>
        <p:txBody>
          <a:bodyPr wrap="square" rtlCol="0">
            <a:spAutoFit/>
          </a:bodyPr>
          <a:lstStyle/>
          <a:p>
            <a:endParaRPr lang="en-US" dirty="0"/>
          </a:p>
        </p:txBody>
      </p:sp>
      <p:sp>
        <p:nvSpPr>
          <p:cNvPr id="35" name="TextBox 34"/>
          <p:cNvSpPr txBox="1"/>
          <p:nvPr/>
        </p:nvSpPr>
        <p:spPr>
          <a:xfrm>
            <a:off x="7303235" y="4800600"/>
            <a:ext cx="304800" cy="381000"/>
          </a:xfrm>
          <a:prstGeom prst="rect">
            <a:avLst/>
          </a:prstGeom>
          <a:solidFill>
            <a:schemeClr val="bg1"/>
          </a:solidFill>
        </p:spPr>
        <p:txBody>
          <a:bodyPr wrap="square" rtlCol="0">
            <a:spAutoFit/>
          </a:bodyPr>
          <a:lstStyle/>
          <a:p>
            <a:endParaRPr lang="en-US" dirty="0"/>
          </a:p>
        </p:txBody>
      </p:sp>
      <p:sp>
        <p:nvSpPr>
          <p:cNvPr id="36" name="TextBox 35"/>
          <p:cNvSpPr txBox="1"/>
          <p:nvPr/>
        </p:nvSpPr>
        <p:spPr>
          <a:xfrm>
            <a:off x="8046186" y="4800600"/>
            <a:ext cx="304800" cy="381000"/>
          </a:xfrm>
          <a:prstGeom prst="rect">
            <a:avLst/>
          </a:prstGeom>
          <a:solidFill>
            <a:schemeClr val="bg1"/>
          </a:solidFill>
        </p:spPr>
        <p:txBody>
          <a:bodyPr wrap="square" rtlCol="0">
            <a:spAutoFit/>
          </a:bodyPr>
          <a:lstStyle/>
          <a:p>
            <a:endParaRPr lang="en-US" dirty="0"/>
          </a:p>
        </p:txBody>
      </p:sp>
      <p:sp>
        <p:nvSpPr>
          <p:cNvPr id="37" name="TextBox 36"/>
          <p:cNvSpPr txBox="1"/>
          <p:nvPr/>
        </p:nvSpPr>
        <p:spPr>
          <a:xfrm>
            <a:off x="3966761" y="4191000"/>
            <a:ext cx="304800" cy="381000"/>
          </a:xfrm>
          <a:prstGeom prst="rect">
            <a:avLst/>
          </a:prstGeom>
          <a:solidFill>
            <a:schemeClr val="bg1"/>
          </a:solidFill>
        </p:spPr>
        <p:txBody>
          <a:bodyPr wrap="square" rtlCol="0">
            <a:spAutoFit/>
          </a:bodyPr>
          <a:lstStyle/>
          <a:p>
            <a:endParaRPr lang="en-US" dirty="0"/>
          </a:p>
        </p:txBody>
      </p:sp>
      <p:sp>
        <p:nvSpPr>
          <p:cNvPr id="38" name="TextBox 37"/>
          <p:cNvSpPr txBox="1"/>
          <p:nvPr/>
        </p:nvSpPr>
        <p:spPr>
          <a:xfrm>
            <a:off x="4648932" y="4191000"/>
            <a:ext cx="304800" cy="381000"/>
          </a:xfrm>
          <a:prstGeom prst="rect">
            <a:avLst/>
          </a:prstGeom>
          <a:solidFill>
            <a:schemeClr val="bg1"/>
          </a:solidFill>
        </p:spPr>
        <p:txBody>
          <a:bodyPr wrap="square" rtlCol="0">
            <a:spAutoFit/>
          </a:bodyPr>
          <a:lstStyle/>
          <a:p>
            <a:endParaRPr lang="en-US" dirty="0"/>
          </a:p>
        </p:txBody>
      </p:sp>
      <p:sp>
        <p:nvSpPr>
          <p:cNvPr id="39" name="TextBox 38"/>
          <p:cNvSpPr txBox="1"/>
          <p:nvPr/>
        </p:nvSpPr>
        <p:spPr>
          <a:xfrm>
            <a:off x="5331103" y="4191000"/>
            <a:ext cx="304800" cy="381000"/>
          </a:xfrm>
          <a:prstGeom prst="rect">
            <a:avLst/>
          </a:prstGeom>
          <a:solidFill>
            <a:schemeClr val="bg1"/>
          </a:solidFill>
        </p:spPr>
        <p:txBody>
          <a:bodyPr wrap="square" rtlCol="0">
            <a:spAutoFit/>
          </a:bodyPr>
          <a:lstStyle/>
          <a:p>
            <a:endParaRPr lang="en-US" dirty="0"/>
          </a:p>
        </p:txBody>
      </p:sp>
      <p:sp>
        <p:nvSpPr>
          <p:cNvPr id="40" name="TextBox 39"/>
          <p:cNvSpPr txBox="1"/>
          <p:nvPr/>
        </p:nvSpPr>
        <p:spPr>
          <a:xfrm>
            <a:off x="5947961" y="4191000"/>
            <a:ext cx="304800" cy="381000"/>
          </a:xfrm>
          <a:prstGeom prst="rect">
            <a:avLst/>
          </a:prstGeom>
          <a:solidFill>
            <a:schemeClr val="bg1"/>
          </a:solidFill>
        </p:spPr>
        <p:txBody>
          <a:bodyPr wrap="square" rtlCol="0">
            <a:spAutoFit/>
          </a:bodyPr>
          <a:lstStyle/>
          <a:p>
            <a:endParaRPr lang="en-US" dirty="0"/>
          </a:p>
        </p:txBody>
      </p:sp>
      <p:sp>
        <p:nvSpPr>
          <p:cNvPr id="41" name="TextBox 40"/>
          <p:cNvSpPr txBox="1"/>
          <p:nvPr/>
        </p:nvSpPr>
        <p:spPr>
          <a:xfrm>
            <a:off x="6701798" y="4191000"/>
            <a:ext cx="304800" cy="381000"/>
          </a:xfrm>
          <a:prstGeom prst="rect">
            <a:avLst/>
          </a:prstGeom>
          <a:solidFill>
            <a:schemeClr val="bg1"/>
          </a:solidFill>
        </p:spPr>
        <p:txBody>
          <a:bodyPr wrap="square" rtlCol="0">
            <a:spAutoFit/>
          </a:bodyPr>
          <a:lstStyle/>
          <a:p>
            <a:endParaRPr lang="en-US" dirty="0"/>
          </a:p>
        </p:txBody>
      </p:sp>
      <p:sp>
        <p:nvSpPr>
          <p:cNvPr id="42" name="TextBox 41"/>
          <p:cNvSpPr txBox="1"/>
          <p:nvPr/>
        </p:nvSpPr>
        <p:spPr>
          <a:xfrm>
            <a:off x="7303235" y="4191000"/>
            <a:ext cx="304800" cy="381000"/>
          </a:xfrm>
          <a:prstGeom prst="rect">
            <a:avLst/>
          </a:prstGeom>
          <a:solidFill>
            <a:schemeClr val="bg1"/>
          </a:solidFill>
        </p:spPr>
        <p:txBody>
          <a:bodyPr wrap="square" rtlCol="0">
            <a:spAutoFit/>
          </a:bodyPr>
          <a:lstStyle/>
          <a:p>
            <a:endParaRPr lang="en-US" dirty="0"/>
          </a:p>
        </p:txBody>
      </p:sp>
      <p:sp>
        <p:nvSpPr>
          <p:cNvPr id="43" name="TextBox 42"/>
          <p:cNvSpPr txBox="1"/>
          <p:nvPr/>
        </p:nvSpPr>
        <p:spPr>
          <a:xfrm>
            <a:off x="8046186" y="4191000"/>
            <a:ext cx="304800" cy="381000"/>
          </a:xfrm>
          <a:prstGeom prst="rect">
            <a:avLst/>
          </a:prstGeom>
          <a:solidFill>
            <a:schemeClr val="bg1"/>
          </a:solidFill>
        </p:spPr>
        <p:txBody>
          <a:bodyPr wrap="square" rtlCol="0">
            <a:spAutoFit/>
          </a:bodyPr>
          <a:lstStyle/>
          <a:p>
            <a:endParaRPr lang="en-US" dirty="0"/>
          </a:p>
        </p:txBody>
      </p:sp>
      <p:sp>
        <p:nvSpPr>
          <p:cNvPr id="61" name="Rounded Rectangle 60"/>
          <p:cNvSpPr/>
          <p:nvPr/>
        </p:nvSpPr>
        <p:spPr>
          <a:xfrm>
            <a:off x="2433327" y="3481973"/>
            <a:ext cx="323849" cy="36576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p:cNvSpPr/>
          <p:nvPr/>
        </p:nvSpPr>
        <p:spPr>
          <a:xfrm>
            <a:off x="3795312" y="1672770"/>
            <a:ext cx="323849" cy="36576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p:cNvCxnSpPr/>
          <p:nvPr/>
        </p:nvCxnSpPr>
        <p:spPr>
          <a:xfrm flipH="1" flipV="1">
            <a:off x="3763771" y="289923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4351041" y="2867575"/>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Rectangle 67"/>
              <p:cNvSpPr/>
              <p:nvPr/>
            </p:nvSpPr>
            <p:spPr>
              <a:xfrm>
                <a:off x="502024" y="860610"/>
                <a:ext cx="11187953" cy="548640"/>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b="1" i="1" dirty="0">
                        <a:solidFill>
                          <a:srgbClr val="AD1457"/>
                        </a:solidFill>
                        <a:latin typeface="Cambria Math" panose="02040503050406030204" pitchFamily="18" charset="0"/>
                      </a:rPr>
                      <m:t>𝒊𝒇</m:t>
                    </m:r>
                    <m:r>
                      <a:rPr lang="en-US" sz="2400" b="1" i="1" dirty="0">
                        <a:solidFill>
                          <a:srgbClr val="AD1457"/>
                        </a:solidFill>
                        <a:latin typeface="Cambria Math" panose="02040503050406030204" pitchFamily="18" charset="0"/>
                      </a:rPr>
                      <m:t>  </m:t>
                    </m:r>
                    <m:sSub>
                      <m:sSubPr>
                        <m:ctrlPr>
                          <a:rPr lang="en-US" sz="2400" b="1" i="1" dirty="0">
                            <a:solidFill>
                              <a:srgbClr val="AD1457"/>
                            </a:solidFill>
                            <a:latin typeface="Cambria Math" panose="02040503050406030204" pitchFamily="18" charset="0"/>
                          </a:rPr>
                        </m:ctrlPr>
                      </m:sSubPr>
                      <m:e>
                        <m:r>
                          <a:rPr lang="en-US" sz="2400" b="1" i="1" dirty="0">
                            <a:solidFill>
                              <a:srgbClr val="AD1457"/>
                            </a:solidFill>
                            <a:latin typeface="Cambria Math" panose="02040503050406030204" pitchFamily="18" charset="0"/>
                          </a:rPr>
                          <m:t>𝒙</m:t>
                        </m:r>
                      </m:e>
                      <m:sub>
                        <m:r>
                          <a:rPr lang="en-US" sz="2400" b="1" i="1" dirty="0">
                            <a:solidFill>
                              <a:srgbClr val="AD1457"/>
                            </a:solidFill>
                            <a:latin typeface="Cambria Math" panose="02040503050406030204" pitchFamily="18" charset="0"/>
                          </a:rPr>
                          <m:t>𝒊</m:t>
                        </m:r>
                      </m:sub>
                    </m:sSub>
                    <m:r>
                      <a:rPr lang="en-US" sz="2400" b="1" i="1" dirty="0">
                        <a:solidFill>
                          <a:srgbClr val="AD1457"/>
                        </a:solidFill>
                        <a:latin typeface="Cambria Math" panose="02040503050406030204" pitchFamily="18" charset="0"/>
                      </a:rPr>
                      <m:t>= </m:t>
                    </m:r>
                    <m:sSub>
                      <m:sSubPr>
                        <m:ctrlPr>
                          <a:rPr lang="en-US" sz="2400" b="1" i="1" dirty="0">
                            <a:solidFill>
                              <a:srgbClr val="AD1457"/>
                            </a:solidFill>
                            <a:latin typeface="Cambria Math" panose="02040503050406030204" pitchFamily="18" charset="0"/>
                          </a:rPr>
                        </m:ctrlPr>
                      </m:sSubPr>
                      <m:e>
                        <m:r>
                          <a:rPr lang="en-US" sz="2400" b="1" i="1" dirty="0">
                            <a:solidFill>
                              <a:srgbClr val="AD1457"/>
                            </a:solidFill>
                            <a:latin typeface="Cambria Math" panose="02040503050406030204" pitchFamily="18" charset="0"/>
                          </a:rPr>
                          <m:t>𝒚</m:t>
                        </m:r>
                      </m:e>
                      <m:sub>
                        <m:r>
                          <a:rPr lang="en-US" sz="2400" b="1" i="1" dirty="0">
                            <a:solidFill>
                              <a:srgbClr val="AD1457"/>
                            </a:solidFill>
                            <a:latin typeface="Cambria Math" panose="02040503050406030204" pitchFamily="18" charset="0"/>
                          </a:rPr>
                          <m:t>𝒋</m:t>
                        </m:r>
                      </m:sub>
                    </m:sSub>
                    <m:r>
                      <a:rPr lang="en-US" sz="2400" b="1" i="1" dirty="0">
                        <a:latin typeface="Cambria Math" panose="02040503050406030204" pitchFamily="18" charset="0"/>
                      </a:rPr>
                      <m:t> </m:t>
                    </m:r>
                    <m:r>
                      <m:rPr>
                        <m:nor/>
                      </m:rPr>
                      <a:rPr lang="en-US" sz="2400" b="1" dirty="0" smtClean="0">
                        <a:solidFill>
                          <a:schemeClr val="tx1"/>
                        </a:solidFill>
                      </a:rPr>
                      <m:t>then</m:t>
                    </m:r>
                    <m:r>
                      <m:rPr>
                        <m:nor/>
                      </m:rPr>
                      <a:rPr lang="en-US" sz="2400" b="1" dirty="0" smtClean="0">
                        <a:solidFill>
                          <a:schemeClr val="tx1"/>
                        </a:solidFill>
                      </a:rPr>
                      <m:t> </m:t>
                    </m:r>
                    <m:r>
                      <a:rPr lang="en-US" sz="2400" b="1" i="1" dirty="0">
                        <a:solidFill>
                          <a:schemeClr val="tx1"/>
                        </a:solidFill>
                        <a:latin typeface="Cambria Math" panose="02040503050406030204" pitchFamily="18" charset="0"/>
                      </a:rPr>
                      <m:t>𝒄</m:t>
                    </m:r>
                    <m:r>
                      <a:rPr lang="en-US" sz="2400" b="1" i="1" dirty="0">
                        <a:solidFill>
                          <a:schemeClr val="tx1"/>
                        </a:solidFill>
                        <a:latin typeface="Cambria Math" panose="02040503050406030204" pitchFamily="18" charset="0"/>
                      </a:rPr>
                      <m:t>[</m:t>
                    </m:r>
                    <m:r>
                      <a:rPr lang="en-US" sz="2400" b="1" i="1" dirty="0" err="1">
                        <a:solidFill>
                          <a:schemeClr val="tx1"/>
                        </a:solidFill>
                        <a:latin typeface="Cambria Math" panose="02040503050406030204" pitchFamily="18" charset="0"/>
                      </a:rPr>
                      <m:t>𝒊</m:t>
                    </m:r>
                    <m:r>
                      <a:rPr lang="en-US" sz="2400" b="1" i="1" dirty="0" err="1">
                        <a:solidFill>
                          <a:schemeClr val="tx1"/>
                        </a:solidFill>
                        <a:latin typeface="Cambria Math" panose="02040503050406030204" pitchFamily="18" charset="0"/>
                      </a:rPr>
                      <m:t>,</m:t>
                    </m:r>
                    <m:r>
                      <a:rPr lang="en-US" sz="2400" b="1" i="1" dirty="0" err="1">
                        <a:solidFill>
                          <a:schemeClr val="tx1"/>
                        </a:solidFill>
                        <a:latin typeface="Cambria Math" panose="02040503050406030204" pitchFamily="18" charset="0"/>
                      </a:rPr>
                      <m:t>𝒋</m:t>
                    </m:r>
                    <m:r>
                      <a:rPr lang="en-US" sz="2400" b="1" i="1" dirty="0">
                        <a:solidFill>
                          <a:schemeClr val="tx1"/>
                        </a:solidFill>
                        <a:latin typeface="Cambria Math" panose="02040503050406030204" pitchFamily="18" charset="0"/>
                      </a:rPr>
                      <m:t>] ← </m:t>
                    </m:r>
                    <m:r>
                      <a:rPr lang="en-US" sz="2400" b="1" i="1" dirty="0">
                        <a:solidFill>
                          <a:schemeClr val="tx1"/>
                        </a:solidFill>
                        <a:latin typeface="Cambria Math" panose="02040503050406030204" pitchFamily="18" charset="0"/>
                      </a:rPr>
                      <m:t>𝒄</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𝒊</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𝟏</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𝒋</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𝟏</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𝟏</m:t>
                    </m:r>
                  </m:oMath>
                </a14:m>
                <a:r>
                  <a:rPr lang="en-US" sz="2400" b="1" dirty="0">
                    <a:solidFill>
                      <a:schemeClr val="tx1"/>
                    </a:solidFill>
                  </a:rPr>
                  <a:t> </a:t>
                </a:r>
                <a:r>
                  <a:rPr lang="en-US" sz="2400" b="1" dirty="0">
                    <a:solidFill>
                      <a:srgbClr val="AD1457"/>
                    </a:solidFill>
                  </a:rPr>
                  <a:t>else</a:t>
                </a:r>
                <a:r>
                  <a:rPr lang="en-US" sz="2400" b="1" dirty="0"/>
                  <a:t> </a:t>
                </a:r>
                <a14:m>
                  <m:oMath xmlns:m="http://schemas.openxmlformats.org/officeDocument/2006/math">
                    <m:r>
                      <a:rPr lang="en-US" sz="2400" b="1" i="1" dirty="0" smtClean="0">
                        <a:solidFill>
                          <a:schemeClr val="tx1"/>
                        </a:solidFill>
                        <a:latin typeface="Cambria Math" panose="02040503050406030204" pitchFamily="18" charset="0"/>
                      </a:rPr>
                      <m:t>𝒄</m:t>
                    </m:r>
                    <m:r>
                      <a:rPr lang="en-US" sz="2400" b="1" i="1" dirty="0" smtClean="0">
                        <a:solidFill>
                          <a:schemeClr val="tx1"/>
                        </a:solidFill>
                        <a:latin typeface="Cambria Math" panose="02040503050406030204" pitchFamily="18" charset="0"/>
                      </a:rPr>
                      <m:t>[</m:t>
                    </m:r>
                    <m:r>
                      <a:rPr lang="en-US" sz="2400" b="1" i="1" dirty="0" err="1">
                        <a:solidFill>
                          <a:schemeClr val="tx1"/>
                        </a:solidFill>
                        <a:latin typeface="Cambria Math" panose="02040503050406030204" pitchFamily="18" charset="0"/>
                      </a:rPr>
                      <m:t>𝒊</m:t>
                    </m:r>
                    <m:r>
                      <a:rPr lang="en-US" sz="2400" b="1" i="1" dirty="0" err="1">
                        <a:solidFill>
                          <a:schemeClr val="tx1"/>
                        </a:solidFill>
                        <a:latin typeface="Cambria Math" panose="02040503050406030204" pitchFamily="18" charset="0"/>
                      </a:rPr>
                      <m:t>,</m:t>
                    </m:r>
                    <m:r>
                      <a:rPr lang="en-US" sz="2400" b="1" i="1" dirty="0" err="1">
                        <a:solidFill>
                          <a:schemeClr val="tx1"/>
                        </a:solidFill>
                        <a:latin typeface="Cambria Math" panose="02040503050406030204" pitchFamily="18" charset="0"/>
                      </a:rPr>
                      <m:t>𝒋</m:t>
                    </m:r>
                    <m:r>
                      <a:rPr lang="en-US" sz="2400" b="1" i="1" dirty="0">
                        <a:solidFill>
                          <a:schemeClr val="tx1"/>
                        </a:solidFill>
                        <a:latin typeface="Cambria Math" panose="02040503050406030204" pitchFamily="18" charset="0"/>
                      </a:rPr>
                      <m:t>] ← </m:t>
                    </m:r>
                  </m:oMath>
                </a14:m>
                <a:r>
                  <a:rPr lang="en-US" sz="2400" b="1" dirty="0">
                    <a:solidFill>
                      <a:schemeClr val="tx1"/>
                    </a:solidFill>
                  </a:rPr>
                  <a:t>max(</a:t>
                </a:r>
                <a14:m>
                  <m:oMath xmlns:m="http://schemas.openxmlformats.org/officeDocument/2006/math">
                    <m:r>
                      <a:rPr lang="en-US" sz="2400" b="1" i="1" dirty="0">
                        <a:solidFill>
                          <a:schemeClr val="tx1"/>
                        </a:solidFill>
                        <a:latin typeface="Cambria Math" panose="02040503050406030204" pitchFamily="18" charset="0"/>
                      </a:rPr>
                      <m:t>𝒄</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𝒊</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𝟏</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𝒋</m:t>
                    </m:r>
                    <m:r>
                      <a:rPr lang="en-US" sz="2400" b="1" i="1" dirty="0">
                        <a:solidFill>
                          <a:schemeClr val="tx1"/>
                        </a:solidFill>
                        <a:latin typeface="Cambria Math" panose="02040503050406030204" pitchFamily="18" charset="0"/>
                      </a:rPr>
                      <m:t>]</m:t>
                    </m:r>
                  </m:oMath>
                </a14:m>
                <a:r>
                  <a:rPr lang="en-US" sz="2400" b="1" dirty="0">
                    <a:solidFill>
                      <a:schemeClr val="tx1"/>
                    </a:solidFill>
                  </a:rPr>
                  <a:t>, </a:t>
                </a:r>
                <a14:m>
                  <m:oMath xmlns:m="http://schemas.openxmlformats.org/officeDocument/2006/math">
                    <m:r>
                      <a:rPr lang="en-US" sz="2400" b="1" i="1" dirty="0">
                        <a:solidFill>
                          <a:schemeClr val="tx1"/>
                        </a:solidFill>
                        <a:latin typeface="Cambria Math" panose="02040503050406030204" pitchFamily="18" charset="0"/>
                      </a:rPr>
                      <m:t>𝒄</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𝒊</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𝒋</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𝟏</m:t>
                    </m:r>
                    <m:r>
                      <a:rPr lang="en-US" sz="2400" b="1" i="1" dirty="0">
                        <a:solidFill>
                          <a:schemeClr val="tx1"/>
                        </a:solidFill>
                        <a:latin typeface="Cambria Math" panose="02040503050406030204" pitchFamily="18" charset="0"/>
                      </a:rPr>
                      <m:t>])</m:t>
                    </m:r>
                  </m:oMath>
                </a14:m>
                <a:endParaRPr lang="en-US" sz="2400" b="1" dirty="0">
                  <a:solidFill>
                    <a:schemeClr val="tx1"/>
                  </a:solidFill>
                </a:endParaRPr>
              </a:p>
            </p:txBody>
          </p:sp>
        </mc:Choice>
        <mc:Fallback xmlns="">
          <p:sp>
            <p:nvSpPr>
              <p:cNvPr id="68" name="Rectangle 67"/>
              <p:cNvSpPr>
                <a:spLocks noRot="1" noChangeAspect="1" noMove="1" noResize="1" noEditPoints="1" noAdjustHandles="1" noChangeArrowheads="1" noChangeShapeType="1" noTextEdit="1"/>
              </p:cNvSpPr>
              <p:nvPr/>
            </p:nvSpPr>
            <p:spPr>
              <a:xfrm>
                <a:off x="502024" y="860610"/>
                <a:ext cx="11187953" cy="548640"/>
              </a:xfrm>
              <a:prstGeom prst="rect">
                <a:avLst/>
              </a:prstGeom>
              <a:blipFill>
                <a:blip r:embed="rId3"/>
                <a:stretch>
                  <a:fillRect l="-163" t="-1087" r="-163" b="-14130"/>
                </a:stretch>
              </a:blipFill>
            </p:spPr>
            <p:txBody>
              <a:bodyPr/>
              <a:lstStyle/>
              <a:p>
                <a:r>
                  <a:rPr lang="en-US">
                    <a:noFill/>
                  </a:rPr>
                  <a:t> </a:t>
                </a:r>
              </a:p>
            </p:txBody>
          </p:sp>
        </mc:Fallback>
      </mc:AlternateContent>
      <p:cxnSp>
        <p:nvCxnSpPr>
          <p:cNvPr id="69" name="Straight Arrow Connector 68"/>
          <p:cNvCxnSpPr/>
          <p:nvPr/>
        </p:nvCxnSpPr>
        <p:spPr>
          <a:xfrm flipH="1">
            <a:off x="5038162" y="315322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flipV="1">
            <a:off x="5694584" y="2895600"/>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6362590" y="315685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7095562" y="315685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flipV="1">
            <a:off x="7734190" y="2881086"/>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flipV="1">
            <a:off x="3763771" y="35052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4427408" y="35052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5109031" y="35052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flipV="1">
            <a:off x="5783431" y="35052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6375778" y="3478626"/>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7040882" y="3733800"/>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7715255" y="3713843"/>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flipV="1">
            <a:off x="3763771" y="409484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427408" y="409484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4997649" y="4043818"/>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5663745" y="4362995"/>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flipV="1">
            <a:off x="6456835" y="409484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flipV="1">
            <a:off x="7114909" y="409484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7804664" y="409484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flipV="1">
            <a:off x="3661905" y="4679544"/>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flipV="1">
            <a:off x="3652182" y="5848928"/>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H="1" flipV="1">
            <a:off x="3755890" y="5296092"/>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flipV="1">
            <a:off x="4427408" y="47244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flipV="1">
            <a:off x="4332432" y="5282389"/>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flipV="1">
            <a:off x="4427408" y="591747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H="1" flipV="1">
            <a:off x="5109031" y="5296092"/>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flipV="1">
            <a:off x="5109031" y="591747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H="1" flipV="1">
            <a:off x="5109031" y="47244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flipV="1">
            <a:off x="5783431" y="47244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flipV="1">
            <a:off x="5700215" y="5269966"/>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H="1" flipV="1">
            <a:off x="5783431" y="591747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H="1" flipV="1">
            <a:off x="6456835" y="47244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H="1" flipV="1">
            <a:off x="6456835" y="591747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a:off x="6360887" y="554547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flipV="1">
            <a:off x="7114909" y="5296092"/>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flipH="1" flipV="1">
            <a:off x="7051088" y="5861990"/>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flipH="1" flipV="1">
            <a:off x="7042711" y="4640354"/>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flipH="1">
            <a:off x="7700557" y="498565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flipH="1" flipV="1">
            <a:off x="7702567" y="5256903"/>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7804664" y="591747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7718648" y="5818448"/>
            <a:ext cx="667706" cy="603504"/>
          </a:xfrm>
          <a:prstGeom prst="rect">
            <a:avLst/>
          </a:prstGeom>
          <a:solidFill>
            <a:srgbClr val="C00000">
              <a:alpha val="30000"/>
            </a:srgbClr>
          </a:solidFill>
        </p:spPr>
        <p:txBody>
          <a:bodyPr wrap="square" rtlCol="0">
            <a:spAutoFit/>
          </a:bodyPr>
          <a:lstStyle/>
          <a:p>
            <a:endParaRPr lang="en-US" dirty="0"/>
          </a:p>
        </p:txBody>
      </p:sp>
    </p:spTree>
    <p:extLst>
      <p:ext uri="{BB962C8B-B14F-4D97-AF65-F5344CB8AC3E}">
        <p14:creationId xmlns:p14="http://schemas.microsoft.com/office/powerpoint/2010/main" val="68032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6.25E-7 7.40741E-7 L -0.00104 0.09051 " pathEditMode="relative" rAng="0" ptsTypes="AA">
                                      <p:cBhvr>
                                        <p:cTn id="6" dur="2000" fill="hold"/>
                                        <p:tgtEl>
                                          <p:spTgt spid="61"/>
                                        </p:tgtEl>
                                        <p:attrNameLst>
                                          <p:attrName>ppt_x</p:attrName>
                                          <p:attrName>ppt_y</p:attrName>
                                        </p:attrNameLst>
                                      </p:cBhvr>
                                      <p:rCtr x="-52" y="4514"/>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par>
                          <p:cTn id="17" fill="hold">
                            <p:stCondLst>
                              <p:cond delay="500"/>
                            </p:stCondLst>
                            <p:childTnLst>
                              <p:par>
                                <p:cTn id="18" presetID="1" presetClass="exit" presetSubtype="0" fill="hold" grpId="0" nodeType="afterEffect">
                                  <p:stCondLst>
                                    <p:cond delay="0"/>
                                  </p:stCondLst>
                                  <p:childTnLst>
                                    <p:set>
                                      <p:cBhvr>
                                        <p:cTn id="19" dur="1" fill="hold">
                                          <p:stCondLst>
                                            <p:cond delay="0"/>
                                          </p:stCondLst>
                                        </p:cTn>
                                        <p:tgtEl>
                                          <p:spTgt spid="3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grpId="1" nodeType="clickEffect">
                                  <p:stCondLst>
                                    <p:cond delay="0"/>
                                  </p:stCondLst>
                                  <p:childTnLst>
                                    <p:animMotion origin="layout" path="M 6.25E-7 -1.85185E-6 L 0.05365 -0.00023 " pathEditMode="relative" rAng="0" ptsTypes="AA">
                                      <p:cBhvr>
                                        <p:cTn id="23" dur="2000" fill="hold"/>
                                        <p:tgtEl>
                                          <p:spTgt spid="62"/>
                                        </p:tgtEl>
                                        <p:attrNameLst>
                                          <p:attrName>ppt_x</p:attrName>
                                          <p:attrName>ppt_y</p:attrName>
                                        </p:attrNameLst>
                                      </p:cBhvr>
                                      <p:rCtr x="2682" y="-23"/>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par>
                          <p:cTn id="29" fill="hold">
                            <p:stCondLst>
                              <p:cond delay="500"/>
                            </p:stCondLst>
                            <p:childTnLst>
                              <p:par>
                                <p:cTn id="30" presetID="1" presetClass="exit" presetSubtype="0" fill="hold" grpId="0" nodeType="afterEffect">
                                  <p:stCondLst>
                                    <p:cond delay="0"/>
                                  </p:stCondLst>
                                  <p:childTnLst>
                                    <p:set>
                                      <p:cBhvr>
                                        <p:cTn id="31" dur="1" fill="hold">
                                          <p:stCondLst>
                                            <p:cond delay="0"/>
                                          </p:stCondLst>
                                        </p:cTn>
                                        <p:tgtEl>
                                          <p:spTgt spid="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63" presetClass="path" presetSubtype="0" accel="50000" decel="50000" fill="hold" grpId="2" nodeType="clickEffect">
                                  <p:stCondLst>
                                    <p:cond delay="0"/>
                                  </p:stCondLst>
                                  <p:childTnLst>
                                    <p:animMotion origin="layout" path="M 0.05365 -0.00023 L 0.11107 -1.85185E-6 " pathEditMode="relative" rAng="0" ptsTypes="AA">
                                      <p:cBhvr>
                                        <p:cTn id="35" dur="2000" fill="hold"/>
                                        <p:tgtEl>
                                          <p:spTgt spid="62"/>
                                        </p:tgtEl>
                                        <p:attrNameLst>
                                          <p:attrName>ppt_x</p:attrName>
                                          <p:attrName>ppt_y</p:attrName>
                                        </p:attrNameLst>
                                      </p:cBhvr>
                                      <p:rCtr x="2865" y="0"/>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childTnLst>
                          </p:cTn>
                        </p:par>
                        <p:par>
                          <p:cTn id="41" fill="hold">
                            <p:stCondLst>
                              <p:cond delay="500"/>
                            </p:stCondLst>
                            <p:childTnLst>
                              <p:par>
                                <p:cTn id="42" presetID="1" presetClass="exit" presetSubtype="0" fill="hold" grpId="0" nodeType="afterEffect">
                                  <p:stCondLst>
                                    <p:cond delay="0"/>
                                  </p:stCondLst>
                                  <p:childTnLst>
                                    <p:set>
                                      <p:cBhvr>
                                        <p:cTn id="43" dur="1" fill="hold">
                                          <p:stCondLst>
                                            <p:cond delay="0"/>
                                          </p:stCondLst>
                                        </p:cTn>
                                        <p:tgtEl>
                                          <p:spTgt spid="3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63" presetClass="path" presetSubtype="0" accel="50000" decel="50000" fill="hold" grpId="3" nodeType="clickEffect">
                                  <p:stCondLst>
                                    <p:cond delay="0"/>
                                  </p:stCondLst>
                                  <p:childTnLst>
                                    <p:animMotion origin="layout" path="M 0.11107 2.96296E-6 L 0.16615 -1.85185E-6 " pathEditMode="relative" rAng="0" ptsTypes="AA">
                                      <p:cBhvr>
                                        <p:cTn id="47" dur="2000" fill="hold"/>
                                        <p:tgtEl>
                                          <p:spTgt spid="62"/>
                                        </p:tgtEl>
                                        <p:attrNameLst>
                                          <p:attrName>ppt_x</p:attrName>
                                          <p:attrName>ppt_y</p:attrName>
                                        </p:attrNameLst>
                                      </p:cBhvr>
                                      <p:rCtr x="2747" y="-208"/>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fade">
                                      <p:cBhvr>
                                        <p:cTn id="52" dur="500"/>
                                        <p:tgtEl>
                                          <p:spTgt spid="67"/>
                                        </p:tgtEl>
                                      </p:cBhvr>
                                    </p:animEffect>
                                  </p:childTnLst>
                                </p:cTn>
                              </p:par>
                            </p:childTnLst>
                          </p:cTn>
                        </p:par>
                        <p:par>
                          <p:cTn id="53" fill="hold">
                            <p:stCondLst>
                              <p:cond delay="500"/>
                            </p:stCondLst>
                            <p:childTnLst>
                              <p:par>
                                <p:cTn id="54" presetID="1" presetClass="exit" presetSubtype="0" fill="hold" grpId="0" nodeType="afterEffect">
                                  <p:stCondLst>
                                    <p:cond delay="0"/>
                                  </p:stCondLst>
                                  <p:childTnLst>
                                    <p:set>
                                      <p:cBhvr>
                                        <p:cTn id="55" dur="1" fill="hold">
                                          <p:stCondLst>
                                            <p:cond delay="0"/>
                                          </p:stCondLst>
                                        </p:cTn>
                                        <p:tgtEl>
                                          <p:spTgt spid="4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63" presetClass="path" presetSubtype="0" accel="50000" decel="50000" fill="hold" grpId="4" nodeType="clickEffect">
                                  <p:stCondLst>
                                    <p:cond delay="0"/>
                                  </p:stCondLst>
                                  <p:childTnLst>
                                    <p:animMotion origin="layout" path="M 0.16615 1.48148E-6 L 0.22135 0.00185 " pathEditMode="relative" rAng="0" ptsTypes="AA">
                                      <p:cBhvr>
                                        <p:cTn id="59" dur="2000" fill="hold"/>
                                        <p:tgtEl>
                                          <p:spTgt spid="62"/>
                                        </p:tgtEl>
                                        <p:attrNameLst>
                                          <p:attrName>ppt_x</p:attrName>
                                          <p:attrName>ppt_y</p:attrName>
                                        </p:attrNameLst>
                                      </p:cBhvr>
                                      <p:rCtr x="2760" y="185"/>
                                    </p:animMotion>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childTnLst>
                          </p:cTn>
                        </p:par>
                        <p:par>
                          <p:cTn id="65" fill="hold">
                            <p:stCondLst>
                              <p:cond delay="500"/>
                            </p:stCondLst>
                            <p:childTnLst>
                              <p:par>
                                <p:cTn id="66" presetID="1" presetClass="exit" presetSubtype="0" fill="hold" grpId="0" nodeType="afterEffect">
                                  <p:stCondLst>
                                    <p:cond delay="0"/>
                                  </p:stCondLst>
                                  <p:childTnLst>
                                    <p:set>
                                      <p:cBhvr>
                                        <p:cTn id="67" dur="1" fill="hold">
                                          <p:stCondLst>
                                            <p:cond delay="0"/>
                                          </p:stCondLst>
                                        </p:cTn>
                                        <p:tgtEl>
                                          <p:spTgt spid="4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63" presetClass="path" presetSubtype="0" accel="50000" decel="50000" fill="hold" grpId="5" nodeType="clickEffect">
                                  <p:stCondLst>
                                    <p:cond delay="0"/>
                                  </p:stCondLst>
                                  <p:childTnLst>
                                    <p:animMotion origin="layout" path="M 0.22135 0.00185 L 0.27865 -1.85185E-6 " pathEditMode="relative" rAng="0" ptsTypes="AA">
                                      <p:cBhvr>
                                        <p:cTn id="71" dur="2000" fill="hold"/>
                                        <p:tgtEl>
                                          <p:spTgt spid="62"/>
                                        </p:tgtEl>
                                        <p:attrNameLst>
                                          <p:attrName>ppt_x</p:attrName>
                                          <p:attrName>ppt_y</p:attrName>
                                        </p:attrNameLst>
                                      </p:cBhvr>
                                      <p:rCtr x="2865" y="-93"/>
                                    </p:animMotion>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75"/>
                                        </p:tgtEl>
                                        <p:attrNameLst>
                                          <p:attrName>style.visibility</p:attrName>
                                        </p:attrNameLst>
                                      </p:cBhvr>
                                      <p:to>
                                        <p:strVal val="visible"/>
                                      </p:to>
                                    </p:set>
                                    <p:animEffect transition="in" filter="fade">
                                      <p:cBhvr>
                                        <p:cTn id="76" dur="500"/>
                                        <p:tgtEl>
                                          <p:spTgt spid="75"/>
                                        </p:tgtEl>
                                      </p:cBhvr>
                                    </p:animEffect>
                                  </p:childTnLst>
                                </p:cTn>
                              </p:par>
                            </p:childTnLst>
                          </p:cTn>
                        </p:par>
                        <p:par>
                          <p:cTn id="77" fill="hold">
                            <p:stCondLst>
                              <p:cond delay="500"/>
                            </p:stCondLst>
                            <p:childTnLst>
                              <p:par>
                                <p:cTn id="78" presetID="1" presetClass="exit" presetSubtype="0" fill="hold" grpId="0" nodeType="afterEffect">
                                  <p:stCondLst>
                                    <p:cond delay="0"/>
                                  </p:stCondLst>
                                  <p:childTnLst>
                                    <p:set>
                                      <p:cBhvr>
                                        <p:cTn id="79" dur="1" fill="hold">
                                          <p:stCondLst>
                                            <p:cond delay="0"/>
                                          </p:stCondLst>
                                        </p:cTn>
                                        <p:tgtEl>
                                          <p:spTgt spid="42"/>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63" presetClass="path" presetSubtype="0" accel="50000" decel="50000" fill="hold" grpId="6" nodeType="clickEffect">
                                  <p:stCondLst>
                                    <p:cond delay="0"/>
                                  </p:stCondLst>
                                  <p:childTnLst>
                                    <p:animMotion origin="layout" path="M 0.27864 -3.7037E-6 L 0.33268 -1.85185E-6 " pathEditMode="relative" rAng="0" ptsTypes="AA">
                                      <p:cBhvr>
                                        <p:cTn id="83" dur="2000" fill="hold"/>
                                        <p:tgtEl>
                                          <p:spTgt spid="62"/>
                                        </p:tgtEl>
                                        <p:attrNameLst>
                                          <p:attrName>ppt_x</p:attrName>
                                          <p:attrName>ppt_y</p:attrName>
                                        </p:attrNameLst>
                                      </p:cBhvr>
                                      <p:rCtr x="2812" y="-93"/>
                                    </p:animMotion>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fade">
                                      <p:cBhvr>
                                        <p:cTn id="88" dur="500"/>
                                        <p:tgtEl>
                                          <p:spTgt spid="76"/>
                                        </p:tgtEl>
                                      </p:cBhvr>
                                    </p:animEffect>
                                  </p:childTnLst>
                                </p:cTn>
                              </p:par>
                            </p:childTnLst>
                          </p:cTn>
                        </p:par>
                        <p:par>
                          <p:cTn id="89" fill="hold">
                            <p:stCondLst>
                              <p:cond delay="500"/>
                            </p:stCondLst>
                            <p:childTnLst>
                              <p:par>
                                <p:cTn id="90" presetID="1" presetClass="exit" presetSubtype="0" fill="hold" grpId="0" nodeType="afterEffect">
                                  <p:stCondLst>
                                    <p:cond delay="0"/>
                                  </p:stCondLst>
                                  <p:childTnLst>
                                    <p:set>
                                      <p:cBhvr>
                                        <p:cTn id="91" dur="1" fill="hold">
                                          <p:stCondLst>
                                            <p:cond delay="0"/>
                                          </p:stCondLst>
                                        </p:cTn>
                                        <p:tgtEl>
                                          <p:spTgt spid="43"/>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26"/>
                                        </p:tgtEl>
                                        <p:attrNameLst>
                                          <p:attrName>style.visibility</p:attrName>
                                        </p:attrNameLst>
                                      </p:cBhvr>
                                      <p:to>
                                        <p:strVal val="visible"/>
                                      </p:to>
                                    </p:set>
                                    <p:animEffect transition="in" filter="fade">
                                      <p:cBhvr>
                                        <p:cTn id="96" dur="500"/>
                                        <p:tgtEl>
                                          <p:spTgt spid="126"/>
                                        </p:tgtEl>
                                      </p:cBhvr>
                                    </p:animEffect>
                                  </p:childTnLst>
                                </p:cTn>
                              </p:par>
                              <p:par>
                                <p:cTn id="97" presetID="10" presetClass="entr" presetSubtype="0" fill="hold" nodeType="withEffect">
                                  <p:stCondLst>
                                    <p:cond delay="0"/>
                                  </p:stCondLst>
                                  <p:childTnLst>
                                    <p:set>
                                      <p:cBhvr>
                                        <p:cTn id="98" dur="1" fill="hold">
                                          <p:stCondLst>
                                            <p:cond delay="0"/>
                                          </p:stCondLst>
                                        </p:cTn>
                                        <p:tgtEl>
                                          <p:spTgt spid="129"/>
                                        </p:tgtEl>
                                        <p:attrNameLst>
                                          <p:attrName>style.visibility</p:attrName>
                                        </p:attrNameLst>
                                      </p:cBhvr>
                                      <p:to>
                                        <p:strVal val="visible"/>
                                      </p:to>
                                    </p:set>
                                    <p:animEffect transition="in" filter="fade">
                                      <p:cBhvr>
                                        <p:cTn id="99" dur="500"/>
                                        <p:tgtEl>
                                          <p:spTgt spid="129"/>
                                        </p:tgtEl>
                                      </p:cBhvr>
                                    </p:animEffect>
                                  </p:childTnLst>
                                </p:cTn>
                              </p:par>
                              <p:par>
                                <p:cTn id="100" presetID="10" presetClass="entr" presetSubtype="0" fill="hold" nodeType="withEffect">
                                  <p:stCondLst>
                                    <p:cond delay="0"/>
                                  </p:stCondLst>
                                  <p:childTnLst>
                                    <p:set>
                                      <p:cBhvr>
                                        <p:cTn id="101" dur="1" fill="hold">
                                          <p:stCondLst>
                                            <p:cond delay="0"/>
                                          </p:stCondLst>
                                        </p:cTn>
                                        <p:tgtEl>
                                          <p:spTgt spid="134"/>
                                        </p:tgtEl>
                                        <p:attrNameLst>
                                          <p:attrName>style.visibility</p:attrName>
                                        </p:attrNameLst>
                                      </p:cBhvr>
                                      <p:to>
                                        <p:strVal val="visible"/>
                                      </p:to>
                                    </p:set>
                                    <p:animEffect transition="in" filter="fade">
                                      <p:cBhvr>
                                        <p:cTn id="102" dur="500"/>
                                        <p:tgtEl>
                                          <p:spTgt spid="134"/>
                                        </p:tgtEl>
                                      </p:cBhvr>
                                    </p:animEffect>
                                  </p:childTnLst>
                                </p:cTn>
                              </p:par>
                              <p:par>
                                <p:cTn id="103" presetID="10" presetClass="entr" presetSubtype="0" fill="hold" nodeType="withEffect">
                                  <p:stCondLst>
                                    <p:cond delay="0"/>
                                  </p:stCondLst>
                                  <p:childTnLst>
                                    <p:set>
                                      <p:cBhvr>
                                        <p:cTn id="104" dur="1" fill="hold">
                                          <p:stCondLst>
                                            <p:cond delay="0"/>
                                          </p:stCondLst>
                                        </p:cTn>
                                        <p:tgtEl>
                                          <p:spTgt spid="135"/>
                                        </p:tgtEl>
                                        <p:attrNameLst>
                                          <p:attrName>style.visibility</p:attrName>
                                        </p:attrNameLst>
                                      </p:cBhvr>
                                      <p:to>
                                        <p:strVal val="visible"/>
                                      </p:to>
                                    </p:set>
                                    <p:animEffect transition="in" filter="fade">
                                      <p:cBhvr>
                                        <p:cTn id="105" dur="500"/>
                                        <p:tgtEl>
                                          <p:spTgt spid="135"/>
                                        </p:tgtEl>
                                      </p:cBhvr>
                                    </p:animEffect>
                                  </p:childTnLst>
                                </p:cTn>
                              </p:par>
                              <p:par>
                                <p:cTn id="106" presetID="10" presetClass="entr" presetSubtype="0" fill="hold" nodeType="withEffect">
                                  <p:stCondLst>
                                    <p:cond delay="0"/>
                                  </p:stCondLst>
                                  <p:childTnLst>
                                    <p:set>
                                      <p:cBhvr>
                                        <p:cTn id="107" dur="1" fill="hold">
                                          <p:stCondLst>
                                            <p:cond delay="0"/>
                                          </p:stCondLst>
                                        </p:cTn>
                                        <p:tgtEl>
                                          <p:spTgt spid="138"/>
                                        </p:tgtEl>
                                        <p:attrNameLst>
                                          <p:attrName>style.visibility</p:attrName>
                                        </p:attrNameLst>
                                      </p:cBhvr>
                                      <p:to>
                                        <p:strVal val="visible"/>
                                      </p:to>
                                    </p:set>
                                    <p:animEffect transition="in" filter="fade">
                                      <p:cBhvr>
                                        <p:cTn id="108" dur="500"/>
                                        <p:tgtEl>
                                          <p:spTgt spid="138"/>
                                        </p:tgtEl>
                                      </p:cBhvr>
                                    </p:animEffect>
                                  </p:childTnLst>
                                </p:cTn>
                              </p:par>
                              <p:par>
                                <p:cTn id="109" presetID="10" presetClass="entr" presetSubtype="0" fill="hold" nodeType="withEffect">
                                  <p:stCondLst>
                                    <p:cond delay="0"/>
                                  </p:stCondLst>
                                  <p:childTnLst>
                                    <p:set>
                                      <p:cBhvr>
                                        <p:cTn id="110" dur="1" fill="hold">
                                          <p:stCondLst>
                                            <p:cond delay="0"/>
                                          </p:stCondLst>
                                        </p:cTn>
                                        <p:tgtEl>
                                          <p:spTgt spid="143"/>
                                        </p:tgtEl>
                                        <p:attrNameLst>
                                          <p:attrName>style.visibility</p:attrName>
                                        </p:attrNameLst>
                                      </p:cBhvr>
                                      <p:to>
                                        <p:strVal val="visible"/>
                                      </p:to>
                                    </p:set>
                                    <p:animEffect transition="in" filter="fade">
                                      <p:cBhvr>
                                        <p:cTn id="111" dur="500"/>
                                        <p:tgtEl>
                                          <p:spTgt spid="143"/>
                                        </p:tgtEl>
                                      </p:cBhvr>
                                    </p:animEffect>
                                  </p:childTnLst>
                                </p:cTn>
                              </p:par>
                              <p:par>
                                <p:cTn id="112" presetID="10" presetClass="entr" presetSubtype="0" fill="hold" nodeType="withEffect">
                                  <p:stCondLst>
                                    <p:cond delay="0"/>
                                  </p:stCondLst>
                                  <p:childTnLst>
                                    <p:set>
                                      <p:cBhvr>
                                        <p:cTn id="113" dur="1" fill="hold">
                                          <p:stCondLst>
                                            <p:cond delay="0"/>
                                          </p:stCondLst>
                                        </p:cTn>
                                        <p:tgtEl>
                                          <p:spTgt spid="144"/>
                                        </p:tgtEl>
                                        <p:attrNameLst>
                                          <p:attrName>style.visibility</p:attrName>
                                        </p:attrNameLst>
                                      </p:cBhvr>
                                      <p:to>
                                        <p:strVal val="visible"/>
                                      </p:to>
                                    </p:set>
                                    <p:animEffect transition="in" filter="fade">
                                      <p:cBhvr>
                                        <p:cTn id="114" dur="500"/>
                                        <p:tgtEl>
                                          <p:spTgt spid="144"/>
                                        </p:tgtEl>
                                      </p:cBhvr>
                                    </p:animEffect>
                                  </p:childTnLst>
                                </p:cTn>
                              </p:par>
                              <p:par>
                                <p:cTn id="115" presetID="10" presetClass="entr" presetSubtype="0" fill="hold" nodeType="withEffect">
                                  <p:stCondLst>
                                    <p:cond delay="0"/>
                                  </p:stCondLst>
                                  <p:childTnLst>
                                    <p:set>
                                      <p:cBhvr>
                                        <p:cTn id="116" dur="1" fill="hold">
                                          <p:stCondLst>
                                            <p:cond delay="0"/>
                                          </p:stCondLst>
                                        </p:cTn>
                                        <p:tgtEl>
                                          <p:spTgt spid="145"/>
                                        </p:tgtEl>
                                        <p:attrNameLst>
                                          <p:attrName>style.visibility</p:attrName>
                                        </p:attrNameLst>
                                      </p:cBhvr>
                                      <p:to>
                                        <p:strVal val="visible"/>
                                      </p:to>
                                    </p:set>
                                    <p:animEffect transition="in" filter="fade">
                                      <p:cBhvr>
                                        <p:cTn id="117" dur="500"/>
                                        <p:tgtEl>
                                          <p:spTgt spid="145"/>
                                        </p:tgtEl>
                                      </p:cBhvr>
                                    </p:animEffect>
                                  </p:childTnLst>
                                </p:cTn>
                              </p:par>
                              <p:par>
                                <p:cTn id="118" presetID="10" presetClass="entr" presetSubtype="0" fill="hold" nodeType="withEffect">
                                  <p:stCondLst>
                                    <p:cond delay="0"/>
                                  </p:stCondLst>
                                  <p:childTnLst>
                                    <p:set>
                                      <p:cBhvr>
                                        <p:cTn id="119" dur="1" fill="hold">
                                          <p:stCondLst>
                                            <p:cond delay="0"/>
                                          </p:stCondLst>
                                        </p:cTn>
                                        <p:tgtEl>
                                          <p:spTgt spid="141"/>
                                        </p:tgtEl>
                                        <p:attrNameLst>
                                          <p:attrName>style.visibility</p:attrName>
                                        </p:attrNameLst>
                                      </p:cBhvr>
                                      <p:to>
                                        <p:strVal val="visible"/>
                                      </p:to>
                                    </p:set>
                                    <p:animEffect transition="in" filter="fade">
                                      <p:cBhvr>
                                        <p:cTn id="120" dur="500"/>
                                        <p:tgtEl>
                                          <p:spTgt spid="141"/>
                                        </p:tgtEl>
                                      </p:cBhvr>
                                    </p:animEffect>
                                  </p:childTnLst>
                                </p:cTn>
                              </p:par>
                              <p:par>
                                <p:cTn id="121" presetID="10" presetClass="entr" presetSubtype="0" fill="hold" nodeType="withEffect">
                                  <p:stCondLst>
                                    <p:cond delay="0"/>
                                  </p:stCondLst>
                                  <p:childTnLst>
                                    <p:set>
                                      <p:cBhvr>
                                        <p:cTn id="122" dur="1" fill="hold">
                                          <p:stCondLst>
                                            <p:cond delay="0"/>
                                          </p:stCondLst>
                                        </p:cTn>
                                        <p:tgtEl>
                                          <p:spTgt spid="140"/>
                                        </p:tgtEl>
                                        <p:attrNameLst>
                                          <p:attrName>style.visibility</p:attrName>
                                        </p:attrNameLst>
                                      </p:cBhvr>
                                      <p:to>
                                        <p:strVal val="visible"/>
                                      </p:to>
                                    </p:set>
                                    <p:animEffect transition="in" filter="fade">
                                      <p:cBhvr>
                                        <p:cTn id="123" dur="500"/>
                                        <p:tgtEl>
                                          <p:spTgt spid="140"/>
                                        </p:tgtEl>
                                      </p:cBhvr>
                                    </p:animEffect>
                                  </p:childTnLst>
                                </p:cTn>
                              </p:par>
                              <p:par>
                                <p:cTn id="124" presetID="10" presetClass="entr" presetSubtype="0" fill="hold" nodeType="withEffect">
                                  <p:stCondLst>
                                    <p:cond delay="0"/>
                                  </p:stCondLst>
                                  <p:childTnLst>
                                    <p:set>
                                      <p:cBhvr>
                                        <p:cTn id="125" dur="1" fill="hold">
                                          <p:stCondLst>
                                            <p:cond delay="0"/>
                                          </p:stCondLst>
                                        </p:cTn>
                                        <p:tgtEl>
                                          <p:spTgt spid="136"/>
                                        </p:tgtEl>
                                        <p:attrNameLst>
                                          <p:attrName>style.visibility</p:attrName>
                                        </p:attrNameLst>
                                      </p:cBhvr>
                                      <p:to>
                                        <p:strVal val="visible"/>
                                      </p:to>
                                    </p:set>
                                    <p:animEffect transition="in" filter="fade">
                                      <p:cBhvr>
                                        <p:cTn id="126" dur="500"/>
                                        <p:tgtEl>
                                          <p:spTgt spid="136"/>
                                        </p:tgtEl>
                                      </p:cBhvr>
                                    </p:animEffect>
                                  </p:childTnLst>
                                </p:cTn>
                              </p:par>
                              <p:par>
                                <p:cTn id="127" presetID="10" presetClass="entr" presetSubtype="0" fill="hold" nodeType="withEffect">
                                  <p:stCondLst>
                                    <p:cond delay="0"/>
                                  </p:stCondLst>
                                  <p:childTnLst>
                                    <p:set>
                                      <p:cBhvr>
                                        <p:cTn id="128" dur="1" fill="hold">
                                          <p:stCondLst>
                                            <p:cond delay="0"/>
                                          </p:stCondLst>
                                        </p:cTn>
                                        <p:tgtEl>
                                          <p:spTgt spid="132"/>
                                        </p:tgtEl>
                                        <p:attrNameLst>
                                          <p:attrName>style.visibility</p:attrName>
                                        </p:attrNameLst>
                                      </p:cBhvr>
                                      <p:to>
                                        <p:strVal val="visible"/>
                                      </p:to>
                                    </p:set>
                                    <p:animEffect transition="in" filter="fade">
                                      <p:cBhvr>
                                        <p:cTn id="129" dur="500"/>
                                        <p:tgtEl>
                                          <p:spTgt spid="132"/>
                                        </p:tgtEl>
                                      </p:cBhvr>
                                    </p:animEffect>
                                  </p:childTnLst>
                                </p:cTn>
                              </p:par>
                              <p:par>
                                <p:cTn id="130" presetID="10" presetClass="entr" presetSubtype="0" fill="hold" nodeType="withEffect">
                                  <p:stCondLst>
                                    <p:cond delay="0"/>
                                  </p:stCondLst>
                                  <p:childTnLst>
                                    <p:set>
                                      <p:cBhvr>
                                        <p:cTn id="131" dur="1" fill="hold">
                                          <p:stCondLst>
                                            <p:cond delay="0"/>
                                          </p:stCondLst>
                                        </p:cTn>
                                        <p:tgtEl>
                                          <p:spTgt spid="130"/>
                                        </p:tgtEl>
                                        <p:attrNameLst>
                                          <p:attrName>style.visibility</p:attrName>
                                        </p:attrNameLst>
                                      </p:cBhvr>
                                      <p:to>
                                        <p:strVal val="visible"/>
                                      </p:to>
                                    </p:set>
                                    <p:animEffect transition="in" filter="fade">
                                      <p:cBhvr>
                                        <p:cTn id="132" dur="500"/>
                                        <p:tgtEl>
                                          <p:spTgt spid="130"/>
                                        </p:tgtEl>
                                      </p:cBhvr>
                                    </p:animEffect>
                                  </p:childTnLst>
                                </p:cTn>
                              </p:par>
                              <p:par>
                                <p:cTn id="133" presetID="10" presetClass="entr" presetSubtype="0" fill="hold" nodeType="withEffect">
                                  <p:stCondLst>
                                    <p:cond delay="0"/>
                                  </p:stCondLst>
                                  <p:childTnLst>
                                    <p:set>
                                      <p:cBhvr>
                                        <p:cTn id="134" dur="1" fill="hold">
                                          <p:stCondLst>
                                            <p:cond delay="0"/>
                                          </p:stCondLst>
                                        </p:cTn>
                                        <p:tgtEl>
                                          <p:spTgt spid="128"/>
                                        </p:tgtEl>
                                        <p:attrNameLst>
                                          <p:attrName>style.visibility</p:attrName>
                                        </p:attrNameLst>
                                      </p:cBhvr>
                                      <p:to>
                                        <p:strVal val="visible"/>
                                      </p:to>
                                    </p:set>
                                    <p:animEffect transition="in" filter="fade">
                                      <p:cBhvr>
                                        <p:cTn id="135" dur="500"/>
                                        <p:tgtEl>
                                          <p:spTgt spid="128"/>
                                        </p:tgtEl>
                                      </p:cBhvr>
                                    </p:animEffect>
                                  </p:childTnLst>
                                </p:cTn>
                              </p:par>
                              <p:par>
                                <p:cTn id="136" presetID="10" presetClass="entr" presetSubtype="0" fill="hold" nodeType="withEffect">
                                  <p:stCondLst>
                                    <p:cond delay="0"/>
                                  </p:stCondLst>
                                  <p:childTnLst>
                                    <p:set>
                                      <p:cBhvr>
                                        <p:cTn id="137" dur="1" fill="hold">
                                          <p:stCondLst>
                                            <p:cond delay="0"/>
                                          </p:stCondLst>
                                        </p:cTn>
                                        <p:tgtEl>
                                          <p:spTgt spid="127"/>
                                        </p:tgtEl>
                                        <p:attrNameLst>
                                          <p:attrName>style.visibility</p:attrName>
                                        </p:attrNameLst>
                                      </p:cBhvr>
                                      <p:to>
                                        <p:strVal val="visible"/>
                                      </p:to>
                                    </p:set>
                                    <p:animEffect transition="in" filter="fade">
                                      <p:cBhvr>
                                        <p:cTn id="138" dur="500"/>
                                        <p:tgtEl>
                                          <p:spTgt spid="127"/>
                                        </p:tgtEl>
                                      </p:cBhvr>
                                    </p:animEffect>
                                  </p:childTnLst>
                                </p:cTn>
                              </p:par>
                              <p:par>
                                <p:cTn id="139" presetID="10" presetClass="entr" presetSubtype="0" fill="hold" nodeType="withEffect">
                                  <p:stCondLst>
                                    <p:cond delay="0"/>
                                  </p:stCondLst>
                                  <p:childTnLst>
                                    <p:set>
                                      <p:cBhvr>
                                        <p:cTn id="140" dur="1" fill="hold">
                                          <p:stCondLst>
                                            <p:cond delay="0"/>
                                          </p:stCondLst>
                                        </p:cTn>
                                        <p:tgtEl>
                                          <p:spTgt spid="131"/>
                                        </p:tgtEl>
                                        <p:attrNameLst>
                                          <p:attrName>style.visibility</p:attrName>
                                        </p:attrNameLst>
                                      </p:cBhvr>
                                      <p:to>
                                        <p:strVal val="visible"/>
                                      </p:to>
                                    </p:set>
                                    <p:animEffect transition="in" filter="fade">
                                      <p:cBhvr>
                                        <p:cTn id="141" dur="500"/>
                                        <p:tgtEl>
                                          <p:spTgt spid="131"/>
                                        </p:tgtEl>
                                      </p:cBhvr>
                                    </p:animEffect>
                                  </p:childTnLst>
                                </p:cTn>
                              </p:par>
                              <p:par>
                                <p:cTn id="142" presetID="10" presetClass="entr" presetSubtype="0" fill="hold" nodeType="withEffect">
                                  <p:stCondLst>
                                    <p:cond delay="0"/>
                                  </p:stCondLst>
                                  <p:childTnLst>
                                    <p:set>
                                      <p:cBhvr>
                                        <p:cTn id="143" dur="1" fill="hold">
                                          <p:stCondLst>
                                            <p:cond delay="0"/>
                                          </p:stCondLst>
                                        </p:cTn>
                                        <p:tgtEl>
                                          <p:spTgt spid="133"/>
                                        </p:tgtEl>
                                        <p:attrNameLst>
                                          <p:attrName>style.visibility</p:attrName>
                                        </p:attrNameLst>
                                      </p:cBhvr>
                                      <p:to>
                                        <p:strVal val="visible"/>
                                      </p:to>
                                    </p:set>
                                    <p:animEffect transition="in" filter="fade">
                                      <p:cBhvr>
                                        <p:cTn id="144" dur="500"/>
                                        <p:tgtEl>
                                          <p:spTgt spid="133"/>
                                        </p:tgtEl>
                                      </p:cBhvr>
                                    </p:animEffect>
                                  </p:childTnLst>
                                </p:cTn>
                              </p:par>
                              <p:par>
                                <p:cTn id="145" presetID="10" presetClass="entr" presetSubtype="0" fill="hold" nodeType="withEffect">
                                  <p:stCondLst>
                                    <p:cond delay="0"/>
                                  </p:stCondLst>
                                  <p:childTnLst>
                                    <p:set>
                                      <p:cBhvr>
                                        <p:cTn id="146" dur="1" fill="hold">
                                          <p:stCondLst>
                                            <p:cond delay="0"/>
                                          </p:stCondLst>
                                        </p:cTn>
                                        <p:tgtEl>
                                          <p:spTgt spid="137"/>
                                        </p:tgtEl>
                                        <p:attrNameLst>
                                          <p:attrName>style.visibility</p:attrName>
                                        </p:attrNameLst>
                                      </p:cBhvr>
                                      <p:to>
                                        <p:strVal val="visible"/>
                                      </p:to>
                                    </p:set>
                                    <p:animEffect transition="in" filter="fade">
                                      <p:cBhvr>
                                        <p:cTn id="147" dur="500"/>
                                        <p:tgtEl>
                                          <p:spTgt spid="137"/>
                                        </p:tgtEl>
                                      </p:cBhvr>
                                    </p:animEffect>
                                  </p:childTnLst>
                                </p:cTn>
                              </p:par>
                              <p:par>
                                <p:cTn id="148" presetID="10" presetClass="entr" presetSubtype="0" fill="hold" nodeType="withEffect">
                                  <p:stCondLst>
                                    <p:cond delay="0"/>
                                  </p:stCondLst>
                                  <p:childTnLst>
                                    <p:set>
                                      <p:cBhvr>
                                        <p:cTn id="149" dur="1" fill="hold">
                                          <p:stCondLst>
                                            <p:cond delay="0"/>
                                          </p:stCondLst>
                                        </p:cTn>
                                        <p:tgtEl>
                                          <p:spTgt spid="139"/>
                                        </p:tgtEl>
                                        <p:attrNameLst>
                                          <p:attrName>style.visibility</p:attrName>
                                        </p:attrNameLst>
                                      </p:cBhvr>
                                      <p:to>
                                        <p:strVal val="visible"/>
                                      </p:to>
                                    </p:set>
                                    <p:animEffect transition="in" filter="fade">
                                      <p:cBhvr>
                                        <p:cTn id="150" dur="500"/>
                                        <p:tgtEl>
                                          <p:spTgt spid="139"/>
                                        </p:tgtEl>
                                      </p:cBhvr>
                                    </p:animEffect>
                                  </p:childTnLst>
                                </p:cTn>
                              </p:par>
                              <p:par>
                                <p:cTn id="151" presetID="10" presetClass="entr" presetSubtype="0" fill="hold" nodeType="withEffect">
                                  <p:stCondLst>
                                    <p:cond delay="0"/>
                                  </p:stCondLst>
                                  <p:childTnLst>
                                    <p:set>
                                      <p:cBhvr>
                                        <p:cTn id="152" dur="1" fill="hold">
                                          <p:stCondLst>
                                            <p:cond delay="0"/>
                                          </p:stCondLst>
                                        </p:cTn>
                                        <p:tgtEl>
                                          <p:spTgt spid="142"/>
                                        </p:tgtEl>
                                        <p:attrNameLst>
                                          <p:attrName>style.visibility</p:attrName>
                                        </p:attrNameLst>
                                      </p:cBhvr>
                                      <p:to>
                                        <p:strVal val="visible"/>
                                      </p:to>
                                    </p:set>
                                    <p:animEffect transition="in" filter="fade">
                                      <p:cBhvr>
                                        <p:cTn id="153" dur="500"/>
                                        <p:tgtEl>
                                          <p:spTgt spid="142"/>
                                        </p:tgtEl>
                                      </p:cBhvr>
                                    </p:animEffect>
                                  </p:childTnLst>
                                </p:cTn>
                              </p:par>
                              <p:par>
                                <p:cTn id="154" presetID="10" presetClass="entr" presetSubtype="0" fill="hold" nodeType="withEffect">
                                  <p:stCondLst>
                                    <p:cond delay="0"/>
                                  </p:stCondLst>
                                  <p:childTnLst>
                                    <p:set>
                                      <p:cBhvr>
                                        <p:cTn id="155" dur="1" fill="hold">
                                          <p:stCondLst>
                                            <p:cond delay="0"/>
                                          </p:stCondLst>
                                        </p:cTn>
                                        <p:tgtEl>
                                          <p:spTgt spid="146"/>
                                        </p:tgtEl>
                                        <p:attrNameLst>
                                          <p:attrName>style.visibility</p:attrName>
                                        </p:attrNameLst>
                                      </p:cBhvr>
                                      <p:to>
                                        <p:strVal val="visible"/>
                                      </p:to>
                                    </p:set>
                                    <p:animEffect transition="in" filter="fade">
                                      <p:cBhvr>
                                        <p:cTn id="156" dur="500"/>
                                        <p:tgtEl>
                                          <p:spTgt spid="146"/>
                                        </p:tgtEl>
                                      </p:cBhvr>
                                    </p:animEffect>
                                  </p:childTnLst>
                                </p:cTn>
                              </p:par>
                            </p:childTnLst>
                          </p:cTn>
                        </p:par>
                        <p:par>
                          <p:cTn id="157" fill="hold">
                            <p:stCondLst>
                              <p:cond delay="500"/>
                            </p:stCondLst>
                            <p:childTnLst>
                              <p:par>
                                <p:cTn id="158" presetID="1" presetClass="exit" presetSubtype="0" fill="hold" grpId="0" nodeType="afterEffect">
                                  <p:stCondLst>
                                    <p:cond delay="0"/>
                                  </p:stCondLst>
                                  <p:childTnLst>
                                    <p:set>
                                      <p:cBhvr>
                                        <p:cTn id="159" dur="1" fill="hold">
                                          <p:stCondLst>
                                            <p:cond delay="0"/>
                                          </p:stCondLst>
                                        </p:cTn>
                                        <p:tgtEl>
                                          <p:spTgt spid="30"/>
                                        </p:tgtEl>
                                        <p:attrNameLst>
                                          <p:attrName>style.visibility</p:attrName>
                                        </p:attrNameLst>
                                      </p:cBhvr>
                                      <p:to>
                                        <p:strVal val="hidden"/>
                                      </p:to>
                                    </p:set>
                                  </p:childTnLst>
                                </p:cTn>
                              </p:par>
                            </p:childTnLst>
                          </p:cTn>
                        </p:par>
                        <p:par>
                          <p:cTn id="160" fill="hold">
                            <p:stCondLst>
                              <p:cond delay="500"/>
                            </p:stCondLst>
                            <p:childTnLst>
                              <p:par>
                                <p:cTn id="161" presetID="1" presetClass="exit" presetSubtype="0" fill="hold" grpId="0" nodeType="afterEffect">
                                  <p:stCondLst>
                                    <p:cond delay="0"/>
                                  </p:stCondLst>
                                  <p:childTnLst>
                                    <p:set>
                                      <p:cBhvr>
                                        <p:cTn id="162" dur="1" fill="hold">
                                          <p:stCondLst>
                                            <p:cond delay="0"/>
                                          </p:stCondLst>
                                        </p:cTn>
                                        <p:tgtEl>
                                          <p:spTgt spid="23"/>
                                        </p:tgtEl>
                                        <p:attrNameLst>
                                          <p:attrName>style.visibility</p:attrName>
                                        </p:attrNameLst>
                                      </p:cBhvr>
                                      <p:to>
                                        <p:strVal val="hidden"/>
                                      </p:to>
                                    </p:set>
                                  </p:childTnLst>
                                </p:cTn>
                              </p:par>
                            </p:childTnLst>
                          </p:cTn>
                        </p:par>
                        <p:par>
                          <p:cTn id="163" fill="hold">
                            <p:stCondLst>
                              <p:cond delay="500"/>
                            </p:stCondLst>
                            <p:childTnLst>
                              <p:par>
                                <p:cTn id="164" presetID="1" presetClass="exit" presetSubtype="0" fill="hold" grpId="0" nodeType="afterEffect">
                                  <p:stCondLst>
                                    <p:cond delay="0"/>
                                  </p:stCondLst>
                                  <p:childTnLst>
                                    <p:set>
                                      <p:cBhvr>
                                        <p:cTn id="165" dur="1" fill="hold">
                                          <p:stCondLst>
                                            <p:cond delay="0"/>
                                          </p:stCondLst>
                                        </p:cTn>
                                        <p:tgtEl>
                                          <p:spTgt spid="16"/>
                                        </p:tgtEl>
                                        <p:attrNameLst>
                                          <p:attrName>style.visibility</p:attrName>
                                        </p:attrNameLst>
                                      </p:cBhvr>
                                      <p:to>
                                        <p:strVal val="hidden"/>
                                      </p:to>
                                    </p:set>
                                  </p:childTnLst>
                                </p:cTn>
                              </p:par>
                            </p:childTnLst>
                          </p:cTn>
                        </p:par>
                        <p:par>
                          <p:cTn id="166" fill="hold">
                            <p:stCondLst>
                              <p:cond delay="500"/>
                            </p:stCondLst>
                            <p:childTnLst>
                              <p:par>
                                <p:cTn id="167" presetID="1" presetClass="exit" presetSubtype="0" fill="hold" grpId="0" nodeType="afterEffect">
                                  <p:stCondLst>
                                    <p:cond delay="0"/>
                                  </p:stCondLst>
                                  <p:childTnLst>
                                    <p:set>
                                      <p:cBhvr>
                                        <p:cTn id="168" dur="1" fill="hold">
                                          <p:stCondLst>
                                            <p:cond delay="0"/>
                                          </p:stCondLst>
                                        </p:cTn>
                                        <p:tgtEl>
                                          <p:spTgt spid="31"/>
                                        </p:tgtEl>
                                        <p:attrNameLst>
                                          <p:attrName>style.visibility</p:attrName>
                                        </p:attrNameLst>
                                      </p:cBhvr>
                                      <p:to>
                                        <p:strVal val="hidden"/>
                                      </p:to>
                                    </p:set>
                                  </p:childTnLst>
                                </p:cTn>
                              </p:par>
                            </p:childTnLst>
                          </p:cTn>
                        </p:par>
                        <p:par>
                          <p:cTn id="169" fill="hold">
                            <p:stCondLst>
                              <p:cond delay="500"/>
                            </p:stCondLst>
                            <p:childTnLst>
                              <p:par>
                                <p:cTn id="170" presetID="1" presetClass="exit" presetSubtype="0" fill="hold" grpId="0" nodeType="afterEffect">
                                  <p:stCondLst>
                                    <p:cond delay="0"/>
                                  </p:stCondLst>
                                  <p:childTnLst>
                                    <p:set>
                                      <p:cBhvr>
                                        <p:cTn id="171" dur="1" fill="hold">
                                          <p:stCondLst>
                                            <p:cond delay="0"/>
                                          </p:stCondLst>
                                        </p:cTn>
                                        <p:tgtEl>
                                          <p:spTgt spid="24"/>
                                        </p:tgtEl>
                                        <p:attrNameLst>
                                          <p:attrName>style.visibility</p:attrName>
                                        </p:attrNameLst>
                                      </p:cBhvr>
                                      <p:to>
                                        <p:strVal val="hidden"/>
                                      </p:to>
                                    </p:set>
                                  </p:childTnLst>
                                </p:cTn>
                              </p:par>
                            </p:childTnLst>
                          </p:cTn>
                        </p:par>
                        <p:par>
                          <p:cTn id="172" fill="hold">
                            <p:stCondLst>
                              <p:cond delay="500"/>
                            </p:stCondLst>
                            <p:childTnLst>
                              <p:par>
                                <p:cTn id="173" presetID="1" presetClass="exit" presetSubtype="0" fill="hold" grpId="0" nodeType="afterEffect">
                                  <p:stCondLst>
                                    <p:cond delay="0"/>
                                  </p:stCondLst>
                                  <p:childTnLst>
                                    <p:set>
                                      <p:cBhvr>
                                        <p:cTn id="174" dur="1" fill="hold">
                                          <p:stCondLst>
                                            <p:cond delay="0"/>
                                          </p:stCondLst>
                                        </p:cTn>
                                        <p:tgtEl>
                                          <p:spTgt spid="17"/>
                                        </p:tgtEl>
                                        <p:attrNameLst>
                                          <p:attrName>style.visibility</p:attrName>
                                        </p:attrNameLst>
                                      </p:cBhvr>
                                      <p:to>
                                        <p:strVal val="hidden"/>
                                      </p:to>
                                    </p:set>
                                  </p:childTnLst>
                                </p:cTn>
                              </p:par>
                            </p:childTnLst>
                          </p:cTn>
                        </p:par>
                        <p:par>
                          <p:cTn id="175" fill="hold">
                            <p:stCondLst>
                              <p:cond delay="500"/>
                            </p:stCondLst>
                            <p:childTnLst>
                              <p:par>
                                <p:cTn id="176" presetID="1" presetClass="exit" presetSubtype="0" fill="hold" grpId="0" nodeType="afterEffect">
                                  <p:stCondLst>
                                    <p:cond delay="0"/>
                                  </p:stCondLst>
                                  <p:childTnLst>
                                    <p:set>
                                      <p:cBhvr>
                                        <p:cTn id="177" dur="1" fill="hold">
                                          <p:stCondLst>
                                            <p:cond delay="0"/>
                                          </p:stCondLst>
                                        </p:cTn>
                                        <p:tgtEl>
                                          <p:spTgt spid="32"/>
                                        </p:tgtEl>
                                        <p:attrNameLst>
                                          <p:attrName>style.visibility</p:attrName>
                                        </p:attrNameLst>
                                      </p:cBhvr>
                                      <p:to>
                                        <p:strVal val="hidden"/>
                                      </p:to>
                                    </p:set>
                                  </p:childTnLst>
                                </p:cTn>
                              </p:par>
                            </p:childTnLst>
                          </p:cTn>
                        </p:par>
                        <p:par>
                          <p:cTn id="178" fill="hold">
                            <p:stCondLst>
                              <p:cond delay="500"/>
                            </p:stCondLst>
                            <p:childTnLst>
                              <p:par>
                                <p:cTn id="179" presetID="1" presetClass="exit" presetSubtype="0" fill="hold" grpId="0" nodeType="afterEffect">
                                  <p:stCondLst>
                                    <p:cond delay="0"/>
                                  </p:stCondLst>
                                  <p:childTnLst>
                                    <p:set>
                                      <p:cBhvr>
                                        <p:cTn id="180" dur="1" fill="hold">
                                          <p:stCondLst>
                                            <p:cond delay="0"/>
                                          </p:stCondLst>
                                        </p:cTn>
                                        <p:tgtEl>
                                          <p:spTgt spid="25"/>
                                        </p:tgtEl>
                                        <p:attrNameLst>
                                          <p:attrName>style.visibility</p:attrName>
                                        </p:attrNameLst>
                                      </p:cBhvr>
                                      <p:to>
                                        <p:strVal val="hidden"/>
                                      </p:to>
                                    </p:set>
                                  </p:childTnLst>
                                </p:cTn>
                              </p:par>
                            </p:childTnLst>
                          </p:cTn>
                        </p:par>
                        <p:par>
                          <p:cTn id="181" fill="hold">
                            <p:stCondLst>
                              <p:cond delay="500"/>
                            </p:stCondLst>
                            <p:childTnLst>
                              <p:par>
                                <p:cTn id="182" presetID="1" presetClass="exit" presetSubtype="0" fill="hold" grpId="0" nodeType="afterEffect">
                                  <p:stCondLst>
                                    <p:cond delay="0"/>
                                  </p:stCondLst>
                                  <p:childTnLst>
                                    <p:set>
                                      <p:cBhvr>
                                        <p:cTn id="183" dur="1" fill="hold">
                                          <p:stCondLst>
                                            <p:cond delay="0"/>
                                          </p:stCondLst>
                                        </p:cTn>
                                        <p:tgtEl>
                                          <p:spTgt spid="18"/>
                                        </p:tgtEl>
                                        <p:attrNameLst>
                                          <p:attrName>style.visibility</p:attrName>
                                        </p:attrNameLst>
                                      </p:cBhvr>
                                      <p:to>
                                        <p:strVal val="hidden"/>
                                      </p:to>
                                    </p:set>
                                  </p:childTnLst>
                                </p:cTn>
                              </p:par>
                            </p:childTnLst>
                          </p:cTn>
                        </p:par>
                        <p:par>
                          <p:cTn id="184" fill="hold">
                            <p:stCondLst>
                              <p:cond delay="500"/>
                            </p:stCondLst>
                            <p:childTnLst>
                              <p:par>
                                <p:cTn id="185" presetID="1" presetClass="exit" presetSubtype="0" fill="hold" grpId="0" nodeType="afterEffect">
                                  <p:stCondLst>
                                    <p:cond delay="0"/>
                                  </p:stCondLst>
                                  <p:childTnLst>
                                    <p:set>
                                      <p:cBhvr>
                                        <p:cTn id="186" dur="1" fill="hold">
                                          <p:stCondLst>
                                            <p:cond delay="0"/>
                                          </p:stCondLst>
                                        </p:cTn>
                                        <p:tgtEl>
                                          <p:spTgt spid="33"/>
                                        </p:tgtEl>
                                        <p:attrNameLst>
                                          <p:attrName>style.visibility</p:attrName>
                                        </p:attrNameLst>
                                      </p:cBhvr>
                                      <p:to>
                                        <p:strVal val="hidden"/>
                                      </p:to>
                                    </p:set>
                                  </p:childTnLst>
                                </p:cTn>
                              </p:par>
                            </p:childTnLst>
                          </p:cTn>
                        </p:par>
                        <p:par>
                          <p:cTn id="187" fill="hold">
                            <p:stCondLst>
                              <p:cond delay="500"/>
                            </p:stCondLst>
                            <p:childTnLst>
                              <p:par>
                                <p:cTn id="188" presetID="1" presetClass="exit" presetSubtype="0" fill="hold" grpId="0" nodeType="afterEffect">
                                  <p:stCondLst>
                                    <p:cond delay="0"/>
                                  </p:stCondLst>
                                  <p:childTnLst>
                                    <p:set>
                                      <p:cBhvr>
                                        <p:cTn id="189" dur="1" fill="hold">
                                          <p:stCondLst>
                                            <p:cond delay="0"/>
                                          </p:stCondLst>
                                        </p:cTn>
                                        <p:tgtEl>
                                          <p:spTgt spid="26"/>
                                        </p:tgtEl>
                                        <p:attrNameLst>
                                          <p:attrName>style.visibility</p:attrName>
                                        </p:attrNameLst>
                                      </p:cBhvr>
                                      <p:to>
                                        <p:strVal val="hidden"/>
                                      </p:to>
                                    </p:set>
                                  </p:childTnLst>
                                </p:cTn>
                              </p:par>
                            </p:childTnLst>
                          </p:cTn>
                        </p:par>
                        <p:par>
                          <p:cTn id="190" fill="hold">
                            <p:stCondLst>
                              <p:cond delay="500"/>
                            </p:stCondLst>
                            <p:childTnLst>
                              <p:par>
                                <p:cTn id="191" presetID="1" presetClass="exit" presetSubtype="0" fill="hold" grpId="0" nodeType="afterEffect">
                                  <p:stCondLst>
                                    <p:cond delay="0"/>
                                  </p:stCondLst>
                                  <p:childTnLst>
                                    <p:set>
                                      <p:cBhvr>
                                        <p:cTn id="192" dur="1" fill="hold">
                                          <p:stCondLst>
                                            <p:cond delay="0"/>
                                          </p:stCondLst>
                                        </p:cTn>
                                        <p:tgtEl>
                                          <p:spTgt spid="19"/>
                                        </p:tgtEl>
                                        <p:attrNameLst>
                                          <p:attrName>style.visibility</p:attrName>
                                        </p:attrNameLst>
                                      </p:cBhvr>
                                      <p:to>
                                        <p:strVal val="hidden"/>
                                      </p:to>
                                    </p:set>
                                  </p:childTnLst>
                                </p:cTn>
                              </p:par>
                            </p:childTnLst>
                          </p:cTn>
                        </p:par>
                        <p:par>
                          <p:cTn id="193" fill="hold">
                            <p:stCondLst>
                              <p:cond delay="500"/>
                            </p:stCondLst>
                            <p:childTnLst>
                              <p:par>
                                <p:cTn id="194" presetID="1" presetClass="exit" presetSubtype="0" fill="hold" grpId="0" nodeType="afterEffect">
                                  <p:stCondLst>
                                    <p:cond delay="0"/>
                                  </p:stCondLst>
                                  <p:childTnLst>
                                    <p:set>
                                      <p:cBhvr>
                                        <p:cTn id="195" dur="1" fill="hold">
                                          <p:stCondLst>
                                            <p:cond delay="0"/>
                                          </p:stCondLst>
                                        </p:cTn>
                                        <p:tgtEl>
                                          <p:spTgt spid="34"/>
                                        </p:tgtEl>
                                        <p:attrNameLst>
                                          <p:attrName>style.visibility</p:attrName>
                                        </p:attrNameLst>
                                      </p:cBhvr>
                                      <p:to>
                                        <p:strVal val="hidden"/>
                                      </p:to>
                                    </p:set>
                                  </p:childTnLst>
                                </p:cTn>
                              </p:par>
                            </p:childTnLst>
                          </p:cTn>
                        </p:par>
                        <p:par>
                          <p:cTn id="196" fill="hold">
                            <p:stCondLst>
                              <p:cond delay="500"/>
                            </p:stCondLst>
                            <p:childTnLst>
                              <p:par>
                                <p:cTn id="197" presetID="1" presetClass="exit" presetSubtype="0" fill="hold" grpId="0" nodeType="afterEffect">
                                  <p:stCondLst>
                                    <p:cond delay="0"/>
                                  </p:stCondLst>
                                  <p:childTnLst>
                                    <p:set>
                                      <p:cBhvr>
                                        <p:cTn id="198" dur="1" fill="hold">
                                          <p:stCondLst>
                                            <p:cond delay="0"/>
                                          </p:stCondLst>
                                        </p:cTn>
                                        <p:tgtEl>
                                          <p:spTgt spid="27"/>
                                        </p:tgtEl>
                                        <p:attrNameLst>
                                          <p:attrName>style.visibility</p:attrName>
                                        </p:attrNameLst>
                                      </p:cBhvr>
                                      <p:to>
                                        <p:strVal val="hidden"/>
                                      </p:to>
                                    </p:set>
                                  </p:childTnLst>
                                </p:cTn>
                              </p:par>
                            </p:childTnLst>
                          </p:cTn>
                        </p:par>
                        <p:par>
                          <p:cTn id="199" fill="hold">
                            <p:stCondLst>
                              <p:cond delay="500"/>
                            </p:stCondLst>
                            <p:childTnLst>
                              <p:par>
                                <p:cTn id="200" presetID="1" presetClass="exit" presetSubtype="0" fill="hold" grpId="0" nodeType="afterEffect">
                                  <p:stCondLst>
                                    <p:cond delay="0"/>
                                  </p:stCondLst>
                                  <p:childTnLst>
                                    <p:set>
                                      <p:cBhvr>
                                        <p:cTn id="201" dur="1" fill="hold">
                                          <p:stCondLst>
                                            <p:cond delay="0"/>
                                          </p:stCondLst>
                                        </p:cTn>
                                        <p:tgtEl>
                                          <p:spTgt spid="20"/>
                                        </p:tgtEl>
                                        <p:attrNameLst>
                                          <p:attrName>style.visibility</p:attrName>
                                        </p:attrNameLst>
                                      </p:cBhvr>
                                      <p:to>
                                        <p:strVal val="hidden"/>
                                      </p:to>
                                    </p:set>
                                  </p:childTnLst>
                                </p:cTn>
                              </p:par>
                            </p:childTnLst>
                          </p:cTn>
                        </p:par>
                        <p:par>
                          <p:cTn id="202" fill="hold">
                            <p:stCondLst>
                              <p:cond delay="500"/>
                            </p:stCondLst>
                            <p:childTnLst>
                              <p:par>
                                <p:cTn id="203" presetID="1" presetClass="exit" presetSubtype="0" fill="hold" grpId="0" nodeType="afterEffect">
                                  <p:stCondLst>
                                    <p:cond delay="0"/>
                                  </p:stCondLst>
                                  <p:childTnLst>
                                    <p:set>
                                      <p:cBhvr>
                                        <p:cTn id="204" dur="1" fill="hold">
                                          <p:stCondLst>
                                            <p:cond delay="0"/>
                                          </p:stCondLst>
                                        </p:cTn>
                                        <p:tgtEl>
                                          <p:spTgt spid="35"/>
                                        </p:tgtEl>
                                        <p:attrNameLst>
                                          <p:attrName>style.visibility</p:attrName>
                                        </p:attrNameLst>
                                      </p:cBhvr>
                                      <p:to>
                                        <p:strVal val="hidden"/>
                                      </p:to>
                                    </p:set>
                                  </p:childTnLst>
                                </p:cTn>
                              </p:par>
                            </p:childTnLst>
                          </p:cTn>
                        </p:par>
                        <p:par>
                          <p:cTn id="205" fill="hold">
                            <p:stCondLst>
                              <p:cond delay="500"/>
                            </p:stCondLst>
                            <p:childTnLst>
                              <p:par>
                                <p:cTn id="206" presetID="1" presetClass="exit" presetSubtype="0" fill="hold" grpId="0" nodeType="afterEffect">
                                  <p:stCondLst>
                                    <p:cond delay="0"/>
                                  </p:stCondLst>
                                  <p:childTnLst>
                                    <p:set>
                                      <p:cBhvr>
                                        <p:cTn id="207" dur="1" fill="hold">
                                          <p:stCondLst>
                                            <p:cond delay="0"/>
                                          </p:stCondLst>
                                        </p:cTn>
                                        <p:tgtEl>
                                          <p:spTgt spid="28"/>
                                        </p:tgtEl>
                                        <p:attrNameLst>
                                          <p:attrName>style.visibility</p:attrName>
                                        </p:attrNameLst>
                                      </p:cBhvr>
                                      <p:to>
                                        <p:strVal val="hidden"/>
                                      </p:to>
                                    </p:set>
                                  </p:childTnLst>
                                </p:cTn>
                              </p:par>
                            </p:childTnLst>
                          </p:cTn>
                        </p:par>
                        <p:par>
                          <p:cTn id="208" fill="hold">
                            <p:stCondLst>
                              <p:cond delay="500"/>
                            </p:stCondLst>
                            <p:childTnLst>
                              <p:par>
                                <p:cTn id="209" presetID="1" presetClass="exit" presetSubtype="0" fill="hold" grpId="0" nodeType="afterEffect">
                                  <p:stCondLst>
                                    <p:cond delay="0"/>
                                  </p:stCondLst>
                                  <p:childTnLst>
                                    <p:set>
                                      <p:cBhvr>
                                        <p:cTn id="210" dur="1" fill="hold">
                                          <p:stCondLst>
                                            <p:cond delay="0"/>
                                          </p:stCondLst>
                                        </p:cTn>
                                        <p:tgtEl>
                                          <p:spTgt spid="21"/>
                                        </p:tgtEl>
                                        <p:attrNameLst>
                                          <p:attrName>style.visibility</p:attrName>
                                        </p:attrNameLst>
                                      </p:cBhvr>
                                      <p:to>
                                        <p:strVal val="hidden"/>
                                      </p:to>
                                    </p:set>
                                  </p:childTnLst>
                                </p:cTn>
                              </p:par>
                            </p:childTnLst>
                          </p:cTn>
                        </p:par>
                        <p:par>
                          <p:cTn id="211" fill="hold">
                            <p:stCondLst>
                              <p:cond delay="500"/>
                            </p:stCondLst>
                            <p:childTnLst>
                              <p:par>
                                <p:cTn id="212" presetID="1" presetClass="exit" presetSubtype="0" fill="hold" grpId="0" nodeType="afterEffect">
                                  <p:stCondLst>
                                    <p:cond delay="0"/>
                                  </p:stCondLst>
                                  <p:childTnLst>
                                    <p:set>
                                      <p:cBhvr>
                                        <p:cTn id="213" dur="1" fill="hold">
                                          <p:stCondLst>
                                            <p:cond delay="0"/>
                                          </p:stCondLst>
                                        </p:cTn>
                                        <p:tgtEl>
                                          <p:spTgt spid="36"/>
                                        </p:tgtEl>
                                        <p:attrNameLst>
                                          <p:attrName>style.visibility</p:attrName>
                                        </p:attrNameLst>
                                      </p:cBhvr>
                                      <p:to>
                                        <p:strVal val="hidden"/>
                                      </p:to>
                                    </p:set>
                                  </p:childTnLst>
                                </p:cTn>
                              </p:par>
                            </p:childTnLst>
                          </p:cTn>
                        </p:par>
                        <p:par>
                          <p:cTn id="214" fill="hold">
                            <p:stCondLst>
                              <p:cond delay="500"/>
                            </p:stCondLst>
                            <p:childTnLst>
                              <p:par>
                                <p:cTn id="215" presetID="1" presetClass="exit" presetSubtype="0" fill="hold" grpId="0" nodeType="afterEffect">
                                  <p:stCondLst>
                                    <p:cond delay="0"/>
                                  </p:stCondLst>
                                  <p:childTnLst>
                                    <p:set>
                                      <p:cBhvr>
                                        <p:cTn id="216" dur="1" fill="hold">
                                          <p:stCondLst>
                                            <p:cond delay="0"/>
                                          </p:stCondLst>
                                        </p:cTn>
                                        <p:tgtEl>
                                          <p:spTgt spid="29"/>
                                        </p:tgtEl>
                                        <p:attrNameLst>
                                          <p:attrName>style.visibility</p:attrName>
                                        </p:attrNameLst>
                                      </p:cBhvr>
                                      <p:to>
                                        <p:strVal val="hidden"/>
                                      </p:to>
                                    </p:set>
                                  </p:childTnLst>
                                </p:cTn>
                              </p:par>
                            </p:childTnLst>
                          </p:cTn>
                        </p:par>
                        <p:par>
                          <p:cTn id="217" fill="hold">
                            <p:stCondLst>
                              <p:cond delay="500"/>
                            </p:stCondLst>
                            <p:childTnLst>
                              <p:par>
                                <p:cTn id="218" presetID="1" presetClass="exit" presetSubtype="0" fill="hold" grpId="0" nodeType="afterEffect">
                                  <p:stCondLst>
                                    <p:cond delay="0"/>
                                  </p:stCondLst>
                                  <p:childTnLst>
                                    <p:set>
                                      <p:cBhvr>
                                        <p:cTn id="219" dur="1" fill="hold">
                                          <p:stCondLst>
                                            <p:cond delay="0"/>
                                          </p:stCondLst>
                                        </p:cTn>
                                        <p:tgtEl>
                                          <p:spTgt spid="22"/>
                                        </p:tgtEl>
                                        <p:attrNameLst>
                                          <p:attrName>style.visibility</p:attrName>
                                        </p:attrNameLst>
                                      </p:cBhvr>
                                      <p:to>
                                        <p:strVal val="hidden"/>
                                      </p:to>
                                    </p:set>
                                  </p:childTnLst>
                                </p:cTn>
                              </p:par>
                            </p:childTnLst>
                          </p:cTn>
                        </p:par>
                        <p:par>
                          <p:cTn id="220" fill="hold">
                            <p:stCondLst>
                              <p:cond delay="500"/>
                            </p:stCondLst>
                            <p:childTnLst>
                              <p:par>
                                <p:cTn id="221" presetID="22" presetClass="entr" presetSubtype="2" fill="hold" grpId="0" nodeType="afterEffect">
                                  <p:stCondLst>
                                    <p:cond delay="0"/>
                                  </p:stCondLst>
                                  <p:childTnLst>
                                    <p:set>
                                      <p:cBhvr>
                                        <p:cTn id="222" dur="1" fill="hold">
                                          <p:stCondLst>
                                            <p:cond delay="0"/>
                                          </p:stCondLst>
                                        </p:cTn>
                                        <p:tgtEl>
                                          <p:spTgt spid="147"/>
                                        </p:tgtEl>
                                        <p:attrNameLst>
                                          <p:attrName>style.visibility</p:attrName>
                                        </p:attrNameLst>
                                      </p:cBhvr>
                                      <p:to>
                                        <p:strVal val="visible"/>
                                      </p:to>
                                    </p:set>
                                    <p:animEffect transition="in" filter="wipe(right)">
                                      <p:cBhvr>
                                        <p:cTn id="223"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61" grpId="0" animBg="1"/>
      <p:bldP spid="62" grpId="0" animBg="1"/>
      <p:bldP spid="62" grpId="1" animBg="1"/>
      <p:bldP spid="62" grpId="2" animBg="1"/>
      <p:bldP spid="62" grpId="3" animBg="1"/>
      <p:bldP spid="62" grpId="4" animBg="1"/>
      <p:bldP spid="62" grpId="5" animBg="1"/>
      <p:bldP spid="62" grpId="6" animBg="1"/>
      <p:bldP spid="14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Principle of Optimality</a:t>
            </a:r>
            <a:endParaRPr lang="en-US" dirty="0"/>
          </a:p>
        </p:txBody>
      </p:sp>
      <p:sp>
        <p:nvSpPr>
          <p:cNvPr id="3" name="Content Placeholder 2"/>
          <p:cNvSpPr>
            <a:spLocks noGrp="1"/>
          </p:cNvSpPr>
          <p:nvPr>
            <p:ph idx="1"/>
          </p:nvPr>
        </p:nvSpPr>
        <p:spPr/>
        <p:txBody>
          <a:bodyPr/>
          <a:lstStyle/>
          <a:p>
            <a:r>
              <a:rPr lang="en-US" dirty="0"/>
              <a:t>A dynamic-programming algorithm solves every sub-problem just once and then </a:t>
            </a:r>
            <a:r>
              <a:rPr lang="en-US" b="1" dirty="0"/>
              <a:t>saves its answer in a table</a:t>
            </a:r>
            <a:r>
              <a:rPr lang="en-US" dirty="0"/>
              <a:t>.</a:t>
            </a:r>
          </a:p>
          <a:p>
            <a:r>
              <a:rPr lang="en-US" dirty="0"/>
              <a:t>It avoids the work of </a:t>
            </a:r>
            <a:r>
              <a:rPr lang="en-US" b="1" dirty="0"/>
              <a:t>re-computing the answer </a:t>
            </a:r>
            <a:r>
              <a:rPr lang="en-US" dirty="0"/>
              <a:t>every time the sub problem is encountered.</a:t>
            </a:r>
          </a:p>
          <a:p>
            <a:r>
              <a:rPr lang="en-US" dirty="0"/>
              <a:t>The dynamic programming algorithm obtains the solution using </a:t>
            </a:r>
            <a:r>
              <a:rPr lang="en-US" b="1" dirty="0"/>
              <a:t>principle of optimality</a:t>
            </a:r>
            <a:r>
              <a:rPr lang="en-US" dirty="0"/>
              <a:t>.</a:t>
            </a:r>
          </a:p>
          <a:p>
            <a:r>
              <a:rPr lang="en-US" dirty="0">
                <a:solidFill>
                  <a:srgbClr val="AD1457"/>
                </a:solidFill>
              </a:rPr>
              <a:t>The principle of optimality states that “in an optimal sequence of decisions or choices, each subsequence must also be optimal.</a:t>
            </a:r>
          </a:p>
          <a:p>
            <a:r>
              <a:rPr lang="en-US" dirty="0"/>
              <a:t>If it is </a:t>
            </a:r>
            <a:r>
              <a:rPr lang="en-US" b="1" dirty="0"/>
              <a:t>not possible to apply the principle of optimality  </a:t>
            </a:r>
            <a:r>
              <a:rPr lang="en-US" dirty="0"/>
              <a:t>then</a:t>
            </a:r>
            <a:r>
              <a:rPr lang="en-US" b="1" dirty="0"/>
              <a:t> </a:t>
            </a:r>
            <a:r>
              <a:rPr lang="en-US" dirty="0"/>
              <a:t>it is almost </a:t>
            </a:r>
            <a:r>
              <a:rPr lang="en-US" b="1" dirty="0"/>
              <a:t>impossible to obtain the solution </a:t>
            </a:r>
            <a:r>
              <a:rPr lang="en-US" dirty="0"/>
              <a:t>using the dynamic programming approach.</a:t>
            </a:r>
          </a:p>
          <a:p>
            <a:endParaRPr lang="en-US" dirty="0"/>
          </a:p>
        </p:txBody>
      </p:sp>
      <p:pic>
        <p:nvPicPr>
          <p:cNvPr id="4" name="Picture 3"/>
          <p:cNvPicPr>
            <a:picLocks noChangeAspect="1"/>
          </p:cNvPicPr>
          <p:nvPr/>
        </p:nvPicPr>
        <p:blipFill>
          <a:blip r:embed="rId2"/>
          <a:stretch>
            <a:fillRect/>
          </a:stretch>
        </p:blipFill>
        <p:spPr>
          <a:xfrm>
            <a:off x="2883694" y="4572000"/>
            <a:ext cx="6424613" cy="1600200"/>
          </a:xfrm>
          <a:prstGeom prst="rect">
            <a:avLst/>
          </a:prstGeom>
        </p:spPr>
      </p:pic>
    </p:spTree>
    <p:extLst>
      <p:ext uri="{BB962C8B-B14F-4D97-AF65-F5344CB8AC3E}">
        <p14:creationId xmlns:p14="http://schemas.microsoft.com/office/powerpoint/2010/main" val="143577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LCS – Dynamic Programming Solution </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2290361" y="1600200"/>
              <a:ext cx="6095997" cy="4830062"/>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xmlns="" val="1618390636"/>
                        </a:ext>
                      </a:extLst>
                    </a:gridCol>
                    <a:gridCol w="677333">
                      <a:extLst>
                        <a:ext uri="{9D8B030D-6E8A-4147-A177-3AD203B41FA5}">
                          <a16:colId xmlns:a16="http://schemas.microsoft.com/office/drawing/2014/main" xmlns="" val="3411830501"/>
                        </a:ext>
                      </a:extLst>
                    </a:gridCol>
                    <a:gridCol w="677333">
                      <a:extLst>
                        <a:ext uri="{9D8B030D-6E8A-4147-A177-3AD203B41FA5}">
                          <a16:colId xmlns:a16="http://schemas.microsoft.com/office/drawing/2014/main" xmlns="" val="4022224915"/>
                        </a:ext>
                      </a:extLst>
                    </a:gridCol>
                    <a:gridCol w="677333">
                      <a:extLst>
                        <a:ext uri="{9D8B030D-6E8A-4147-A177-3AD203B41FA5}">
                          <a16:colId xmlns:a16="http://schemas.microsoft.com/office/drawing/2014/main" xmlns="" val="4241537447"/>
                        </a:ext>
                      </a:extLst>
                    </a:gridCol>
                    <a:gridCol w="677333">
                      <a:extLst>
                        <a:ext uri="{9D8B030D-6E8A-4147-A177-3AD203B41FA5}">
                          <a16:colId xmlns:a16="http://schemas.microsoft.com/office/drawing/2014/main" xmlns="" val="2662173369"/>
                        </a:ext>
                      </a:extLst>
                    </a:gridCol>
                    <a:gridCol w="677333">
                      <a:extLst>
                        <a:ext uri="{9D8B030D-6E8A-4147-A177-3AD203B41FA5}">
                          <a16:colId xmlns:a16="http://schemas.microsoft.com/office/drawing/2014/main" xmlns="" val="3483134359"/>
                        </a:ext>
                      </a:extLst>
                    </a:gridCol>
                    <a:gridCol w="677333">
                      <a:extLst>
                        <a:ext uri="{9D8B030D-6E8A-4147-A177-3AD203B41FA5}">
                          <a16:colId xmlns:a16="http://schemas.microsoft.com/office/drawing/2014/main" xmlns="" val="2071331139"/>
                        </a:ext>
                      </a:extLst>
                    </a:gridCol>
                    <a:gridCol w="677333">
                      <a:extLst>
                        <a:ext uri="{9D8B030D-6E8A-4147-A177-3AD203B41FA5}">
                          <a16:colId xmlns:a16="http://schemas.microsoft.com/office/drawing/2014/main" xmlns="" val="3783234188"/>
                        </a:ext>
                      </a:extLst>
                    </a:gridCol>
                    <a:gridCol w="677333">
                      <a:extLst>
                        <a:ext uri="{9D8B030D-6E8A-4147-A177-3AD203B41FA5}">
                          <a16:colId xmlns:a16="http://schemas.microsoft.com/office/drawing/2014/main" xmlns="" val="3392199172"/>
                        </a:ext>
                      </a:extLst>
                    </a:gridCol>
                  </a:tblGrid>
                  <a:tr h="637531">
                    <a:tc>
                      <a:txBody>
                        <a:bodyPr/>
                        <a:lstStyle/>
                        <a:p>
                          <a:pPr algn="ctr"/>
                          <a:endParaRPr lang="en-US" sz="2400" dirty="0">
                            <a:solidFill>
                              <a:srgbClr val="0066FF"/>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𝒚</m:t>
                                    </m:r>
                                  </m:e>
                                  <m:sub>
                                    <m:r>
                                      <a:rPr lang="en-US" sz="2400" b="1" i="1" smtClean="0">
                                        <a:solidFill>
                                          <a:srgbClr val="C00000"/>
                                        </a:solidFill>
                                        <a:latin typeface="Cambria Math" panose="02040503050406030204" pitchFamily="18" charset="0"/>
                                      </a:rPr>
                                      <m:t>𝒋</m:t>
                                    </m:r>
                                  </m:sub>
                                </m:sSub>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𝑨</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𝑩</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𝑪</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𝑩</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𝑫</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𝑨</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𝑩</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4183659342"/>
                      </a:ext>
                    </a:extLst>
                  </a:tr>
                  <a:tr h="598933">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𝒙</m:t>
                                    </m:r>
                                  </m:e>
                                  <m:sub>
                                    <m:r>
                                      <a:rPr lang="en-US" sz="2400" b="1" i="1" smtClean="0">
                                        <a:solidFill>
                                          <a:srgbClr val="C00000"/>
                                        </a:solidFill>
                                        <a:latin typeface="Cambria Math" panose="02040503050406030204" pitchFamily="18" charset="0"/>
                                      </a:rPr>
                                      <m:t>𝒊</m:t>
                                    </m:r>
                                  </m:sub>
                                </m:sSub>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370153453"/>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𝑩</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218921601"/>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𝑫</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943730524"/>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𝑪</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20403472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𝑨</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0784571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𝑩</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836349307"/>
                      </a:ext>
                    </a:extLst>
                  </a:tr>
                  <a:tr h="598933">
                    <a:tc>
                      <a:txBody>
                        <a:bodyPr/>
                        <a:lstStyle/>
                        <a:p>
                          <a:pPr algn="ct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rPr>
                                  <m:t>𝑨</m:t>
                                </m:r>
                              </m:oMath>
                            </m:oMathPara>
                          </a14:m>
                          <a:endParaRPr lang="en-US" sz="2400" b="1"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0</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1</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2</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3</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a:solidFill>
                                <a:schemeClr val="tx1"/>
                              </a:solidFill>
                            </a:rPr>
                            <a:t>4</a:t>
                          </a: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621406084"/>
                      </a:ext>
                    </a:extLst>
                  </a:tr>
                </a:tbl>
              </a:graphicData>
            </a:graphic>
          </p:graphicFrame>
        </mc:Choice>
        <mc:Fallback xmlns="">
          <p:graphicFrame>
            <p:nvGraphicFramePr>
              <p:cNvPr id="4" name="Table 3"/>
              <p:cNvGraphicFramePr>
                <a:graphicFrameLocks noGrp="1"/>
              </p:cNvGraphicFramePr>
              <p:nvPr>
                <p:extLst/>
              </p:nvPr>
            </p:nvGraphicFramePr>
            <p:xfrm>
              <a:off x="2290361" y="1600200"/>
              <a:ext cx="6095997" cy="4830062"/>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val="1618390636"/>
                        </a:ext>
                      </a:extLst>
                    </a:gridCol>
                    <a:gridCol w="677333">
                      <a:extLst>
                        <a:ext uri="{9D8B030D-6E8A-4147-A177-3AD203B41FA5}">
                          <a16:colId xmlns:a16="http://schemas.microsoft.com/office/drawing/2014/main" val="3411830501"/>
                        </a:ext>
                      </a:extLst>
                    </a:gridCol>
                    <a:gridCol w="677333">
                      <a:extLst>
                        <a:ext uri="{9D8B030D-6E8A-4147-A177-3AD203B41FA5}">
                          <a16:colId xmlns:a16="http://schemas.microsoft.com/office/drawing/2014/main" val="4022224915"/>
                        </a:ext>
                      </a:extLst>
                    </a:gridCol>
                    <a:gridCol w="677333">
                      <a:extLst>
                        <a:ext uri="{9D8B030D-6E8A-4147-A177-3AD203B41FA5}">
                          <a16:colId xmlns:a16="http://schemas.microsoft.com/office/drawing/2014/main" val="4241537447"/>
                        </a:ext>
                      </a:extLst>
                    </a:gridCol>
                    <a:gridCol w="677333">
                      <a:extLst>
                        <a:ext uri="{9D8B030D-6E8A-4147-A177-3AD203B41FA5}">
                          <a16:colId xmlns:a16="http://schemas.microsoft.com/office/drawing/2014/main" val="2662173369"/>
                        </a:ext>
                      </a:extLst>
                    </a:gridCol>
                    <a:gridCol w="677333">
                      <a:extLst>
                        <a:ext uri="{9D8B030D-6E8A-4147-A177-3AD203B41FA5}">
                          <a16:colId xmlns:a16="http://schemas.microsoft.com/office/drawing/2014/main" val="3483134359"/>
                        </a:ext>
                      </a:extLst>
                    </a:gridCol>
                    <a:gridCol w="677333">
                      <a:extLst>
                        <a:ext uri="{9D8B030D-6E8A-4147-A177-3AD203B41FA5}">
                          <a16:colId xmlns:a16="http://schemas.microsoft.com/office/drawing/2014/main" val="2071331139"/>
                        </a:ext>
                      </a:extLst>
                    </a:gridCol>
                    <a:gridCol w="677333">
                      <a:extLst>
                        <a:ext uri="{9D8B030D-6E8A-4147-A177-3AD203B41FA5}">
                          <a16:colId xmlns:a16="http://schemas.microsoft.com/office/drawing/2014/main" val="3783234188"/>
                        </a:ext>
                      </a:extLst>
                    </a:gridCol>
                    <a:gridCol w="677333">
                      <a:extLst>
                        <a:ext uri="{9D8B030D-6E8A-4147-A177-3AD203B41FA5}">
                          <a16:colId xmlns:a16="http://schemas.microsoft.com/office/drawing/2014/main" val="3392199172"/>
                        </a:ext>
                      </a:extLst>
                    </a:gridCol>
                  </a:tblGrid>
                  <a:tr h="637531">
                    <a:tc>
                      <a:txBody>
                        <a:bodyPr/>
                        <a:lstStyle/>
                        <a:p>
                          <a:pPr algn="ctr"/>
                          <a:endParaRPr lang="en-US" sz="2400" dirty="0">
                            <a:solidFill>
                              <a:srgbClr val="0066FF"/>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100901" t="-952" r="-703604"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199107" t="-952" r="-597321"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301802" t="-952" r="-5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401802" t="-952" r="-4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501802" t="-952" r="-302703"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596429" t="-952" r="-200000"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702703" t="-952" r="-101802" b="-678095"/>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802703" t="-952" r="-1802" b="-678095"/>
                          </a:stretch>
                        </a:blipFill>
                      </a:tcPr>
                    </a:tc>
                    <a:extLst>
                      <a:ext uri="{0D108BD9-81ED-4DB2-BD59-A6C34878D82A}">
                        <a16:rowId xmlns:a16="http://schemas.microsoft.com/office/drawing/2014/main" val="4183659342"/>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108163" r="-803604" b="-626531"/>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370153453"/>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208163" r="-803604" b="-526531"/>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218921601"/>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305051" r="-803604" b="-421212"/>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943730524"/>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409184" r="-803604" b="-325510"/>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320403472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509184" r="-803604" b="-225510"/>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0784571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603030" r="-803604" b="-123232"/>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4</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836349307"/>
                      </a:ext>
                    </a:extLst>
                  </a:tr>
                  <a:tr h="598933">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2"/>
                          <a:stretch>
                            <a:fillRect l="-901" t="-710204" r="-803604" b="-24490"/>
                          </a:stretch>
                        </a:blipFill>
                      </a:tcPr>
                    </a:tc>
                    <a:tc>
                      <a:txBody>
                        <a:bodyPr/>
                        <a:lstStyle/>
                        <a:p>
                          <a:pPr algn="r"/>
                          <a:r>
                            <a:rPr lang="en-US" sz="2400" dirty="0" smtClean="0">
                              <a:solidFill>
                                <a:schemeClr val="tx1"/>
                              </a:solidFill>
                            </a:rPr>
                            <a:t>0</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1</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2</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3</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4</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r"/>
                          <a:r>
                            <a:rPr lang="en-US" sz="2400" dirty="0" smtClean="0">
                              <a:solidFill>
                                <a:schemeClr val="tx1"/>
                              </a:solidFill>
                            </a:rPr>
                            <a:t>4</a:t>
                          </a:r>
                          <a:endParaRPr lang="en-US" sz="2400" dirty="0">
                            <a:solidFill>
                              <a:schemeClr val="tx1"/>
                            </a:solidFill>
                          </a:endParaRPr>
                        </a:p>
                      </a:txBody>
                      <a:tcPr anchor="b">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621406084"/>
                      </a:ext>
                    </a:extLst>
                  </a:tr>
                </a:tbl>
              </a:graphicData>
            </a:graphic>
          </p:graphicFrame>
        </mc:Fallback>
      </mc:AlternateContent>
      <p:cxnSp>
        <p:nvCxnSpPr>
          <p:cNvPr id="65" name="Straight Arrow Connector 64"/>
          <p:cNvCxnSpPr/>
          <p:nvPr/>
        </p:nvCxnSpPr>
        <p:spPr>
          <a:xfrm flipH="1" flipV="1">
            <a:off x="3763771" y="289923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4351041" y="2867575"/>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Rectangle 67"/>
              <p:cNvSpPr/>
              <p:nvPr/>
            </p:nvSpPr>
            <p:spPr>
              <a:xfrm>
                <a:off x="782235" y="860610"/>
                <a:ext cx="10627530" cy="548640"/>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sz="2400" b="1" i="1" dirty="0" smtClean="0">
                        <a:solidFill>
                          <a:srgbClr val="AD1457"/>
                        </a:solidFill>
                        <a:latin typeface="Cambria Math" panose="02040503050406030204" pitchFamily="18" charset="0"/>
                      </a:rPr>
                      <m:t>𝑿</m:t>
                    </m:r>
                    <m:r>
                      <a:rPr lang="en-US" sz="2400" b="1" i="1" dirty="0" smtClean="0">
                        <a:solidFill>
                          <a:srgbClr val="AD1457"/>
                        </a:solidFill>
                        <a:latin typeface="Cambria Math" panose="02040503050406030204" pitchFamily="18" charset="0"/>
                      </a:rPr>
                      <m:t>= &lt; </m:t>
                    </m:r>
                    <m:r>
                      <a:rPr lang="en-US" sz="2400" b="1" i="1" dirty="0" smtClean="0">
                        <a:solidFill>
                          <a:srgbClr val="AD1457"/>
                        </a:solidFill>
                        <a:latin typeface="Cambria Math" panose="02040503050406030204" pitchFamily="18" charset="0"/>
                      </a:rPr>
                      <m:t>𝑨</m:t>
                    </m:r>
                    <m:r>
                      <a:rPr lang="en-US" sz="2400" b="1" i="1" dirty="0" smtClean="0">
                        <a:solidFill>
                          <a:srgbClr val="AD1457"/>
                        </a:solidFill>
                        <a:latin typeface="Cambria Math" panose="02040503050406030204" pitchFamily="18" charset="0"/>
                      </a:rPr>
                      <m:t>, </m:t>
                    </m:r>
                    <m:r>
                      <a:rPr lang="en-US" sz="2400" b="1" i="1" dirty="0" smtClean="0">
                        <a:solidFill>
                          <a:srgbClr val="AD1457"/>
                        </a:solidFill>
                        <a:latin typeface="Cambria Math" panose="02040503050406030204" pitchFamily="18" charset="0"/>
                      </a:rPr>
                      <m:t>𝑩</m:t>
                    </m:r>
                    <m:r>
                      <a:rPr lang="en-US" sz="2400" b="1" i="1" dirty="0" smtClean="0">
                        <a:solidFill>
                          <a:srgbClr val="AD1457"/>
                        </a:solidFill>
                        <a:latin typeface="Cambria Math" panose="02040503050406030204" pitchFamily="18" charset="0"/>
                      </a:rPr>
                      <m:t>, </m:t>
                    </m:r>
                    <m:r>
                      <a:rPr lang="en-US" sz="2400" b="1" i="1" dirty="0" smtClean="0">
                        <a:solidFill>
                          <a:srgbClr val="AD1457"/>
                        </a:solidFill>
                        <a:latin typeface="Cambria Math" panose="02040503050406030204" pitchFamily="18" charset="0"/>
                      </a:rPr>
                      <m:t>𝑪</m:t>
                    </m:r>
                    <m:r>
                      <a:rPr lang="en-US" sz="2400" b="1" i="1" dirty="0" smtClean="0">
                        <a:solidFill>
                          <a:srgbClr val="AD1457"/>
                        </a:solidFill>
                        <a:latin typeface="Cambria Math" panose="02040503050406030204" pitchFamily="18" charset="0"/>
                      </a:rPr>
                      <m:t>, </m:t>
                    </m:r>
                    <m:r>
                      <a:rPr lang="en-US" sz="2400" b="1" i="1" dirty="0" smtClean="0">
                        <a:solidFill>
                          <a:srgbClr val="AD1457"/>
                        </a:solidFill>
                        <a:latin typeface="Cambria Math" panose="02040503050406030204" pitchFamily="18" charset="0"/>
                      </a:rPr>
                      <m:t>𝑩</m:t>
                    </m:r>
                    <m:r>
                      <a:rPr lang="en-US" sz="2400" b="1" i="1" dirty="0" smtClean="0">
                        <a:solidFill>
                          <a:srgbClr val="AD1457"/>
                        </a:solidFill>
                        <a:latin typeface="Cambria Math" panose="02040503050406030204" pitchFamily="18" charset="0"/>
                      </a:rPr>
                      <m:t>, </m:t>
                    </m:r>
                    <m:r>
                      <a:rPr lang="en-US" sz="2400" b="1" i="1" dirty="0" smtClean="0">
                        <a:solidFill>
                          <a:srgbClr val="AD1457"/>
                        </a:solidFill>
                        <a:latin typeface="Cambria Math" panose="02040503050406030204" pitchFamily="18" charset="0"/>
                      </a:rPr>
                      <m:t>𝑫</m:t>
                    </m:r>
                    <m:r>
                      <a:rPr lang="en-US" sz="2400" b="1" i="1" dirty="0" smtClean="0">
                        <a:solidFill>
                          <a:srgbClr val="AD1457"/>
                        </a:solidFill>
                        <a:latin typeface="Cambria Math" panose="02040503050406030204" pitchFamily="18" charset="0"/>
                      </a:rPr>
                      <m:t>, </m:t>
                    </m:r>
                    <m:r>
                      <a:rPr lang="en-US" sz="2400" b="1" i="1" dirty="0" smtClean="0">
                        <a:solidFill>
                          <a:srgbClr val="AD1457"/>
                        </a:solidFill>
                        <a:latin typeface="Cambria Math" panose="02040503050406030204" pitchFamily="18" charset="0"/>
                      </a:rPr>
                      <m:t>𝑨</m:t>
                    </m:r>
                    <m:r>
                      <a:rPr lang="en-US" sz="2400" b="1" i="1" dirty="0" smtClean="0">
                        <a:solidFill>
                          <a:srgbClr val="AD1457"/>
                        </a:solidFill>
                        <a:latin typeface="Cambria Math" panose="02040503050406030204" pitchFamily="18" charset="0"/>
                      </a:rPr>
                      <m:t>, </m:t>
                    </m:r>
                    <m:r>
                      <a:rPr lang="en-US" sz="2400" b="1" i="1" dirty="0" smtClean="0">
                        <a:solidFill>
                          <a:srgbClr val="AD1457"/>
                        </a:solidFill>
                        <a:latin typeface="Cambria Math" panose="02040503050406030204" pitchFamily="18" charset="0"/>
                      </a:rPr>
                      <m:t>𝑩</m:t>
                    </m:r>
                    <m:r>
                      <a:rPr lang="en-US" sz="2400" b="1" i="1" dirty="0" smtClean="0">
                        <a:solidFill>
                          <a:srgbClr val="AD1457"/>
                        </a:solidFill>
                        <a:latin typeface="Cambria Math" panose="02040503050406030204" pitchFamily="18" charset="0"/>
                      </a:rPr>
                      <m:t>&gt;  </m:t>
                    </m:r>
                  </m:oMath>
                </a14:m>
                <a:r>
                  <a:rPr lang="en-US" sz="2400" dirty="0">
                    <a:solidFill>
                      <a:srgbClr val="AD1457"/>
                    </a:solidFill>
                  </a:rPr>
                  <a:t>and </a:t>
                </a:r>
                <a14:m>
                  <m:oMath xmlns:m="http://schemas.openxmlformats.org/officeDocument/2006/math">
                    <m:r>
                      <a:rPr lang="en-US" sz="2400" b="1" i="1" dirty="0">
                        <a:solidFill>
                          <a:srgbClr val="AD1457"/>
                        </a:solidFill>
                        <a:latin typeface="Cambria Math" panose="02040503050406030204" pitchFamily="18" charset="0"/>
                      </a:rPr>
                      <m:t>𝒀</m:t>
                    </m:r>
                    <m:r>
                      <a:rPr lang="en-US" sz="2400" b="1" i="1" dirty="0">
                        <a:solidFill>
                          <a:srgbClr val="AD1457"/>
                        </a:solidFill>
                        <a:latin typeface="Cambria Math" panose="02040503050406030204" pitchFamily="18" charset="0"/>
                      </a:rPr>
                      <m:t>= &lt;</m:t>
                    </m:r>
                    <m:r>
                      <a:rPr lang="en-US" sz="2400" b="1" i="1" dirty="0">
                        <a:solidFill>
                          <a:srgbClr val="AD1457"/>
                        </a:solidFill>
                        <a:latin typeface="Cambria Math" panose="02040503050406030204" pitchFamily="18" charset="0"/>
                      </a:rPr>
                      <m:t>𝑩</m:t>
                    </m:r>
                    <m:r>
                      <a:rPr lang="en-US" sz="2400" b="1" i="1" dirty="0">
                        <a:solidFill>
                          <a:srgbClr val="AD1457"/>
                        </a:solidFill>
                        <a:latin typeface="Cambria Math" panose="02040503050406030204" pitchFamily="18" charset="0"/>
                      </a:rPr>
                      <m:t>, </m:t>
                    </m:r>
                    <m:r>
                      <a:rPr lang="en-US" sz="2400" b="1" i="1" dirty="0">
                        <a:solidFill>
                          <a:srgbClr val="AD1457"/>
                        </a:solidFill>
                        <a:latin typeface="Cambria Math" panose="02040503050406030204" pitchFamily="18" charset="0"/>
                      </a:rPr>
                      <m:t>𝑫</m:t>
                    </m:r>
                    <m:r>
                      <a:rPr lang="en-US" sz="2400" b="1" i="1" dirty="0">
                        <a:solidFill>
                          <a:srgbClr val="AD1457"/>
                        </a:solidFill>
                        <a:latin typeface="Cambria Math" panose="02040503050406030204" pitchFamily="18" charset="0"/>
                      </a:rPr>
                      <m:t>, </m:t>
                    </m:r>
                    <m:r>
                      <a:rPr lang="en-US" sz="2400" b="1" i="1" dirty="0">
                        <a:solidFill>
                          <a:srgbClr val="AD1457"/>
                        </a:solidFill>
                        <a:latin typeface="Cambria Math" panose="02040503050406030204" pitchFamily="18" charset="0"/>
                      </a:rPr>
                      <m:t>𝑪</m:t>
                    </m:r>
                    <m:r>
                      <a:rPr lang="en-US" sz="2400" b="1" i="1" dirty="0">
                        <a:solidFill>
                          <a:srgbClr val="AD1457"/>
                        </a:solidFill>
                        <a:latin typeface="Cambria Math" panose="02040503050406030204" pitchFamily="18" charset="0"/>
                      </a:rPr>
                      <m:t>, </m:t>
                    </m:r>
                    <m:r>
                      <a:rPr lang="en-US" sz="2400" b="1" i="1" dirty="0">
                        <a:solidFill>
                          <a:srgbClr val="AD1457"/>
                        </a:solidFill>
                        <a:latin typeface="Cambria Math" panose="02040503050406030204" pitchFamily="18" charset="0"/>
                      </a:rPr>
                      <m:t>𝑨</m:t>
                    </m:r>
                    <m:r>
                      <a:rPr lang="en-US" sz="2400" b="1" i="1" dirty="0">
                        <a:solidFill>
                          <a:srgbClr val="AD1457"/>
                        </a:solidFill>
                        <a:latin typeface="Cambria Math" panose="02040503050406030204" pitchFamily="18" charset="0"/>
                      </a:rPr>
                      <m:t>, </m:t>
                    </m:r>
                    <m:r>
                      <a:rPr lang="en-US" sz="2400" b="1" i="1" dirty="0">
                        <a:solidFill>
                          <a:srgbClr val="AD1457"/>
                        </a:solidFill>
                        <a:latin typeface="Cambria Math" panose="02040503050406030204" pitchFamily="18" charset="0"/>
                      </a:rPr>
                      <m:t>𝑩</m:t>
                    </m:r>
                    <m:r>
                      <a:rPr lang="en-US" sz="2400" b="1" i="1" dirty="0">
                        <a:solidFill>
                          <a:srgbClr val="AD1457"/>
                        </a:solidFill>
                        <a:latin typeface="Cambria Math" panose="02040503050406030204" pitchFamily="18" charset="0"/>
                      </a:rPr>
                      <m:t>, </m:t>
                    </m:r>
                    <m:r>
                      <a:rPr lang="en-US" sz="2400" b="1" i="1" dirty="0">
                        <a:solidFill>
                          <a:srgbClr val="AD1457"/>
                        </a:solidFill>
                        <a:latin typeface="Cambria Math" panose="02040503050406030204" pitchFamily="18" charset="0"/>
                      </a:rPr>
                      <m:t>𝑨</m:t>
                    </m:r>
                    <m:r>
                      <a:rPr lang="en-US" sz="2400" b="1" i="1" dirty="0">
                        <a:solidFill>
                          <a:srgbClr val="AD1457"/>
                        </a:solidFill>
                        <a:latin typeface="Cambria Math" panose="02040503050406030204" pitchFamily="18" charset="0"/>
                      </a:rPr>
                      <m:t>&gt; </m:t>
                    </m:r>
                  </m:oMath>
                </a14:m>
                <a:r>
                  <a:rPr lang="en-US" sz="2400" b="1" dirty="0">
                    <a:solidFill>
                      <a:srgbClr val="AD1457"/>
                    </a:solidFill>
                  </a:rPr>
                  <a:t> and LCS = </a:t>
                </a:r>
                <a14:m>
                  <m:oMath xmlns:m="http://schemas.openxmlformats.org/officeDocument/2006/math">
                    <m:r>
                      <a:rPr lang="en-US" sz="2400" b="1" i="1" dirty="0">
                        <a:solidFill>
                          <a:srgbClr val="AD1457"/>
                        </a:solidFill>
                        <a:latin typeface="Cambria Math" panose="02040503050406030204" pitchFamily="18" charset="0"/>
                      </a:rPr>
                      <m:t>&lt;</m:t>
                    </m:r>
                    <m:r>
                      <a:rPr lang="en-US" sz="2400" b="1" i="1" dirty="0">
                        <a:solidFill>
                          <a:srgbClr val="AD1457"/>
                        </a:solidFill>
                        <a:latin typeface="Cambria Math" panose="02040503050406030204" pitchFamily="18" charset="0"/>
                      </a:rPr>
                      <m:t>𝑩</m:t>
                    </m:r>
                    <m:r>
                      <a:rPr lang="en-US" sz="2400" b="1" i="1" dirty="0">
                        <a:solidFill>
                          <a:srgbClr val="AD1457"/>
                        </a:solidFill>
                        <a:latin typeface="Cambria Math" panose="02040503050406030204" pitchFamily="18" charset="0"/>
                      </a:rPr>
                      <m:t>, </m:t>
                    </m:r>
                    <m:r>
                      <a:rPr lang="en-US" sz="2400" b="1" i="1" dirty="0">
                        <a:solidFill>
                          <a:srgbClr val="AD1457"/>
                        </a:solidFill>
                        <a:latin typeface="Cambria Math" panose="02040503050406030204" pitchFamily="18" charset="0"/>
                      </a:rPr>
                      <m:t>𝑫</m:t>
                    </m:r>
                    <m:r>
                      <a:rPr lang="en-US" sz="2400" b="1" i="1" dirty="0">
                        <a:solidFill>
                          <a:srgbClr val="AD1457"/>
                        </a:solidFill>
                        <a:latin typeface="Cambria Math" panose="02040503050406030204" pitchFamily="18" charset="0"/>
                      </a:rPr>
                      <m:t>, </m:t>
                    </m:r>
                    <m:r>
                      <a:rPr lang="en-US" sz="2400" b="1" i="1" dirty="0">
                        <a:solidFill>
                          <a:srgbClr val="AD1457"/>
                        </a:solidFill>
                        <a:latin typeface="Cambria Math" panose="02040503050406030204" pitchFamily="18" charset="0"/>
                      </a:rPr>
                      <m:t>𝑨</m:t>
                    </m:r>
                    <m:r>
                      <a:rPr lang="en-US" sz="2400" b="1" i="1" dirty="0">
                        <a:solidFill>
                          <a:srgbClr val="AD1457"/>
                        </a:solidFill>
                        <a:latin typeface="Cambria Math" panose="02040503050406030204" pitchFamily="18" charset="0"/>
                      </a:rPr>
                      <m:t>, </m:t>
                    </m:r>
                    <m:r>
                      <a:rPr lang="en-US" sz="2400" b="1" i="1" dirty="0">
                        <a:solidFill>
                          <a:srgbClr val="AD1457"/>
                        </a:solidFill>
                        <a:latin typeface="Cambria Math" panose="02040503050406030204" pitchFamily="18" charset="0"/>
                      </a:rPr>
                      <m:t>𝑩</m:t>
                    </m:r>
                    <m:r>
                      <a:rPr lang="en-US" sz="2400" b="1" i="1" dirty="0">
                        <a:solidFill>
                          <a:srgbClr val="AD1457"/>
                        </a:solidFill>
                        <a:latin typeface="Cambria Math" panose="02040503050406030204" pitchFamily="18" charset="0"/>
                      </a:rPr>
                      <m:t>&gt;</m:t>
                    </m:r>
                  </m:oMath>
                </a14:m>
                <a:r>
                  <a:rPr lang="en-US" sz="2400" b="1" dirty="0">
                    <a:solidFill>
                      <a:srgbClr val="AD1457"/>
                    </a:solidFill>
                  </a:rPr>
                  <a:t> </a:t>
                </a:r>
              </a:p>
            </p:txBody>
          </p:sp>
        </mc:Choice>
        <mc:Fallback xmlns="">
          <p:sp>
            <p:nvSpPr>
              <p:cNvPr id="68" name="Rectangle 67"/>
              <p:cNvSpPr>
                <a:spLocks noRot="1" noChangeAspect="1" noMove="1" noResize="1" noEditPoints="1" noAdjustHandles="1" noChangeArrowheads="1" noChangeShapeType="1" noTextEdit="1"/>
              </p:cNvSpPr>
              <p:nvPr/>
            </p:nvSpPr>
            <p:spPr>
              <a:xfrm>
                <a:off x="782235" y="860610"/>
                <a:ext cx="10627530" cy="548640"/>
              </a:xfrm>
              <a:prstGeom prst="rect">
                <a:avLst/>
              </a:prstGeom>
              <a:blipFill>
                <a:blip r:embed="rId3"/>
                <a:stretch>
                  <a:fillRect l="-57" b="-17391"/>
                </a:stretch>
              </a:blipFill>
            </p:spPr>
            <p:txBody>
              <a:bodyPr/>
              <a:lstStyle/>
              <a:p>
                <a:r>
                  <a:rPr lang="en-US">
                    <a:noFill/>
                  </a:rPr>
                  <a:t> </a:t>
                </a:r>
              </a:p>
            </p:txBody>
          </p:sp>
        </mc:Fallback>
      </mc:AlternateContent>
      <p:cxnSp>
        <p:nvCxnSpPr>
          <p:cNvPr id="69" name="Straight Arrow Connector 68"/>
          <p:cNvCxnSpPr/>
          <p:nvPr/>
        </p:nvCxnSpPr>
        <p:spPr>
          <a:xfrm flipH="1">
            <a:off x="5038162" y="315322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flipV="1">
            <a:off x="5694584" y="2895600"/>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6362590" y="315685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7095562" y="315685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flipV="1">
            <a:off x="7734190" y="2881086"/>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flipV="1">
            <a:off x="3763771" y="35052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4427408" y="35052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5109031" y="35052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flipV="1">
            <a:off x="5783431" y="35052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6375778" y="3478626"/>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7040882" y="3733800"/>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7715255" y="3713843"/>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flipV="1">
            <a:off x="3763771" y="409484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427408" y="409484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4997649" y="4043818"/>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5663745" y="4362995"/>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flipV="1">
            <a:off x="6456835" y="409484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flipV="1">
            <a:off x="7114909" y="409484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7804664" y="409484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flipV="1">
            <a:off x="3661905" y="4679544"/>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flipV="1">
            <a:off x="3652182" y="5848928"/>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H="1" flipV="1">
            <a:off x="3755890" y="5296092"/>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H="1" flipV="1">
            <a:off x="4427408" y="47244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H="1" flipV="1">
            <a:off x="4332432" y="5282389"/>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flipV="1">
            <a:off x="4427408" y="591747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H="1" flipV="1">
            <a:off x="5109031" y="5296092"/>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flipV="1">
            <a:off x="5109031" y="591747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H="1" flipV="1">
            <a:off x="5109031" y="47244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flipV="1">
            <a:off x="5783431" y="47244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flipV="1">
            <a:off x="5700215" y="5269966"/>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H="1" flipV="1">
            <a:off x="5783431" y="591747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H="1" flipV="1">
            <a:off x="6456835" y="4724400"/>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H="1" flipV="1">
            <a:off x="6456835" y="591747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a:off x="6360887" y="554547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flipV="1">
            <a:off x="7114909" y="5296092"/>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flipH="1" flipV="1">
            <a:off x="7051088" y="5861990"/>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flipH="1" flipV="1">
            <a:off x="7042711" y="4640354"/>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flipH="1">
            <a:off x="7700557" y="4985658"/>
            <a:ext cx="30480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flipH="1" flipV="1">
            <a:off x="7702567" y="5256903"/>
            <a:ext cx="257978" cy="24211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7804664" y="5917474"/>
            <a:ext cx="4840"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83"/>
          <p:cNvSpPr/>
          <p:nvPr/>
        </p:nvSpPr>
        <p:spPr>
          <a:xfrm>
            <a:off x="5810617" y="1659707"/>
            <a:ext cx="323849" cy="365760"/>
          </a:xfrm>
          <a:prstGeom prst="roundRect">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84"/>
          <p:cNvSpPr/>
          <p:nvPr/>
        </p:nvSpPr>
        <p:spPr>
          <a:xfrm>
            <a:off x="6496417" y="1665204"/>
            <a:ext cx="323849" cy="365760"/>
          </a:xfrm>
          <a:prstGeom prst="roundRect">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7183668" y="1672770"/>
            <a:ext cx="323849" cy="365760"/>
          </a:xfrm>
          <a:prstGeom prst="roundRect">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86"/>
          <p:cNvSpPr/>
          <p:nvPr/>
        </p:nvSpPr>
        <p:spPr>
          <a:xfrm>
            <a:off x="7869743" y="1643880"/>
            <a:ext cx="323849" cy="365760"/>
          </a:xfrm>
          <a:prstGeom prst="roundRect">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7716522" y="5834742"/>
            <a:ext cx="656772" cy="594360"/>
          </a:xfrm>
          <a:prstGeom prst="rect">
            <a:avLst/>
          </a:prstGeom>
          <a:solidFill>
            <a:srgbClr val="00B0F0">
              <a:alpha val="30000"/>
            </a:srgbClr>
          </a:solidFill>
        </p:spPr>
        <p:txBody>
          <a:bodyPr wrap="square" rtlCol="0">
            <a:spAutoFit/>
          </a:bodyPr>
          <a:lstStyle/>
          <a:p>
            <a:endParaRPr lang="en-US" dirty="0"/>
          </a:p>
        </p:txBody>
      </p:sp>
      <p:sp>
        <p:nvSpPr>
          <p:cNvPr id="89" name="TextBox 88"/>
          <p:cNvSpPr txBox="1"/>
          <p:nvPr/>
        </p:nvSpPr>
        <p:spPr>
          <a:xfrm>
            <a:off x="7711567" y="5235235"/>
            <a:ext cx="656772" cy="594360"/>
          </a:xfrm>
          <a:prstGeom prst="rect">
            <a:avLst/>
          </a:prstGeom>
          <a:solidFill>
            <a:srgbClr val="00B0F0">
              <a:alpha val="30000"/>
            </a:srgbClr>
          </a:solidFill>
        </p:spPr>
        <p:txBody>
          <a:bodyPr wrap="square" rtlCol="0">
            <a:spAutoFit/>
          </a:bodyPr>
          <a:lstStyle/>
          <a:p>
            <a:endParaRPr lang="en-US" dirty="0"/>
          </a:p>
        </p:txBody>
      </p:sp>
      <p:sp>
        <p:nvSpPr>
          <p:cNvPr id="90" name="TextBox 89"/>
          <p:cNvSpPr txBox="1"/>
          <p:nvPr/>
        </p:nvSpPr>
        <p:spPr>
          <a:xfrm>
            <a:off x="7040075" y="4638402"/>
            <a:ext cx="656772" cy="594360"/>
          </a:xfrm>
          <a:prstGeom prst="rect">
            <a:avLst/>
          </a:prstGeom>
          <a:solidFill>
            <a:srgbClr val="00B0F0">
              <a:alpha val="30000"/>
            </a:srgbClr>
          </a:solidFill>
        </p:spPr>
        <p:txBody>
          <a:bodyPr wrap="square" rtlCol="0">
            <a:spAutoFit/>
          </a:bodyPr>
          <a:lstStyle/>
          <a:p>
            <a:endParaRPr lang="en-US" dirty="0"/>
          </a:p>
        </p:txBody>
      </p:sp>
      <p:sp>
        <p:nvSpPr>
          <p:cNvPr id="91" name="TextBox 90"/>
          <p:cNvSpPr txBox="1"/>
          <p:nvPr/>
        </p:nvSpPr>
        <p:spPr>
          <a:xfrm>
            <a:off x="6363427" y="4039670"/>
            <a:ext cx="656772" cy="594360"/>
          </a:xfrm>
          <a:prstGeom prst="rect">
            <a:avLst/>
          </a:prstGeom>
          <a:solidFill>
            <a:srgbClr val="00B0F0">
              <a:alpha val="30000"/>
            </a:srgbClr>
          </a:solidFill>
        </p:spPr>
        <p:txBody>
          <a:bodyPr wrap="square" rtlCol="0">
            <a:spAutoFit/>
          </a:bodyPr>
          <a:lstStyle/>
          <a:p>
            <a:endParaRPr lang="en-US" dirty="0"/>
          </a:p>
        </p:txBody>
      </p:sp>
      <p:sp>
        <p:nvSpPr>
          <p:cNvPr id="92" name="TextBox 91"/>
          <p:cNvSpPr txBox="1"/>
          <p:nvPr/>
        </p:nvSpPr>
        <p:spPr>
          <a:xfrm>
            <a:off x="6364335" y="3433175"/>
            <a:ext cx="656772" cy="594360"/>
          </a:xfrm>
          <a:prstGeom prst="rect">
            <a:avLst/>
          </a:prstGeom>
          <a:solidFill>
            <a:srgbClr val="00B0F0">
              <a:alpha val="30000"/>
            </a:srgbClr>
          </a:solidFill>
        </p:spPr>
        <p:txBody>
          <a:bodyPr wrap="square" rtlCol="0">
            <a:spAutoFit/>
          </a:bodyPr>
          <a:lstStyle/>
          <a:p>
            <a:endParaRPr lang="en-US" dirty="0"/>
          </a:p>
        </p:txBody>
      </p:sp>
      <p:sp>
        <p:nvSpPr>
          <p:cNvPr id="93" name="TextBox 92"/>
          <p:cNvSpPr txBox="1"/>
          <p:nvPr/>
        </p:nvSpPr>
        <p:spPr>
          <a:xfrm>
            <a:off x="5692143" y="2841534"/>
            <a:ext cx="656772" cy="594360"/>
          </a:xfrm>
          <a:prstGeom prst="rect">
            <a:avLst/>
          </a:prstGeom>
          <a:solidFill>
            <a:srgbClr val="00B0F0">
              <a:alpha val="30000"/>
            </a:srgbClr>
          </a:solidFill>
        </p:spPr>
        <p:txBody>
          <a:bodyPr wrap="square" rtlCol="0">
            <a:spAutoFit/>
          </a:bodyPr>
          <a:lstStyle/>
          <a:p>
            <a:endParaRPr lang="en-US" dirty="0"/>
          </a:p>
        </p:txBody>
      </p:sp>
      <p:sp>
        <p:nvSpPr>
          <p:cNvPr id="94" name="TextBox 93"/>
          <p:cNvSpPr txBox="1"/>
          <p:nvPr/>
        </p:nvSpPr>
        <p:spPr>
          <a:xfrm>
            <a:off x="5017592" y="2242649"/>
            <a:ext cx="656772" cy="594360"/>
          </a:xfrm>
          <a:prstGeom prst="rect">
            <a:avLst/>
          </a:prstGeom>
          <a:solidFill>
            <a:srgbClr val="00B0F0">
              <a:alpha val="30000"/>
            </a:srgbClr>
          </a:solidFill>
        </p:spPr>
        <p:txBody>
          <a:bodyPr wrap="square" rtlCol="0">
            <a:spAutoFit/>
          </a:bodyPr>
          <a:lstStyle/>
          <a:p>
            <a:endParaRPr lang="en-US" dirty="0"/>
          </a:p>
        </p:txBody>
      </p:sp>
      <p:cxnSp>
        <p:nvCxnSpPr>
          <p:cNvPr id="95" name="Straight Connector 94"/>
          <p:cNvCxnSpPr/>
          <p:nvPr/>
        </p:nvCxnSpPr>
        <p:spPr>
          <a:xfrm flipH="1" flipV="1">
            <a:off x="8031666" y="2022703"/>
            <a:ext cx="14514" cy="32100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flipV="1">
            <a:off x="7371717" y="2038530"/>
            <a:ext cx="0" cy="25955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5984317" y="2038530"/>
            <a:ext cx="1286" cy="8046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6672951" y="2030964"/>
            <a:ext cx="1286" cy="14173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404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1000"/>
                                        <p:tgtEl>
                                          <p:spTgt spid="88"/>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wipe(down)">
                                      <p:cBhvr>
                                        <p:cTn id="11" dur="1000"/>
                                        <p:tgtEl>
                                          <p:spTgt spid="89"/>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wipe(down)">
                                      <p:cBhvr>
                                        <p:cTn id="15" dur="1000"/>
                                        <p:tgtEl>
                                          <p:spTgt spid="90"/>
                                        </p:tgtEl>
                                      </p:cBhvr>
                                    </p:animEffect>
                                  </p:childTnLst>
                                </p:cTn>
                              </p:par>
                            </p:childTnLst>
                          </p:cTn>
                        </p:par>
                        <p:par>
                          <p:cTn id="16" fill="hold">
                            <p:stCondLst>
                              <p:cond delay="3000"/>
                            </p:stCondLst>
                            <p:childTnLst>
                              <p:par>
                                <p:cTn id="17" presetID="22" presetClass="entr" presetSubtype="4" fill="hold" grpId="0" nodeType="after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wipe(down)">
                                      <p:cBhvr>
                                        <p:cTn id="19" dur="1000"/>
                                        <p:tgtEl>
                                          <p:spTgt spid="91"/>
                                        </p:tgtEl>
                                      </p:cBhvr>
                                    </p:animEffect>
                                  </p:childTnLst>
                                </p:cTn>
                              </p:par>
                            </p:childTnLst>
                          </p:cTn>
                        </p:par>
                        <p:par>
                          <p:cTn id="20" fill="hold">
                            <p:stCondLst>
                              <p:cond delay="4000"/>
                            </p:stCondLst>
                            <p:childTnLst>
                              <p:par>
                                <p:cTn id="21" presetID="22" presetClass="entr" presetSubtype="4" fill="hold" grpId="0" nodeType="after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wipe(down)">
                                      <p:cBhvr>
                                        <p:cTn id="23" dur="1000"/>
                                        <p:tgtEl>
                                          <p:spTgt spid="92"/>
                                        </p:tgtEl>
                                      </p:cBhvr>
                                    </p:animEffect>
                                  </p:childTnLst>
                                </p:cTn>
                              </p:par>
                            </p:childTnLst>
                          </p:cTn>
                        </p:par>
                        <p:par>
                          <p:cTn id="24" fill="hold">
                            <p:stCondLst>
                              <p:cond delay="5000"/>
                            </p:stCondLst>
                            <p:childTnLst>
                              <p:par>
                                <p:cTn id="25" presetID="22" presetClass="entr" presetSubtype="4" fill="hold" grpId="0" nodeType="after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wipe(down)">
                                      <p:cBhvr>
                                        <p:cTn id="27" dur="1000"/>
                                        <p:tgtEl>
                                          <p:spTgt spid="93"/>
                                        </p:tgtEl>
                                      </p:cBhvr>
                                    </p:animEffect>
                                  </p:childTnLst>
                                </p:cTn>
                              </p:par>
                            </p:childTnLst>
                          </p:cTn>
                        </p:par>
                        <p:par>
                          <p:cTn id="28" fill="hold">
                            <p:stCondLst>
                              <p:cond delay="6000"/>
                            </p:stCondLst>
                            <p:childTnLst>
                              <p:par>
                                <p:cTn id="29" presetID="22" presetClass="entr" presetSubtype="4" fill="hold" grpId="0" nodeType="after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wipe(down)">
                                      <p:cBhvr>
                                        <p:cTn id="31" dur="1000"/>
                                        <p:tgtEl>
                                          <p:spTgt spid="9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97"/>
                                        </p:tgtEl>
                                        <p:attrNameLst>
                                          <p:attrName>style.visibility</p:attrName>
                                        </p:attrNameLst>
                                      </p:cBhvr>
                                      <p:to>
                                        <p:strVal val="visible"/>
                                      </p:to>
                                    </p:set>
                                    <p:animEffect transition="in" filter="wipe(down)">
                                      <p:cBhvr>
                                        <p:cTn id="36" dur="500"/>
                                        <p:tgtEl>
                                          <p:spTgt spid="97"/>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fade">
                                      <p:cBhvr>
                                        <p:cTn id="40" dur="500"/>
                                        <p:tgtEl>
                                          <p:spTgt spid="84"/>
                                        </p:tgtEl>
                                      </p:cBhvr>
                                    </p:animEffect>
                                  </p:childTnLst>
                                </p:cTn>
                              </p:par>
                              <p:par>
                                <p:cTn id="41" presetID="22" presetClass="entr" presetSubtype="4" fill="hold" nodeType="withEffect">
                                  <p:stCondLst>
                                    <p:cond delay="0"/>
                                  </p:stCondLst>
                                  <p:childTnLst>
                                    <p:set>
                                      <p:cBhvr>
                                        <p:cTn id="42" dur="1" fill="hold">
                                          <p:stCondLst>
                                            <p:cond delay="0"/>
                                          </p:stCondLst>
                                        </p:cTn>
                                        <p:tgtEl>
                                          <p:spTgt spid="98"/>
                                        </p:tgtEl>
                                        <p:attrNameLst>
                                          <p:attrName>style.visibility</p:attrName>
                                        </p:attrNameLst>
                                      </p:cBhvr>
                                      <p:to>
                                        <p:strVal val="visible"/>
                                      </p:to>
                                    </p:set>
                                    <p:animEffect transition="in" filter="wipe(down)">
                                      <p:cBhvr>
                                        <p:cTn id="43" dur="500"/>
                                        <p:tgtEl>
                                          <p:spTgt spid="98"/>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500"/>
                                        <p:tgtEl>
                                          <p:spTgt spid="85"/>
                                        </p:tgtEl>
                                      </p:cBhvr>
                                    </p:animEffect>
                                  </p:childTnLst>
                                </p:cTn>
                              </p:par>
                              <p:par>
                                <p:cTn id="48" presetID="22" presetClass="entr" presetSubtype="4" fill="hold" nodeType="withEffect">
                                  <p:stCondLst>
                                    <p:cond delay="0"/>
                                  </p:stCondLst>
                                  <p:childTnLst>
                                    <p:set>
                                      <p:cBhvr>
                                        <p:cTn id="49" dur="1" fill="hold">
                                          <p:stCondLst>
                                            <p:cond delay="0"/>
                                          </p:stCondLst>
                                        </p:cTn>
                                        <p:tgtEl>
                                          <p:spTgt spid="96"/>
                                        </p:tgtEl>
                                        <p:attrNameLst>
                                          <p:attrName>style.visibility</p:attrName>
                                        </p:attrNameLst>
                                      </p:cBhvr>
                                      <p:to>
                                        <p:strVal val="visible"/>
                                      </p:to>
                                    </p:set>
                                    <p:animEffect transition="in" filter="wipe(down)">
                                      <p:cBhvr>
                                        <p:cTn id="50" dur="500"/>
                                        <p:tgtEl>
                                          <p:spTgt spid="96"/>
                                        </p:tgtEl>
                                      </p:cBhvr>
                                    </p:animEffect>
                                  </p:childTnLst>
                                </p:cTn>
                              </p:par>
                            </p:childTnLst>
                          </p:cTn>
                        </p:par>
                        <p:par>
                          <p:cTn id="51" fill="hold">
                            <p:stCondLst>
                              <p:cond delay="1500"/>
                            </p:stCondLst>
                            <p:childTnLst>
                              <p:par>
                                <p:cTn id="52" presetID="10" presetClass="entr" presetSubtype="0" fill="hold" grpId="0" nodeType="afterEffect">
                                  <p:stCondLst>
                                    <p:cond delay="0"/>
                                  </p:stCondLst>
                                  <p:childTnLst>
                                    <p:set>
                                      <p:cBhvr>
                                        <p:cTn id="53" dur="1" fill="hold">
                                          <p:stCondLst>
                                            <p:cond delay="0"/>
                                          </p:stCondLst>
                                        </p:cTn>
                                        <p:tgtEl>
                                          <p:spTgt spid="86"/>
                                        </p:tgtEl>
                                        <p:attrNameLst>
                                          <p:attrName>style.visibility</p:attrName>
                                        </p:attrNameLst>
                                      </p:cBhvr>
                                      <p:to>
                                        <p:strVal val="visible"/>
                                      </p:to>
                                    </p:set>
                                    <p:animEffect transition="in" filter="fade">
                                      <p:cBhvr>
                                        <p:cTn id="54" dur="500"/>
                                        <p:tgtEl>
                                          <p:spTgt spid="86"/>
                                        </p:tgtEl>
                                      </p:cBhvr>
                                    </p:animEffect>
                                  </p:childTnLst>
                                </p:cTn>
                              </p:par>
                              <p:par>
                                <p:cTn id="55" presetID="22" presetClass="entr" presetSubtype="4" fill="hold" nodeType="with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down)">
                                      <p:cBhvr>
                                        <p:cTn id="57" dur="500"/>
                                        <p:tgtEl>
                                          <p:spTgt spid="95"/>
                                        </p:tgtEl>
                                      </p:cBhvr>
                                    </p:animEffect>
                                  </p:childTnLst>
                                </p:cTn>
                              </p:par>
                            </p:childTnLst>
                          </p:cTn>
                        </p:par>
                        <p:par>
                          <p:cTn id="58" fill="hold">
                            <p:stCondLst>
                              <p:cond delay="2000"/>
                            </p:stCondLst>
                            <p:childTnLst>
                              <p:par>
                                <p:cTn id="59" presetID="10" presetClass="entr" presetSubtype="0" fill="hold" grpId="0" nodeType="afterEffect">
                                  <p:stCondLst>
                                    <p:cond delay="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E84397-598D-47F5-A6AE-2CE2C55908A8}"/>
              </a:ext>
            </a:extLst>
          </p:cNvPr>
          <p:cNvSpPr>
            <a:spLocks noGrp="1"/>
          </p:cNvSpPr>
          <p:nvPr>
            <p:ph type="title"/>
          </p:nvPr>
        </p:nvSpPr>
        <p:spPr/>
        <p:txBody>
          <a:bodyPr/>
          <a:lstStyle/>
          <a:p>
            <a:r>
              <a:rPr lang="en-IN" dirty="0"/>
              <a:t>Time and space complexity:</a:t>
            </a:r>
          </a:p>
        </p:txBody>
      </p:sp>
      <p:sp>
        <p:nvSpPr>
          <p:cNvPr id="3" name="Content Placeholder 2">
            <a:extLst>
              <a:ext uri="{FF2B5EF4-FFF2-40B4-BE49-F238E27FC236}">
                <a16:creationId xmlns:a16="http://schemas.microsoft.com/office/drawing/2014/main" xmlns="" id="{FC593DCC-1821-4D49-BCBE-CF49E9D8CC89}"/>
              </a:ext>
            </a:extLst>
          </p:cNvPr>
          <p:cNvSpPr>
            <a:spLocks noGrp="1"/>
          </p:cNvSpPr>
          <p:nvPr>
            <p:ph idx="1"/>
          </p:nvPr>
        </p:nvSpPr>
        <p:spPr/>
        <p:txBody>
          <a:bodyPr/>
          <a:lstStyle/>
          <a:p>
            <a:r>
              <a:rPr lang="en-IN" dirty="0"/>
              <a:t>Time complexity: O(</a:t>
            </a:r>
            <a:r>
              <a:rPr lang="en-IN" dirty="0" err="1"/>
              <a:t>m.n</a:t>
            </a:r>
            <a:r>
              <a:rPr lang="en-IN" dirty="0"/>
              <a:t>)</a:t>
            </a:r>
          </a:p>
          <a:p>
            <a:r>
              <a:rPr lang="en-IN" dirty="0"/>
              <a:t>Space complexity: O(</a:t>
            </a:r>
            <a:r>
              <a:rPr lang="en-IN" dirty="0" err="1"/>
              <a:t>m.n</a:t>
            </a:r>
            <a:r>
              <a:rPr lang="en-IN" dirty="0"/>
              <a:t>)</a:t>
            </a:r>
          </a:p>
        </p:txBody>
      </p:sp>
    </p:spTree>
    <p:extLst>
      <p:ext uri="{BB962C8B-B14F-4D97-AF65-F5344CB8AC3E}">
        <p14:creationId xmlns:p14="http://schemas.microsoft.com/office/powerpoint/2010/main" val="1175208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Matrix Multiplication </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36681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Let matrix </a:t>
                </a:r>
                <a14:m>
                  <m:oMath xmlns:m="http://schemas.openxmlformats.org/officeDocument/2006/math">
                    <m:r>
                      <a:rPr lang="en-US" b="0" i="1" dirty="0" smtClean="0">
                        <a:solidFill>
                          <a:srgbClr val="AD1457"/>
                        </a:solidFill>
                        <a:latin typeface="Cambria Math" panose="02040503050406030204" pitchFamily="18" charset="0"/>
                      </a:rPr>
                      <m:t>𝐴</m:t>
                    </m:r>
                    <m:r>
                      <a:rPr lang="en-US" b="0" i="1" dirty="0" smtClean="0">
                        <a:solidFill>
                          <a:srgbClr val="AD1457"/>
                        </a:solidFill>
                        <a:latin typeface="Cambria Math" panose="02040503050406030204" pitchFamily="18" charset="0"/>
                      </a:rPr>
                      <m:t> (</m:t>
                    </m:r>
                    <m:r>
                      <a:rPr lang="en-US" b="0" i="1" dirty="0" smtClean="0">
                        <a:solidFill>
                          <a:srgbClr val="AD1457"/>
                        </a:solidFill>
                        <a:latin typeface="Cambria Math" panose="02040503050406030204" pitchFamily="18" charset="0"/>
                      </a:rPr>
                      <m:t>𝑝</m:t>
                    </m:r>
                    <m:r>
                      <a:rPr lang="en-US" b="0" i="1" dirty="0">
                        <a:solidFill>
                          <a:srgbClr val="AD1457"/>
                        </a:solidFill>
                        <a:latin typeface="Cambria Math" panose="02040503050406030204" pitchFamily="18" charset="0"/>
                        <a:ea typeface="Cambria Math" panose="02040503050406030204" pitchFamily="18" charset="0"/>
                      </a:rPr>
                      <m:t>×</m:t>
                    </m:r>
                    <m:r>
                      <a:rPr lang="en-US" b="0" i="1" dirty="0">
                        <a:solidFill>
                          <a:srgbClr val="AD1457"/>
                        </a:solidFill>
                        <a:latin typeface="Cambria Math" panose="02040503050406030204" pitchFamily="18" charset="0"/>
                      </a:rPr>
                      <m:t> </m:t>
                    </m:r>
                    <m:r>
                      <a:rPr lang="en-US" b="0" i="1" dirty="0">
                        <a:solidFill>
                          <a:srgbClr val="AD1457"/>
                        </a:solidFill>
                        <a:latin typeface="Cambria Math" panose="02040503050406030204" pitchFamily="18" charset="0"/>
                      </a:rPr>
                      <m:t>𝑞</m:t>
                    </m:r>
                    <m:r>
                      <a:rPr lang="en-US" b="0" i="1" dirty="0">
                        <a:solidFill>
                          <a:srgbClr val="AD1457"/>
                        </a:solidFill>
                        <a:latin typeface="Cambria Math" panose="02040503050406030204" pitchFamily="18" charset="0"/>
                      </a:rPr>
                      <m:t>) </m:t>
                    </m:r>
                  </m:oMath>
                </a14:m>
                <a:r>
                  <a:rPr lang="en-US" dirty="0"/>
                  <a:t>and matrix </a:t>
                </a:r>
                <a14:m>
                  <m:oMath xmlns:m="http://schemas.openxmlformats.org/officeDocument/2006/math">
                    <m:r>
                      <a:rPr lang="en-US" b="0" i="1" dirty="0" smtClean="0">
                        <a:solidFill>
                          <a:srgbClr val="AD1457"/>
                        </a:solidFill>
                        <a:latin typeface="Cambria Math" panose="02040503050406030204" pitchFamily="18" charset="0"/>
                      </a:rPr>
                      <m:t>𝐵</m:t>
                    </m:r>
                    <m:r>
                      <a:rPr lang="en-US" b="0" i="1" dirty="0" smtClean="0">
                        <a:solidFill>
                          <a:srgbClr val="AD1457"/>
                        </a:solidFill>
                        <a:latin typeface="Cambria Math" panose="02040503050406030204" pitchFamily="18" charset="0"/>
                      </a:rPr>
                      <m:t> (</m:t>
                    </m:r>
                    <m:r>
                      <a:rPr lang="en-US" b="0" i="1" dirty="0" smtClean="0">
                        <a:solidFill>
                          <a:srgbClr val="AD1457"/>
                        </a:solidFill>
                        <a:latin typeface="Cambria Math" panose="02040503050406030204" pitchFamily="18" charset="0"/>
                      </a:rPr>
                      <m:t>𝑞</m:t>
                    </m:r>
                    <m:r>
                      <a:rPr lang="en-US" b="0" i="1" dirty="0" smtClean="0">
                        <a:solidFill>
                          <a:srgbClr val="AD1457"/>
                        </a:solidFill>
                        <a:latin typeface="Cambria Math" panose="02040503050406030204" pitchFamily="18" charset="0"/>
                      </a:rPr>
                      <m:t> × </m:t>
                    </m:r>
                    <m:r>
                      <a:rPr lang="en-US" b="0" i="1" dirty="0" smtClean="0">
                        <a:solidFill>
                          <a:srgbClr val="AD1457"/>
                        </a:solidFill>
                        <a:latin typeface="Cambria Math" panose="02040503050406030204" pitchFamily="18" charset="0"/>
                      </a:rPr>
                      <m:t>𝑟</m:t>
                    </m:r>
                    <m:r>
                      <a:rPr lang="en-US" b="0" i="1" dirty="0" smtClean="0">
                        <a:solidFill>
                          <a:srgbClr val="AD1457"/>
                        </a:solidFill>
                        <a:latin typeface="Cambria Math" panose="02040503050406030204" pitchFamily="18" charset="0"/>
                      </a:rPr>
                      <m:t>) </m:t>
                    </m:r>
                  </m:oMath>
                </a14:m>
                <a:r>
                  <a:rPr lang="en-US" dirty="0"/>
                  <a:t>are two given matrices for multiplication.</a:t>
                </a:r>
              </a:p>
              <a:p>
                <a:r>
                  <a:rPr lang="en-US" dirty="0"/>
                  <a:t>The resultant matrix </a:t>
                </a:r>
                <a14:m>
                  <m:oMath xmlns:m="http://schemas.openxmlformats.org/officeDocument/2006/math">
                    <m:r>
                      <a:rPr lang="en-US" b="0" i="1" dirty="0" smtClean="0">
                        <a:solidFill>
                          <a:srgbClr val="AD1457"/>
                        </a:solidFill>
                        <a:latin typeface="Cambria Math" panose="02040503050406030204" pitchFamily="18" charset="0"/>
                      </a:rPr>
                      <m:t>𝐶</m:t>
                    </m:r>
                    <m:r>
                      <a:rPr lang="en-US" b="0" i="1" dirty="0" smtClean="0">
                        <a:solidFill>
                          <a:srgbClr val="AD1457"/>
                        </a:solidFill>
                        <a:latin typeface="Cambria Math" panose="02040503050406030204" pitchFamily="18" charset="0"/>
                      </a:rPr>
                      <m:t>=</m:t>
                    </m:r>
                    <m:r>
                      <a:rPr lang="en-US" b="0" i="1" dirty="0" smtClean="0">
                        <a:solidFill>
                          <a:srgbClr val="AD1457"/>
                        </a:solidFill>
                        <a:latin typeface="Cambria Math" panose="02040503050406030204" pitchFamily="18" charset="0"/>
                      </a:rPr>
                      <m:t>𝐴</m:t>
                    </m:r>
                    <m:r>
                      <a:rPr lang="en-US" b="0" i="1" dirty="0" smtClean="0">
                        <a:solidFill>
                          <a:srgbClr val="AD1457"/>
                        </a:solidFill>
                        <a:latin typeface="Cambria Math" panose="02040503050406030204" pitchFamily="18" charset="0"/>
                      </a:rPr>
                      <m:t> ∙</m:t>
                    </m:r>
                    <m:r>
                      <a:rPr lang="en-US" b="0" i="1" dirty="0" smtClean="0">
                        <a:solidFill>
                          <a:srgbClr val="AD1457"/>
                        </a:solidFill>
                        <a:latin typeface="Cambria Math" panose="02040503050406030204" pitchFamily="18" charset="0"/>
                      </a:rPr>
                      <m:t>𝐵</m:t>
                    </m:r>
                  </m:oMath>
                </a14:m>
                <a:endParaRPr lang="en-US" dirty="0">
                  <a:solidFill>
                    <a:srgbClr val="AD1457"/>
                  </a:solidFill>
                </a:endParaRPr>
              </a:p>
              <a:p>
                <a:r>
                  <a:rPr lang="en-US" dirty="0"/>
                  <a:t>So, </a:t>
                </a:r>
              </a:p>
              <a:p>
                <a:endParaRPr lang="en-US" i="1" dirty="0">
                  <a:latin typeface="Cambria Math" panose="02040503050406030204" pitchFamily="18" charset="0"/>
                </a:endParaRPr>
              </a:p>
              <a:p>
                <a:endParaRPr lang="en-US" i="1" dirty="0">
                  <a:latin typeface="Cambria Math" panose="02040503050406030204" pitchFamily="18" charset="0"/>
                </a:endParaRPr>
              </a:p>
              <a:p>
                <a:r>
                  <a:rPr lang="en-US" dirty="0"/>
                  <a:t>Suppose, matrix </a:t>
                </a:r>
                <a14:m>
                  <m:oMath xmlns:m="http://schemas.openxmlformats.org/officeDocument/2006/math">
                    <m:r>
                      <a:rPr lang="en-US" i="1" dirty="0" smtClean="0">
                        <a:solidFill>
                          <a:srgbClr val="AD1457"/>
                        </a:solidFill>
                        <a:latin typeface="Cambria Math" panose="02040503050406030204" pitchFamily="18" charset="0"/>
                      </a:rPr>
                      <m:t>𝐴</m:t>
                    </m:r>
                    <m:r>
                      <a:rPr lang="en-US" i="1" dirty="0" smtClean="0">
                        <a:solidFill>
                          <a:srgbClr val="AD1457"/>
                        </a:solidFill>
                        <a:latin typeface="Cambria Math" panose="02040503050406030204" pitchFamily="18" charset="0"/>
                      </a:rPr>
                      <m:t> (2×3) </m:t>
                    </m:r>
                  </m:oMath>
                </a14:m>
                <a:r>
                  <a:rPr lang="en-US" dirty="0"/>
                  <a:t>and matrix </a:t>
                </a:r>
                <a14:m>
                  <m:oMath xmlns:m="http://schemas.openxmlformats.org/officeDocument/2006/math">
                    <m:r>
                      <a:rPr lang="en-US" i="1" dirty="0" smtClean="0">
                        <a:solidFill>
                          <a:srgbClr val="AD1457"/>
                        </a:solidFill>
                        <a:latin typeface="Cambria Math" panose="02040503050406030204" pitchFamily="18" charset="0"/>
                      </a:rPr>
                      <m:t>𝐵</m:t>
                    </m:r>
                    <m:r>
                      <a:rPr lang="en-US" i="1" dirty="0" smtClean="0">
                        <a:solidFill>
                          <a:srgbClr val="AD1457"/>
                        </a:solidFill>
                        <a:latin typeface="Cambria Math" panose="02040503050406030204" pitchFamily="18" charset="0"/>
                      </a:rPr>
                      <m:t> (3×2) </m:t>
                    </m:r>
                  </m:oMath>
                </a14:m>
                <a:r>
                  <a:rPr lang="en-US" dirty="0"/>
                  <a:t>are given.</a:t>
                </a:r>
              </a:p>
              <a:p>
                <a:r>
                  <a:rPr lang="en-US" dirty="0"/>
                  <a:t>The product </a:t>
                </a:r>
                <a14:m>
                  <m:oMath xmlns:m="http://schemas.openxmlformats.org/officeDocument/2006/math">
                    <m:r>
                      <a:rPr lang="en-US" i="1" dirty="0" smtClean="0">
                        <a:solidFill>
                          <a:srgbClr val="AD1457"/>
                        </a:solidFill>
                        <a:latin typeface="Cambria Math" panose="02040503050406030204" pitchFamily="18" charset="0"/>
                      </a:rPr>
                      <m:t>𝐶</m:t>
                    </m:r>
                    <m:r>
                      <a:rPr lang="en-US" i="1" dirty="0" smtClean="0">
                        <a:solidFill>
                          <a:srgbClr val="AD1457"/>
                        </a:solidFill>
                        <a:latin typeface="Cambria Math" panose="02040503050406030204" pitchFamily="18" charset="0"/>
                      </a:rPr>
                      <m:t>=</m:t>
                    </m:r>
                    <m:r>
                      <a:rPr lang="en-US" i="1" dirty="0" smtClean="0">
                        <a:solidFill>
                          <a:srgbClr val="AD1457"/>
                        </a:solidFill>
                        <a:latin typeface="Cambria Math" panose="02040503050406030204" pitchFamily="18" charset="0"/>
                      </a:rPr>
                      <m:t>𝐴</m:t>
                    </m:r>
                    <m:r>
                      <a:rPr lang="en-US" i="1" dirty="0" smtClean="0">
                        <a:solidFill>
                          <a:srgbClr val="AD1457"/>
                        </a:solidFill>
                        <a:latin typeface="Cambria Math" panose="02040503050406030204" pitchFamily="18" charset="0"/>
                      </a:rPr>
                      <m:t> ∙</m:t>
                    </m:r>
                    <m:r>
                      <a:rPr lang="en-US" i="1" dirty="0" smtClean="0">
                        <a:solidFill>
                          <a:srgbClr val="AD1457"/>
                        </a:solidFill>
                        <a:latin typeface="Cambria Math" panose="02040503050406030204" pitchFamily="18" charset="0"/>
                      </a:rPr>
                      <m:t>𝐵</m:t>
                    </m:r>
                    <m:r>
                      <a:rPr lang="en-US" dirty="0">
                        <a:solidFill>
                          <a:srgbClr val="AD1457"/>
                        </a:solidFill>
                        <a:latin typeface="Cambria Math" panose="02040503050406030204" pitchFamily="18" charset="0"/>
                      </a:rPr>
                      <m:t> </m:t>
                    </m:r>
                  </m:oMath>
                </a14:m>
                <a:r>
                  <a:rPr lang="en-US" dirty="0"/>
                  <a:t>and the dimension of matrix </a:t>
                </a:r>
                <a14:m>
                  <m:oMath xmlns:m="http://schemas.openxmlformats.org/officeDocument/2006/math">
                    <m:r>
                      <a:rPr lang="en-US" i="1" dirty="0" smtClean="0">
                        <a:solidFill>
                          <a:srgbClr val="AD1457"/>
                        </a:solidFill>
                        <a:latin typeface="Cambria Math" panose="02040503050406030204" pitchFamily="18" charset="0"/>
                      </a:rPr>
                      <m:t>𝐶</m:t>
                    </m:r>
                  </m:oMath>
                </a14:m>
                <a:r>
                  <a:rPr lang="en-US" dirty="0"/>
                  <a:t> is </a:t>
                </a:r>
                <a14:m>
                  <m:oMath xmlns:m="http://schemas.openxmlformats.org/officeDocument/2006/math">
                    <m:r>
                      <a:rPr lang="en-US" b="0" i="1" dirty="0" smtClean="0">
                        <a:solidFill>
                          <a:srgbClr val="AD1457"/>
                        </a:solidFill>
                        <a:latin typeface="Cambria Math" panose="02040503050406030204" pitchFamily="18" charset="0"/>
                      </a:rPr>
                      <m:t>2</m:t>
                    </m:r>
                    <m:r>
                      <a:rPr lang="en-US" b="0" i="1" dirty="0">
                        <a:solidFill>
                          <a:srgbClr val="AD1457"/>
                        </a:solidFill>
                        <a:latin typeface="Cambria Math" panose="02040503050406030204" pitchFamily="18" charset="0"/>
                        <a:ea typeface="Cambria Math" panose="02040503050406030204" pitchFamily="18" charset="0"/>
                      </a:rPr>
                      <m:t>×</m:t>
                    </m:r>
                    <m:r>
                      <a:rPr lang="en-US" b="0" i="1" dirty="0">
                        <a:solidFill>
                          <a:srgbClr val="AD1457"/>
                        </a:solidFill>
                        <a:latin typeface="Cambria Math" panose="02040503050406030204" pitchFamily="18" charset="0"/>
                      </a:rPr>
                      <m:t>2</m:t>
                    </m:r>
                  </m:oMath>
                </a14:m>
                <a:endParaRPr lang="en-US" dirty="0">
                  <a:solidFill>
                    <a:srgbClr val="AD1457"/>
                  </a:solidFill>
                </a:endParaRPr>
              </a:p>
              <a:p>
                <a:r>
                  <a:rPr lang="en-US" dirty="0"/>
                  <a:t>The total number of scalar multiplications required will be,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575560" y="2113110"/>
                <a:ext cx="7040880" cy="73152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400" i="1" smtClean="0">
                            <a:solidFill>
                              <a:srgbClr val="AD1457"/>
                            </a:solidFill>
                            <a:latin typeface="Cambria Math" panose="02040503050406030204" pitchFamily="18" charset="0"/>
                          </a:rPr>
                        </m:ctrlPr>
                      </m:sSubPr>
                      <m:e>
                        <m:r>
                          <a:rPr lang="en-US" sz="2400" i="1">
                            <a:solidFill>
                              <a:srgbClr val="AD1457"/>
                            </a:solidFill>
                            <a:latin typeface="Cambria Math" panose="02040503050406030204" pitchFamily="18" charset="0"/>
                          </a:rPr>
                          <m:t>𝐶</m:t>
                        </m:r>
                      </m:e>
                      <m:sub>
                        <m:r>
                          <a:rPr lang="en-US" sz="2400" i="1">
                            <a:solidFill>
                              <a:srgbClr val="AD1457"/>
                            </a:solidFill>
                            <a:latin typeface="Cambria Math" panose="02040503050406030204" pitchFamily="18" charset="0"/>
                          </a:rPr>
                          <m:t>𝑖𝑗</m:t>
                        </m:r>
                      </m:sub>
                    </m:sSub>
                    <m:r>
                      <a:rPr lang="en-US" sz="2400" i="1">
                        <a:solidFill>
                          <a:srgbClr val="AD1457"/>
                        </a:solidFill>
                        <a:latin typeface="Cambria Math" panose="02040503050406030204" pitchFamily="18" charset="0"/>
                      </a:rPr>
                      <m:t>=</m:t>
                    </m:r>
                    <m:nary>
                      <m:naryPr>
                        <m:chr m:val="∑"/>
                        <m:ctrlPr>
                          <a:rPr lang="en-US" sz="2400" i="1">
                            <a:solidFill>
                              <a:srgbClr val="AD1457"/>
                            </a:solidFill>
                            <a:latin typeface="Cambria Math" panose="02040503050406030204" pitchFamily="18" charset="0"/>
                          </a:rPr>
                        </m:ctrlPr>
                      </m:naryPr>
                      <m:sub>
                        <m:r>
                          <m:rPr>
                            <m:brk m:alnAt="23"/>
                          </m:rPr>
                          <a:rPr lang="en-US" sz="2400" i="1">
                            <a:solidFill>
                              <a:srgbClr val="AD1457"/>
                            </a:solidFill>
                            <a:latin typeface="Cambria Math" panose="02040503050406030204" pitchFamily="18" charset="0"/>
                          </a:rPr>
                          <m:t>𝑘</m:t>
                        </m:r>
                        <m:r>
                          <a:rPr lang="en-US" sz="2400" i="1">
                            <a:solidFill>
                              <a:srgbClr val="AD1457"/>
                            </a:solidFill>
                            <a:latin typeface="Cambria Math" panose="02040503050406030204" pitchFamily="18" charset="0"/>
                          </a:rPr>
                          <m:t>=1</m:t>
                        </m:r>
                      </m:sub>
                      <m:sup>
                        <m:r>
                          <a:rPr lang="en-US" sz="2400" i="1">
                            <a:solidFill>
                              <a:srgbClr val="AD1457"/>
                            </a:solidFill>
                            <a:latin typeface="Cambria Math" panose="02040503050406030204" pitchFamily="18" charset="0"/>
                          </a:rPr>
                          <m:t>𝑞</m:t>
                        </m:r>
                      </m:sup>
                      <m:e>
                        <m:sSub>
                          <m:sSubPr>
                            <m:ctrlPr>
                              <a:rPr lang="en-US" sz="2400" i="1">
                                <a:solidFill>
                                  <a:srgbClr val="AD1457"/>
                                </a:solidFill>
                                <a:latin typeface="Cambria Math" panose="02040503050406030204" pitchFamily="18" charset="0"/>
                              </a:rPr>
                            </m:ctrlPr>
                          </m:sSubPr>
                          <m:e>
                            <m:r>
                              <a:rPr lang="en-US" sz="2400" i="1">
                                <a:solidFill>
                                  <a:srgbClr val="AD1457"/>
                                </a:solidFill>
                                <a:latin typeface="Cambria Math" panose="02040503050406030204" pitchFamily="18" charset="0"/>
                              </a:rPr>
                              <m:t>𝑎</m:t>
                            </m:r>
                          </m:e>
                          <m:sub>
                            <m:r>
                              <a:rPr lang="en-US" sz="2400" i="1">
                                <a:solidFill>
                                  <a:srgbClr val="AD1457"/>
                                </a:solidFill>
                                <a:latin typeface="Cambria Math" panose="02040503050406030204" pitchFamily="18" charset="0"/>
                              </a:rPr>
                              <m:t>𝑖𝑘</m:t>
                            </m:r>
                          </m:sub>
                        </m:sSub>
                        <m:sSub>
                          <m:sSubPr>
                            <m:ctrlPr>
                              <a:rPr lang="en-US" sz="2400" i="1">
                                <a:solidFill>
                                  <a:srgbClr val="AD1457"/>
                                </a:solidFill>
                                <a:latin typeface="Cambria Math" panose="02040503050406030204" pitchFamily="18" charset="0"/>
                              </a:rPr>
                            </m:ctrlPr>
                          </m:sSubPr>
                          <m:e>
                            <m:r>
                              <a:rPr lang="en-US" sz="2400" i="1">
                                <a:solidFill>
                                  <a:srgbClr val="AD1457"/>
                                </a:solidFill>
                                <a:latin typeface="Cambria Math" panose="02040503050406030204" pitchFamily="18" charset="0"/>
                              </a:rPr>
                              <m:t>𝑏</m:t>
                            </m:r>
                          </m:e>
                          <m:sub>
                            <m:r>
                              <a:rPr lang="en-US" sz="2400" i="1">
                                <a:solidFill>
                                  <a:srgbClr val="AD1457"/>
                                </a:solidFill>
                                <a:latin typeface="Cambria Math" panose="02040503050406030204" pitchFamily="18" charset="0"/>
                              </a:rPr>
                              <m:t>𝑘𝑗</m:t>
                            </m:r>
                          </m:sub>
                        </m:sSub>
                      </m:e>
                    </m:nary>
                  </m:oMath>
                </a14:m>
                <a:r>
                  <a:rPr lang="en-US" sz="2400" dirty="0">
                    <a:solidFill>
                      <a:srgbClr val="AD1457"/>
                    </a:solidFill>
                  </a:rPr>
                  <a:t>    Where, </a:t>
                </a:r>
                <a14:m>
                  <m:oMath xmlns:m="http://schemas.openxmlformats.org/officeDocument/2006/math">
                    <m:r>
                      <a:rPr lang="en-US" sz="2400" i="1" dirty="0">
                        <a:solidFill>
                          <a:srgbClr val="AD1457"/>
                        </a:solidFill>
                        <a:latin typeface="Cambria Math" panose="02040503050406030204" pitchFamily="18" charset="0"/>
                      </a:rPr>
                      <m:t>1≤</m:t>
                    </m:r>
                    <m:r>
                      <a:rPr lang="en-US" sz="2400" i="1" dirty="0" err="1">
                        <a:solidFill>
                          <a:srgbClr val="AD1457"/>
                        </a:solidFill>
                        <a:latin typeface="Cambria Math" panose="02040503050406030204" pitchFamily="18" charset="0"/>
                      </a:rPr>
                      <m:t>𝑖</m:t>
                    </m:r>
                    <m:r>
                      <a:rPr lang="en-US" sz="2400" i="1" dirty="0">
                        <a:solidFill>
                          <a:srgbClr val="AD1457"/>
                        </a:solidFill>
                        <a:latin typeface="Cambria Math" panose="02040503050406030204" pitchFamily="18" charset="0"/>
                      </a:rPr>
                      <m:t>≤</m:t>
                    </m:r>
                    <m:r>
                      <a:rPr lang="en-US" sz="2400" i="1" dirty="0">
                        <a:solidFill>
                          <a:srgbClr val="AD1457"/>
                        </a:solidFill>
                        <a:latin typeface="Cambria Math" panose="02040503050406030204" pitchFamily="18" charset="0"/>
                      </a:rPr>
                      <m:t>𝑝</m:t>
                    </m:r>
                    <m:r>
                      <a:rPr lang="en-US" sz="2400" i="1" dirty="0">
                        <a:solidFill>
                          <a:srgbClr val="AD1457"/>
                        </a:solidFill>
                        <a:latin typeface="Cambria Math" panose="02040503050406030204" pitchFamily="18" charset="0"/>
                      </a:rPr>
                      <m:t> </m:t>
                    </m:r>
                  </m:oMath>
                </a14:m>
                <a:r>
                  <a:rPr lang="en-US" sz="2400" i="1" dirty="0">
                    <a:solidFill>
                      <a:srgbClr val="AD1457"/>
                    </a:solidFill>
                  </a:rPr>
                  <a:t>and </a:t>
                </a:r>
                <a14:m>
                  <m:oMath xmlns:m="http://schemas.openxmlformats.org/officeDocument/2006/math">
                    <m:r>
                      <a:rPr lang="en-US" sz="2400" i="1" dirty="0">
                        <a:solidFill>
                          <a:srgbClr val="AD1457"/>
                        </a:solidFill>
                        <a:latin typeface="Cambria Math" panose="02040503050406030204" pitchFamily="18" charset="0"/>
                      </a:rPr>
                      <m:t>1≤</m:t>
                    </m:r>
                    <m:r>
                      <a:rPr lang="en-US" sz="2400" i="1" dirty="0">
                        <a:solidFill>
                          <a:srgbClr val="AD1457"/>
                        </a:solidFill>
                        <a:latin typeface="Cambria Math" panose="02040503050406030204" pitchFamily="18" charset="0"/>
                      </a:rPr>
                      <m:t>𝑗</m:t>
                    </m:r>
                    <m:r>
                      <a:rPr lang="en-US" sz="2400" i="1" dirty="0">
                        <a:solidFill>
                          <a:srgbClr val="AD1457"/>
                        </a:solidFill>
                        <a:latin typeface="Cambria Math" panose="02040503050406030204" pitchFamily="18" charset="0"/>
                      </a:rPr>
                      <m:t>≤</m:t>
                    </m:r>
                    <m:r>
                      <a:rPr lang="en-US" sz="2400" i="1" dirty="0">
                        <a:solidFill>
                          <a:srgbClr val="AD1457"/>
                        </a:solidFill>
                        <a:latin typeface="Cambria Math" panose="02040503050406030204" pitchFamily="18" charset="0"/>
                      </a:rPr>
                      <m:t>𝑟</m:t>
                    </m:r>
                  </m:oMath>
                </a14:m>
                <a:endParaRPr lang="en-US" sz="2400" i="1" dirty="0">
                  <a:solidFill>
                    <a:srgbClr val="AD1457"/>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575560" y="2113110"/>
                <a:ext cx="7040880" cy="7315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437709" y="4632960"/>
                <a:ext cx="4846320" cy="73152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1" i="1" dirty="0" smtClean="0">
                          <a:solidFill>
                            <a:srgbClr val="AD1457"/>
                          </a:solidFill>
                          <a:latin typeface="Cambria Math" panose="02040503050406030204" pitchFamily="18" charset="0"/>
                        </a:rPr>
                        <m:t>𝒑</m:t>
                      </m:r>
                      <m:r>
                        <a:rPr lang="en-US" sz="2800" b="1" i="1" dirty="0" smtClean="0">
                          <a:solidFill>
                            <a:srgbClr val="AD1457"/>
                          </a:solidFill>
                          <a:latin typeface="Cambria Math" panose="02040503050406030204" pitchFamily="18" charset="0"/>
                        </a:rPr>
                        <m:t>∗</m:t>
                      </m:r>
                      <m:r>
                        <a:rPr lang="en-US" sz="2800" b="1" i="1" dirty="0" smtClean="0">
                          <a:solidFill>
                            <a:srgbClr val="AD1457"/>
                          </a:solidFill>
                          <a:latin typeface="Cambria Math" panose="02040503050406030204" pitchFamily="18" charset="0"/>
                        </a:rPr>
                        <m:t>𝒒</m:t>
                      </m:r>
                      <m:r>
                        <a:rPr lang="en-US" sz="2800" b="1" i="1" dirty="0" smtClean="0">
                          <a:solidFill>
                            <a:srgbClr val="AD1457"/>
                          </a:solidFill>
                          <a:latin typeface="Cambria Math" panose="02040503050406030204" pitchFamily="18" charset="0"/>
                        </a:rPr>
                        <m:t>∗</m:t>
                      </m:r>
                      <m:r>
                        <a:rPr lang="en-US" sz="2800" b="1" i="1" dirty="0" smtClean="0">
                          <a:solidFill>
                            <a:srgbClr val="AD1457"/>
                          </a:solidFill>
                          <a:latin typeface="Cambria Math" panose="02040503050406030204" pitchFamily="18" charset="0"/>
                        </a:rPr>
                        <m:t>𝒓</m:t>
                      </m:r>
                      <m:r>
                        <a:rPr lang="en-US" sz="2800" b="1" i="1" dirty="0" smtClean="0">
                          <a:solidFill>
                            <a:srgbClr val="AD1457"/>
                          </a:solidFill>
                          <a:latin typeface="Cambria Math" panose="02040503050406030204" pitchFamily="18" charset="0"/>
                        </a:rPr>
                        <m:t>=</m:t>
                      </m:r>
                      <m:r>
                        <a:rPr lang="en-US" sz="2800" b="1" i="1" dirty="0" smtClean="0">
                          <a:solidFill>
                            <a:srgbClr val="AD1457"/>
                          </a:solidFill>
                          <a:latin typeface="Cambria Math" panose="02040503050406030204" pitchFamily="18" charset="0"/>
                        </a:rPr>
                        <m:t>𝟐</m:t>
                      </m:r>
                      <m:r>
                        <a:rPr lang="en-US" sz="2800" b="1" i="1" dirty="0" smtClean="0">
                          <a:solidFill>
                            <a:srgbClr val="AD1457"/>
                          </a:solidFill>
                          <a:latin typeface="Cambria Math" panose="02040503050406030204" pitchFamily="18" charset="0"/>
                        </a:rPr>
                        <m:t>∗</m:t>
                      </m:r>
                      <m:r>
                        <a:rPr lang="en-US" sz="2800" b="1" i="1" dirty="0" smtClean="0">
                          <a:solidFill>
                            <a:srgbClr val="AD1457"/>
                          </a:solidFill>
                          <a:latin typeface="Cambria Math" panose="02040503050406030204" pitchFamily="18" charset="0"/>
                        </a:rPr>
                        <m:t>𝟑</m:t>
                      </m:r>
                      <m:r>
                        <a:rPr lang="en-US" sz="2800" b="1" i="1" dirty="0" smtClean="0">
                          <a:solidFill>
                            <a:srgbClr val="AD1457"/>
                          </a:solidFill>
                          <a:latin typeface="Cambria Math" panose="02040503050406030204" pitchFamily="18" charset="0"/>
                        </a:rPr>
                        <m:t>∗</m:t>
                      </m:r>
                      <m:r>
                        <a:rPr lang="en-US" sz="2800" b="1" i="1" dirty="0" smtClean="0">
                          <a:solidFill>
                            <a:srgbClr val="AD1457"/>
                          </a:solidFill>
                          <a:latin typeface="Cambria Math" panose="02040503050406030204" pitchFamily="18" charset="0"/>
                        </a:rPr>
                        <m:t>𝟐</m:t>
                      </m:r>
                      <m:r>
                        <a:rPr lang="en-US" sz="2800" b="1" i="1" dirty="0" smtClean="0">
                          <a:solidFill>
                            <a:srgbClr val="AD1457"/>
                          </a:solidFill>
                          <a:latin typeface="Cambria Math" panose="02040503050406030204" pitchFamily="18" charset="0"/>
                        </a:rPr>
                        <m:t>=</m:t>
                      </m:r>
                      <m:r>
                        <a:rPr lang="en-US" sz="2800" b="1" i="1" dirty="0" smtClean="0">
                          <a:solidFill>
                            <a:srgbClr val="AD1457"/>
                          </a:solidFill>
                          <a:latin typeface="Cambria Math" panose="02040503050406030204" pitchFamily="18" charset="0"/>
                        </a:rPr>
                        <m:t>𝟏𝟐</m:t>
                      </m:r>
                    </m:oMath>
                  </m:oMathPara>
                </a14:m>
                <a:endParaRPr lang="en-US" sz="2800" b="1" dirty="0">
                  <a:solidFill>
                    <a:srgbClr val="AD1457"/>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437709" y="4632960"/>
                <a:ext cx="4846320" cy="7315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988628" y="783772"/>
                <a:ext cx="4911634" cy="270401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i="1" smtClean="0">
                        <a:solidFill>
                          <a:srgbClr val="AD1457"/>
                        </a:solidFill>
                        <a:latin typeface="Cambria Math" panose="02040503050406030204" pitchFamily="18" charset="0"/>
                      </a:rPr>
                      <m:t>𝐴</m:t>
                    </m:r>
                    <m:r>
                      <a:rPr lang="en-US" sz="2000" i="1" smtClean="0">
                        <a:solidFill>
                          <a:srgbClr val="AD1457"/>
                        </a:solidFill>
                        <a:latin typeface="Cambria Math" panose="02040503050406030204" pitchFamily="18" charset="0"/>
                      </a:rPr>
                      <m:t>=</m:t>
                    </m:r>
                    <m:d>
                      <m:dPr>
                        <m:begChr m:val="["/>
                        <m:endChr m:val="]"/>
                        <m:ctrlPr>
                          <a:rPr lang="en-US" sz="2000" i="1">
                            <a:solidFill>
                              <a:srgbClr val="AD1457"/>
                            </a:solidFill>
                            <a:latin typeface="Cambria Math" panose="02040503050406030204" pitchFamily="18" charset="0"/>
                          </a:rPr>
                        </m:ctrlPr>
                      </m:dPr>
                      <m:e>
                        <m:m>
                          <m:mPr>
                            <m:mcs>
                              <m:mc>
                                <m:mcPr>
                                  <m:count m:val="3"/>
                                  <m:mcJc m:val="center"/>
                                </m:mcPr>
                              </m:mc>
                            </m:mcs>
                            <m:ctrlPr>
                              <a:rPr lang="en-US" sz="2000" i="1">
                                <a:solidFill>
                                  <a:srgbClr val="AD1457"/>
                                </a:solidFill>
                                <a:latin typeface="Cambria Math" panose="02040503050406030204" pitchFamily="18" charset="0"/>
                              </a:rPr>
                            </m:ctrlPr>
                          </m:mPr>
                          <m:mr>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𝐴</m:t>
                                  </m:r>
                                </m:e>
                                <m:sub>
                                  <m:r>
                                    <a:rPr lang="en-US" sz="2000" i="1">
                                      <a:solidFill>
                                        <a:srgbClr val="AD1457"/>
                                      </a:solidFill>
                                      <a:latin typeface="Cambria Math" panose="02040503050406030204" pitchFamily="18" charset="0"/>
                                    </a:rPr>
                                    <m:t>11</m:t>
                                  </m:r>
                                </m:sub>
                              </m:sSub>
                            </m:e>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𝐴</m:t>
                                  </m:r>
                                </m:e>
                                <m:sub>
                                  <m:r>
                                    <a:rPr lang="en-US" sz="2000" i="1">
                                      <a:solidFill>
                                        <a:srgbClr val="AD1457"/>
                                      </a:solidFill>
                                      <a:latin typeface="Cambria Math" panose="02040503050406030204" pitchFamily="18" charset="0"/>
                                    </a:rPr>
                                    <m:t>12</m:t>
                                  </m:r>
                                </m:sub>
                              </m:sSub>
                            </m:e>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𝐴</m:t>
                                  </m:r>
                                </m:e>
                                <m:sub>
                                  <m:r>
                                    <a:rPr lang="en-US" sz="2000" i="1">
                                      <a:solidFill>
                                        <a:srgbClr val="AD1457"/>
                                      </a:solidFill>
                                      <a:latin typeface="Cambria Math" panose="02040503050406030204" pitchFamily="18" charset="0"/>
                                    </a:rPr>
                                    <m:t>13</m:t>
                                  </m:r>
                                </m:sub>
                              </m:sSub>
                            </m:e>
                          </m:mr>
                          <m:mr>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𝐴</m:t>
                                  </m:r>
                                </m:e>
                                <m:sub>
                                  <m:r>
                                    <a:rPr lang="en-US" sz="2000" i="1">
                                      <a:solidFill>
                                        <a:srgbClr val="AD1457"/>
                                      </a:solidFill>
                                      <a:latin typeface="Cambria Math" panose="02040503050406030204" pitchFamily="18" charset="0"/>
                                    </a:rPr>
                                    <m:t>21</m:t>
                                  </m:r>
                                </m:sub>
                              </m:sSub>
                            </m:e>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𝐴</m:t>
                                  </m:r>
                                </m:e>
                                <m:sub>
                                  <m:r>
                                    <a:rPr lang="en-US" sz="2000" i="1">
                                      <a:solidFill>
                                        <a:srgbClr val="AD1457"/>
                                      </a:solidFill>
                                      <a:latin typeface="Cambria Math" panose="02040503050406030204" pitchFamily="18" charset="0"/>
                                    </a:rPr>
                                    <m:t>22</m:t>
                                  </m:r>
                                </m:sub>
                              </m:sSub>
                            </m:e>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𝐴</m:t>
                                  </m:r>
                                </m:e>
                                <m:sub>
                                  <m:r>
                                    <a:rPr lang="en-US" sz="2000" i="1">
                                      <a:solidFill>
                                        <a:srgbClr val="AD1457"/>
                                      </a:solidFill>
                                      <a:latin typeface="Cambria Math" panose="02040503050406030204" pitchFamily="18" charset="0"/>
                                    </a:rPr>
                                    <m:t>23</m:t>
                                  </m:r>
                                </m:sub>
                              </m:sSub>
                            </m:e>
                          </m:mr>
                        </m:m>
                      </m:e>
                    </m:d>
                  </m:oMath>
                </a14:m>
                <a:r>
                  <a:rPr lang="en-US" sz="2000" dirty="0">
                    <a:solidFill>
                      <a:srgbClr val="AD1457"/>
                    </a:solidFill>
                  </a:rPr>
                  <a:t> and </a:t>
                </a:r>
                <a14:m>
                  <m:oMath xmlns:m="http://schemas.openxmlformats.org/officeDocument/2006/math">
                    <m:r>
                      <a:rPr lang="en-US" sz="2000" i="1">
                        <a:solidFill>
                          <a:srgbClr val="AD1457"/>
                        </a:solidFill>
                        <a:latin typeface="Cambria Math" panose="02040503050406030204" pitchFamily="18" charset="0"/>
                      </a:rPr>
                      <m:t>𝐵</m:t>
                    </m:r>
                    <m:r>
                      <a:rPr lang="en-US" sz="2000" i="1">
                        <a:solidFill>
                          <a:srgbClr val="AD1457"/>
                        </a:solidFill>
                        <a:latin typeface="Cambria Math" panose="02040503050406030204" pitchFamily="18" charset="0"/>
                      </a:rPr>
                      <m:t>=</m:t>
                    </m:r>
                    <m:d>
                      <m:dPr>
                        <m:begChr m:val="["/>
                        <m:endChr m:val="]"/>
                        <m:ctrlPr>
                          <a:rPr lang="en-US" sz="2000" i="1">
                            <a:solidFill>
                              <a:srgbClr val="AD1457"/>
                            </a:solidFill>
                            <a:latin typeface="Cambria Math" panose="02040503050406030204" pitchFamily="18" charset="0"/>
                          </a:rPr>
                        </m:ctrlPr>
                      </m:dPr>
                      <m:e>
                        <m:m>
                          <m:mPr>
                            <m:mcs>
                              <m:mc>
                                <m:mcPr>
                                  <m:count m:val="2"/>
                                  <m:mcJc m:val="center"/>
                                </m:mcPr>
                              </m:mc>
                            </m:mcs>
                            <m:ctrlPr>
                              <a:rPr lang="en-US" sz="2000" i="1">
                                <a:solidFill>
                                  <a:srgbClr val="AD1457"/>
                                </a:solidFill>
                                <a:latin typeface="Cambria Math" panose="02040503050406030204" pitchFamily="18" charset="0"/>
                              </a:rPr>
                            </m:ctrlPr>
                          </m:mPr>
                          <m:mr>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𝐵</m:t>
                                  </m:r>
                                </m:e>
                                <m:sub>
                                  <m:r>
                                    <a:rPr lang="en-US" sz="2000" i="1">
                                      <a:solidFill>
                                        <a:srgbClr val="AD1457"/>
                                      </a:solidFill>
                                      <a:latin typeface="Cambria Math" panose="02040503050406030204" pitchFamily="18" charset="0"/>
                                    </a:rPr>
                                    <m:t>11</m:t>
                                  </m:r>
                                </m:sub>
                              </m:sSub>
                            </m:e>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𝐵</m:t>
                                  </m:r>
                                </m:e>
                                <m:sub>
                                  <m:r>
                                    <a:rPr lang="en-US" sz="2000" i="1">
                                      <a:solidFill>
                                        <a:srgbClr val="AD1457"/>
                                      </a:solidFill>
                                      <a:latin typeface="Cambria Math" panose="02040503050406030204" pitchFamily="18" charset="0"/>
                                    </a:rPr>
                                    <m:t>12</m:t>
                                  </m:r>
                                </m:sub>
                              </m:sSub>
                            </m:e>
                          </m:mr>
                          <m:mr>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𝐵</m:t>
                                  </m:r>
                                </m:e>
                                <m:sub>
                                  <m:r>
                                    <a:rPr lang="en-US" sz="2000" i="1">
                                      <a:solidFill>
                                        <a:srgbClr val="AD1457"/>
                                      </a:solidFill>
                                      <a:latin typeface="Cambria Math" panose="02040503050406030204" pitchFamily="18" charset="0"/>
                                    </a:rPr>
                                    <m:t>21</m:t>
                                  </m:r>
                                </m:sub>
                              </m:sSub>
                            </m:e>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𝐵</m:t>
                                  </m:r>
                                </m:e>
                                <m:sub>
                                  <m:r>
                                    <a:rPr lang="en-US" sz="2000" i="1">
                                      <a:solidFill>
                                        <a:srgbClr val="AD1457"/>
                                      </a:solidFill>
                                      <a:latin typeface="Cambria Math" panose="02040503050406030204" pitchFamily="18" charset="0"/>
                                    </a:rPr>
                                    <m:t>22</m:t>
                                  </m:r>
                                </m:sub>
                              </m:sSub>
                            </m:e>
                          </m:mr>
                          <m:mr>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𝐵</m:t>
                                  </m:r>
                                </m:e>
                                <m:sub>
                                  <m:r>
                                    <a:rPr lang="en-US" sz="2000" i="1">
                                      <a:solidFill>
                                        <a:srgbClr val="AD1457"/>
                                      </a:solidFill>
                                      <a:latin typeface="Cambria Math" panose="02040503050406030204" pitchFamily="18" charset="0"/>
                                    </a:rPr>
                                    <m:t>31</m:t>
                                  </m:r>
                                </m:sub>
                              </m:sSub>
                            </m:e>
                            <m:e>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𝐵</m:t>
                                  </m:r>
                                </m:e>
                                <m:sub>
                                  <m:r>
                                    <a:rPr lang="en-US" sz="2000" i="1">
                                      <a:solidFill>
                                        <a:srgbClr val="AD1457"/>
                                      </a:solidFill>
                                      <a:latin typeface="Cambria Math" panose="02040503050406030204" pitchFamily="18" charset="0"/>
                                    </a:rPr>
                                    <m:t>32</m:t>
                                  </m:r>
                                </m:sub>
                              </m:sSub>
                            </m:e>
                          </m:mr>
                        </m:m>
                      </m:e>
                    </m:d>
                  </m:oMath>
                </a14:m>
                <a:endParaRPr lang="en-US" sz="2000" dirty="0">
                  <a:solidFill>
                    <a:srgbClr val="AD1457"/>
                  </a:solidFill>
                </a:endParaRPr>
              </a:p>
              <a:p>
                <a:pPr algn="ctr"/>
                <a:endParaRPr lang="en-US" sz="2000" dirty="0">
                  <a:solidFill>
                    <a:srgbClr val="AD1457"/>
                  </a:solidFill>
                </a:endParaRPr>
              </a:p>
              <a:p>
                <a:pPr algn="ctr"/>
                <a14:m>
                  <m:oMathPara xmlns:m="http://schemas.openxmlformats.org/officeDocument/2006/math">
                    <m:oMathParaPr>
                      <m:jc m:val="centerGroup"/>
                    </m:oMathParaPr>
                    <m:oMath xmlns:m="http://schemas.openxmlformats.org/officeDocument/2006/math">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𝐶</m:t>
                          </m:r>
                        </m:e>
                        <m:sub>
                          <m:r>
                            <a:rPr lang="en-US" sz="2000" i="1">
                              <a:solidFill>
                                <a:srgbClr val="AD1457"/>
                              </a:solidFill>
                              <a:latin typeface="Cambria Math" panose="02040503050406030204" pitchFamily="18" charset="0"/>
                            </a:rPr>
                            <m:t>11</m:t>
                          </m:r>
                        </m:sub>
                      </m:sSub>
                      <m:r>
                        <a:rPr lang="en-US" sz="2000" i="1">
                          <a:solidFill>
                            <a:srgbClr val="AD1457"/>
                          </a:solidFill>
                          <a:latin typeface="Cambria Math" panose="02040503050406030204" pitchFamily="18" charset="0"/>
                        </a:rPr>
                        <m:t>=</m:t>
                      </m:r>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𝐴</m:t>
                          </m:r>
                        </m:e>
                        <m:sub>
                          <m:r>
                            <a:rPr lang="en-US" sz="2000" i="1">
                              <a:solidFill>
                                <a:srgbClr val="AD1457"/>
                              </a:solidFill>
                              <a:latin typeface="Cambria Math" panose="02040503050406030204" pitchFamily="18" charset="0"/>
                            </a:rPr>
                            <m:t>11</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11</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𝐴</m:t>
                          </m:r>
                        </m:e>
                        <m:sub>
                          <m:r>
                            <a:rPr lang="en-US" sz="2000" i="1">
                              <a:solidFill>
                                <a:srgbClr val="AD1457"/>
                              </a:solidFill>
                              <a:latin typeface="Cambria Math" panose="02040503050406030204" pitchFamily="18" charset="0"/>
                              <a:ea typeface="Cambria Math" panose="02040503050406030204" pitchFamily="18" charset="0"/>
                            </a:rPr>
                            <m:t>12</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21</m:t>
                          </m:r>
                        </m:sub>
                      </m:sSub>
                      <m:r>
                        <a:rPr lang="en-US" sz="2000">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𝐴</m:t>
                          </m:r>
                        </m:e>
                        <m:sub>
                          <m:r>
                            <a:rPr lang="en-US" sz="2000" i="1">
                              <a:solidFill>
                                <a:srgbClr val="AD1457"/>
                              </a:solidFill>
                              <a:latin typeface="Cambria Math" panose="02040503050406030204" pitchFamily="18" charset="0"/>
                              <a:ea typeface="Cambria Math" panose="02040503050406030204" pitchFamily="18" charset="0"/>
                            </a:rPr>
                            <m:t>13</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31</m:t>
                          </m:r>
                        </m:sub>
                      </m:sSub>
                    </m:oMath>
                  </m:oMathPara>
                </a14:m>
                <a:endParaRPr lang="en-US" sz="2000" dirty="0">
                  <a:solidFill>
                    <a:srgbClr val="AD1457"/>
                  </a:solidFill>
                </a:endParaRPr>
              </a:p>
              <a:p>
                <a:pPr algn="ctr"/>
                <a14:m>
                  <m:oMathPara xmlns:m="http://schemas.openxmlformats.org/officeDocument/2006/math">
                    <m:oMathParaPr>
                      <m:jc m:val="centerGroup"/>
                    </m:oMathParaPr>
                    <m:oMath xmlns:m="http://schemas.openxmlformats.org/officeDocument/2006/math">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𝐶</m:t>
                          </m:r>
                        </m:e>
                        <m:sub>
                          <m:r>
                            <a:rPr lang="en-US" sz="2000" i="1">
                              <a:solidFill>
                                <a:srgbClr val="AD1457"/>
                              </a:solidFill>
                              <a:latin typeface="Cambria Math" panose="02040503050406030204" pitchFamily="18" charset="0"/>
                            </a:rPr>
                            <m:t>12</m:t>
                          </m:r>
                        </m:sub>
                      </m:sSub>
                      <m:r>
                        <a:rPr lang="en-US" sz="2000" i="1">
                          <a:solidFill>
                            <a:srgbClr val="AD1457"/>
                          </a:solidFill>
                          <a:latin typeface="Cambria Math" panose="02040503050406030204" pitchFamily="18" charset="0"/>
                        </a:rPr>
                        <m:t>=</m:t>
                      </m:r>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𝐴</m:t>
                          </m:r>
                        </m:e>
                        <m:sub>
                          <m:r>
                            <a:rPr lang="en-US" sz="2000" i="1">
                              <a:solidFill>
                                <a:srgbClr val="AD1457"/>
                              </a:solidFill>
                              <a:latin typeface="Cambria Math" panose="02040503050406030204" pitchFamily="18" charset="0"/>
                            </a:rPr>
                            <m:t>11</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12</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𝐴</m:t>
                          </m:r>
                        </m:e>
                        <m:sub>
                          <m:r>
                            <a:rPr lang="en-US" sz="2000" i="1">
                              <a:solidFill>
                                <a:srgbClr val="AD1457"/>
                              </a:solidFill>
                              <a:latin typeface="Cambria Math" panose="02040503050406030204" pitchFamily="18" charset="0"/>
                              <a:ea typeface="Cambria Math" panose="02040503050406030204" pitchFamily="18" charset="0"/>
                            </a:rPr>
                            <m:t>12</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22</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𝐴</m:t>
                          </m:r>
                        </m:e>
                        <m:sub>
                          <m:r>
                            <a:rPr lang="en-US" sz="2000" i="1">
                              <a:solidFill>
                                <a:srgbClr val="AD1457"/>
                              </a:solidFill>
                              <a:latin typeface="Cambria Math" panose="02040503050406030204" pitchFamily="18" charset="0"/>
                              <a:ea typeface="Cambria Math" panose="02040503050406030204" pitchFamily="18" charset="0"/>
                            </a:rPr>
                            <m:t>13</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32</m:t>
                          </m:r>
                        </m:sub>
                      </m:sSub>
                    </m:oMath>
                  </m:oMathPara>
                </a14:m>
                <a:endParaRPr lang="en-US" sz="2000" dirty="0">
                  <a:solidFill>
                    <a:srgbClr val="AD1457"/>
                  </a:solidFill>
                </a:endParaRPr>
              </a:p>
              <a:p>
                <a:pPr algn="ctr"/>
                <a14:m>
                  <m:oMathPara xmlns:m="http://schemas.openxmlformats.org/officeDocument/2006/math">
                    <m:oMathParaPr>
                      <m:jc m:val="centerGroup"/>
                    </m:oMathParaPr>
                    <m:oMath xmlns:m="http://schemas.openxmlformats.org/officeDocument/2006/math">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𝐶</m:t>
                          </m:r>
                        </m:e>
                        <m:sub>
                          <m:r>
                            <a:rPr lang="en-US" sz="2000" i="1">
                              <a:solidFill>
                                <a:srgbClr val="AD1457"/>
                              </a:solidFill>
                              <a:latin typeface="Cambria Math" panose="02040503050406030204" pitchFamily="18" charset="0"/>
                            </a:rPr>
                            <m:t>21</m:t>
                          </m:r>
                        </m:sub>
                      </m:sSub>
                      <m:r>
                        <a:rPr lang="en-US" sz="2000" i="1">
                          <a:solidFill>
                            <a:srgbClr val="AD1457"/>
                          </a:solidFill>
                          <a:latin typeface="Cambria Math" panose="02040503050406030204" pitchFamily="18" charset="0"/>
                        </a:rPr>
                        <m:t>=</m:t>
                      </m:r>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𝐴</m:t>
                          </m:r>
                        </m:e>
                        <m:sub>
                          <m:r>
                            <a:rPr lang="en-US" sz="2000" i="1">
                              <a:solidFill>
                                <a:srgbClr val="AD1457"/>
                              </a:solidFill>
                              <a:latin typeface="Cambria Math" panose="02040503050406030204" pitchFamily="18" charset="0"/>
                            </a:rPr>
                            <m:t>21</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11</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𝐴</m:t>
                          </m:r>
                        </m:e>
                        <m:sub>
                          <m:r>
                            <a:rPr lang="en-US" sz="2000" i="1">
                              <a:solidFill>
                                <a:srgbClr val="AD1457"/>
                              </a:solidFill>
                              <a:latin typeface="Cambria Math" panose="02040503050406030204" pitchFamily="18" charset="0"/>
                              <a:ea typeface="Cambria Math" panose="02040503050406030204" pitchFamily="18" charset="0"/>
                            </a:rPr>
                            <m:t>22</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21</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𝐴</m:t>
                          </m:r>
                        </m:e>
                        <m:sub>
                          <m:r>
                            <a:rPr lang="en-US" sz="2000" i="1">
                              <a:solidFill>
                                <a:srgbClr val="AD1457"/>
                              </a:solidFill>
                              <a:latin typeface="Cambria Math" panose="02040503050406030204" pitchFamily="18" charset="0"/>
                              <a:ea typeface="Cambria Math" panose="02040503050406030204" pitchFamily="18" charset="0"/>
                            </a:rPr>
                            <m:t>23</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31</m:t>
                          </m:r>
                        </m:sub>
                      </m:sSub>
                    </m:oMath>
                  </m:oMathPara>
                </a14:m>
                <a:endParaRPr lang="en-US" sz="2000" dirty="0">
                  <a:solidFill>
                    <a:srgbClr val="AD1457"/>
                  </a:solidFill>
                </a:endParaRPr>
              </a:p>
              <a:p>
                <a:pPr algn="ctr"/>
                <a14:m>
                  <m:oMathPara xmlns:m="http://schemas.openxmlformats.org/officeDocument/2006/math">
                    <m:oMathParaPr>
                      <m:jc m:val="centerGroup"/>
                    </m:oMathParaPr>
                    <m:oMath xmlns:m="http://schemas.openxmlformats.org/officeDocument/2006/math">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𝐶</m:t>
                          </m:r>
                        </m:e>
                        <m:sub>
                          <m:r>
                            <a:rPr lang="en-US" sz="2000" i="1">
                              <a:solidFill>
                                <a:srgbClr val="AD1457"/>
                              </a:solidFill>
                              <a:latin typeface="Cambria Math" panose="02040503050406030204" pitchFamily="18" charset="0"/>
                            </a:rPr>
                            <m:t>22</m:t>
                          </m:r>
                        </m:sub>
                      </m:sSub>
                      <m:r>
                        <a:rPr lang="en-US" sz="2000" i="1">
                          <a:solidFill>
                            <a:srgbClr val="AD1457"/>
                          </a:solidFill>
                          <a:latin typeface="Cambria Math" panose="02040503050406030204" pitchFamily="18" charset="0"/>
                        </a:rPr>
                        <m:t>=</m:t>
                      </m:r>
                      <m:sSub>
                        <m:sSubPr>
                          <m:ctrlPr>
                            <a:rPr lang="en-US" sz="2000" i="1">
                              <a:solidFill>
                                <a:srgbClr val="AD1457"/>
                              </a:solidFill>
                              <a:latin typeface="Cambria Math" panose="02040503050406030204" pitchFamily="18" charset="0"/>
                            </a:rPr>
                          </m:ctrlPr>
                        </m:sSubPr>
                        <m:e>
                          <m:r>
                            <a:rPr lang="en-US" sz="2000" i="1">
                              <a:solidFill>
                                <a:srgbClr val="AD1457"/>
                              </a:solidFill>
                              <a:latin typeface="Cambria Math" panose="02040503050406030204" pitchFamily="18" charset="0"/>
                            </a:rPr>
                            <m:t>𝐴</m:t>
                          </m:r>
                        </m:e>
                        <m:sub>
                          <m:r>
                            <a:rPr lang="en-US" sz="2000" i="1">
                              <a:solidFill>
                                <a:srgbClr val="AD1457"/>
                              </a:solidFill>
                              <a:latin typeface="Cambria Math" panose="02040503050406030204" pitchFamily="18" charset="0"/>
                            </a:rPr>
                            <m:t>21</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12</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𝐴</m:t>
                          </m:r>
                        </m:e>
                        <m:sub>
                          <m:r>
                            <a:rPr lang="en-US" sz="2000" i="1">
                              <a:solidFill>
                                <a:srgbClr val="AD1457"/>
                              </a:solidFill>
                              <a:latin typeface="Cambria Math" panose="02040503050406030204" pitchFamily="18" charset="0"/>
                              <a:ea typeface="Cambria Math" panose="02040503050406030204" pitchFamily="18" charset="0"/>
                            </a:rPr>
                            <m:t>22</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22</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𝐴</m:t>
                          </m:r>
                        </m:e>
                        <m:sub>
                          <m:r>
                            <a:rPr lang="en-US" sz="2000" i="1">
                              <a:solidFill>
                                <a:srgbClr val="AD1457"/>
                              </a:solidFill>
                              <a:latin typeface="Cambria Math" panose="02040503050406030204" pitchFamily="18" charset="0"/>
                              <a:ea typeface="Cambria Math" panose="02040503050406030204" pitchFamily="18" charset="0"/>
                            </a:rPr>
                            <m:t>23</m:t>
                          </m:r>
                        </m:sub>
                      </m:sSub>
                      <m:r>
                        <a:rPr lang="en-US" sz="2000" i="1">
                          <a:solidFill>
                            <a:srgbClr val="AD1457"/>
                          </a:solidFill>
                          <a:latin typeface="Cambria Math" panose="02040503050406030204" pitchFamily="18" charset="0"/>
                          <a:ea typeface="Cambria Math" panose="02040503050406030204" pitchFamily="18" charset="0"/>
                        </a:rPr>
                        <m:t>∙</m:t>
                      </m:r>
                      <m:sSub>
                        <m:sSubPr>
                          <m:ctrlPr>
                            <a:rPr lang="en-US" sz="2000" i="1">
                              <a:solidFill>
                                <a:srgbClr val="AD1457"/>
                              </a:solidFill>
                              <a:latin typeface="Cambria Math" panose="02040503050406030204" pitchFamily="18" charset="0"/>
                              <a:ea typeface="Cambria Math" panose="02040503050406030204" pitchFamily="18" charset="0"/>
                            </a:rPr>
                          </m:ctrlPr>
                        </m:sSubPr>
                        <m:e>
                          <m:r>
                            <a:rPr lang="en-US" sz="2000" i="1">
                              <a:solidFill>
                                <a:srgbClr val="AD1457"/>
                              </a:solidFill>
                              <a:latin typeface="Cambria Math" panose="02040503050406030204" pitchFamily="18" charset="0"/>
                              <a:ea typeface="Cambria Math" panose="02040503050406030204" pitchFamily="18" charset="0"/>
                            </a:rPr>
                            <m:t>𝐵</m:t>
                          </m:r>
                        </m:e>
                        <m:sub>
                          <m:r>
                            <a:rPr lang="en-US" sz="2000" i="1">
                              <a:solidFill>
                                <a:srgbClr val="AD1457"/>
                              </a:solidFill>
                              <a:latin typeface="Cambria Math" panose="02040503050406030204" pitchFamily="18" charset="0"/>
                              <a:ea typeface="Cambria Math" panose="02040503050406030204" pitchFamily="18" charset="0"/>
                            </a:rPr>
                            <m:t>32</m:t>
                          </m:r>
                        </m:sub>
                      </m:sSub>
                    </m:oMath>
                  </m:oMathPara>
                </a14:m>
                <a:endParaRPr lang="en-US" sz="2000" dirty="0">
                  <a:solidFill>
                    <a:srgbClr val="AD1457"/>
                  </a:solidFill>
                  <a:ea typeface="Cambria Math" panose="020405030504060302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6988628" y="783772"/>
                <a:ext cx="4911634" cy="270401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8490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par>
                          <p:cTn id="42" fill="hold">
                            <p:stCondLst>
                              <p:cond delay="500"/>
                            </p:stCondLst>
                            <p:childTnLst>
                              <p:par>
                                <p:cTn id="43" presetID="22" presetClass="entr" presetSubtype="1" fill="hold" grpId="0"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up)">
                                      <p:cBhvr>
                                        <p:cTn id="45" dur="10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xit" presetSubtype="10" fill="hold" grpId="1" nodeType="clickEffect">
                                  <p:stCondLst>
                                    <p:cond delay="0"/>
                                  </p:stCondLst>
                                  <p:childTnLst>
                                    <p:animEffect transition="out" filter="randombar(horizontal)">
                                      <p:cBhvr>
                                        <p:cTn id="49" dur="500"/>
                                        <p:tgtEl>
                                          <p:spTgt spid="7"/>
                                        </p:tgtEl>
                                      </p:cBhvr>
                                    </p:animEffect>
                                    <p:set>
                                      <p:cBhvr>
                                        <p:cTn id="5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7"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2B42A2-2250-43DB-BAA3-BA99B7AD51FE}"/>
              </a:ext>
            </a:extLst>
          </p:cNvPr>
          <p:cNvSpPr>
            <a:spLocks noGrp="1"/>
          </p:cNvSpPr>
          <p:nvPr>
            <p:ph type="title"/>
          </p:nvPr>
        </p:nvSpPr>
        <p:spPr/>
        <p:txBody>
          <a:bodyPr/>
          <a:lstStyle/>
          <a:p>
            <a:endParaRPr lang="en-IN"/>
          </a:p>
        </p:txBody>
      </p:sp>
      <p:pic>
        <p:nvPicPr>
          <p:cNvPr id="5" name="Content Placeholder 4" descr="Diagram&#10;&#10;Description automatically generated">
            <a:extLst>
              <a:ext uri="{FF2B5EF4-FFF2-40B4-BE49-F238E27FC236}">
                <a16:creationId xmlns:a16="http://schemas.microsoft.com/office/drawing/2014/main" xmlns="" id="{D5A53AE9-31EC-4F78-B3E7-F5AD9E44D7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728" y="711201"/>
            <a:ext cx="11659968" cy="4316361"/>
          </a:xfrm>
        </p:spPr>
      </p:pic>
      <p:sp>
        <p:nvSpPr>
          <p:cNvPr id="6" name="TextBox 5">
            <a:extLst>
              <a:ext uri="{FF2B5EF4-FFF2-40B4-BE49-F238E27FC236}">
                <a16:creationId xmlns:a16="http://schemas.microsoft.com/office/drawing/2014/main" xmlns="" id="{C9417829-FD95-4654-9D71-BBFB050D0411}"/>
              </a:ext>
            </a:extLst>
          </p:cNvPr>
          <p:cNvSpPr txBox="1"/>
          <p:nvPr/>
        </p:nvSpPr>
        <p:spPr>
          <a:xfrm>
            <a:off x="256686" y="5554096"/>
            <a:ext cx="5715026" cy="369332"/>
          </a:xfrm>
          <a:prstGeom prst="rect">
            <a:avLst/>
          </a:prstGeom>
          <a:noFill/>
        </p:spPr>
        <p:txBody>
          <a:bodyPr wrap="none" rtlCol="0">
            <a:spAutoFit/>
          </a:bodyPr>
          <a:lstStyle/>
          <a:p>
            <a:r>
              <a:rPr lang="en-IN" b="0" i="0" dirty="0">
                <a:latin typeface="+mj-lt"/>
              </a:rPr>
              <a:t>The total number of </a:t>
            </a:r>
            <a:r>
              <a:rPr lang="en-IN" b="0" i="0" dirty="0" err="1">
                <a:latin typeface="+mj-lt"/>
              </a:rPr>
              <a:t>parenthesization</a:t>
            </a:r>
            <a:r>
              <a:rPr lang="en-IN" b="0" i="0" dirty="0">
                <a:latin typeface="+mj-lt"/>
              </a:rPr>
              <a:t> possible: </a:t>
            </a:r>
            <a:r>
              <a:rPr lang="en-IN" b="1" i="0" dirty="0">
                <a:solidFill>
                  <a:srgbClr val="C00000"/>
                </a:solidFill>
                <a:latin typeface="+mj-lt"/>
              </a:rPr>
              <a:t>C(2n,n)/(n+1)</a:t>
            </a:r>
            <a:endParaRPr lang="en-IN" b="1" dirty="0">
              <a:solidFill>
                <a:srgbClr val="C00000"/>
              </a:solidFill>
            </a:endParaRPr>
          </a:p>
        </p:txBody>
      </p:sp>
    </p:spTree>
    <p:extLst>
      <p:ext uri="{BB962C8B-B14F-4D97-AF65-F5344CB8AC3E}">
        <p14:creationId xmlns:p14="http://schemas.microsoft.com/office/powerpoint/2010/main" val="33553086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Chain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Now, we want to calculate </a:t>
                </a:r>
                <a:r>
                  <a:rPr lang="en-US" b="1" dirty="0"/>
                  <a:t>the product of more than two matrices</a:t>
                </a:r>
                <a:r>
                  <a:rPr lang="en-US" dirty="0"/>
                  <a:t>. Matrix multiplication is </a:t>
                </a:r>
                <a:r>
                  <a:rPr lang="en-US" b="1" dirty="0"/>
                  <a:t>associative</a:t>
                </a:r>
                <a:r>
                  <a:rPr lang="en-US" dirty="0"/>
                  <a:t>.</a:t>
                </a:r>
              </a:p>
              <a:p>
                <a:r>
                  <a:rPr lang="en-US" dirty="0"/>
                  <a:t>The product of </a:t>
                </a:r>
                <a:r>
                  <a:rPr lang="en-US" dirty="0">
                    <a:solidFill>
                      <a:srgbClr val="AD1457"/>
                    </a:solidFill>
                  </a:rPr>
                  <a:t>four matrices </a:t>
                </a:r>
                <a14:m>
                  <m:oMath xmlns:m="http://schemas.openxmlformats.org/officeDocument/2006/math">
                    <m:r>
                      <a:rPr lang="en-US" i="1" dirty="0">
                        <a:solidFill>
                          <a:srgbClr val="AD1457"/>
                        </a:solidFill>
                        <a:latin typeface="Cambria Math" panose="02040503050406030204" pitchFamily="18" charset="0"/>
                      </a:rPr>
                      <m:t>𝐴</m:t>
                    </m:r>
                    <m:r>
                      <a:rPr lang="en-US" i="1" dirty="0">
                        <a:solidFill>
                          <a:srgbClr val="AD1457"/>
                        </a:solidFill>
                        <a:latin typeface="Cambria Math" panose="02040503050406030204" pitchFamily="18" charset="0"/>
                      </a:rPr>
                      <m:t>(13×5), </m:t>
                    </m:r>
                    <m:r>
                      <a:rPr lang="en-US" i="1" dirty="0">
                        <a:solidFill>
                          <a:srgbClr val="AD1457"/>
                        </a:solidFill>
                        <a:latin typeface="Cambria Math" panose="02040503050406030204" pitchFamily="18" charset="0"/>
                      </a:rPr>
                      <m:t>𝐵</m:t>
                    </m:r>
                    <m:r>
                      <a:rPr lang="en-US" i="1" dirty="0">
                        <a:solidFill>
                          <a:srgbClr val="AD1457"/>
                        </a:solidFill>
                        <a:latin typeface="Cambria Math" panose="02040503050406030204" pitchFamily="18" charset="0"/>
                      </a:rPr>
                      <m:t>(5×89), </m:t>
                    </m:r>
                    <m:r>
                      <a:rPr lang="en-US" i="1" dirty="0">
                        <a:solidFill>
                          <a:srgbClr val="AD1457"/>
                        </a:solidFill>
                        <a:latin typeface="Cambria Math" panose="02040503050406030204" pitchFamily="18" charset="0"/>
                      </a:rPr>
                      <m:t>𝐶</m:t>
                    </m:r>
                    <m:r>
                      <a:rPr lang="en-US" i="1" dirty="0">
                        <a:solidFill>
                          <a:srgbClr val="AD1457"/>
                        </a:solidFill>
                        <a:latin typeface="Cambria Math" panose="02040503050406030204" pitchFamily="18" charset="0"/>
                      </a:rPr>
                      <m:t>(89×3), </m:t>
                    </m:r>
                    <m:r>
                      <a:rPr lang="en-US" i="1" dirty="0">
                        <a:solidFill>
                          <a:srgbClr val="AD1457"/>
                        </a:solidFill>
                        <a:latin typeface="Cambria Math" panose="02040503050406030204" pitchFamily="18" charset="0"/>
                      </a:rPr>
                      <m:t>𝐷</m:t>
                    </m:r>
                    <m:r>
                      <a:rPr lang="en-US" i="1" dirty="0">
                        <a:solidFill>
                          <a:srgbClr val="AD1457"/>
                        </a:solidFill>
                        <a:latin typeface="Cambria Math" panose="02040503050406030204" pitchFamily="18" charset="0"/>
                      </a:rPr>
                      <m:t>(3×34)</m:t>
                    </m:r>
                  </m:oMath>
                </a14:m>
                <a:r>
                  <a:rPr lang="en-US" dirty="0"/>
                  <a:t> can be fully parenthesized in </a:t>
                </a:r>
                <a14:m>
                  <m:oMath xmlns:m="http://schemas.openxmlformats.org/officeDocument/2006/math">
                    <m:r>
                      <a:rPr lang="en-US" i="1" dirty="0">
                        <a:solidFill>
                          <a:srgbClr val="0070C0"/>
                        </a:solidFill>
                        <a:latin typeface="Cambria Math" panose="02040503050406030204" pitchFamily="18" charset="0"/>
                      </a:rPr>
                      <m:t>5</m:t>
                    </m:r>
                  </m:oMath>
                </a14:m>
                <a:r>
                  <a:rPr lang="en-US" dirty="0">
                    <a:solidFill>
                      <a:srgbClr val="0070C0"/>
                    </a:solidFill>
                  </a:rPr>
                  <a:t> distinct ways.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423058956"/>
                  </p:ext>
                </p:extLst>
              </p:nvPr>
            </p:nvGraphicFramePr>
            <p:xfrm>
              <a:off x="820777" y="2903160"/>
              <a:ext cx="3581400" cy="2753055"/>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xmlns="" val="1813401080"/>
                        </a:ext>
                      </a:extLst>
                    </a:gridCol>
                    <a:gridCol w="1752600">
                      <a:extLst>
                        <a:ext uri="{9D8B030D-6E8A-4147-A177-3AD203B41FA5}">
                          <a16:colId xmlns:a16="http://schemas.microsoft.com/office/drawing/2014/main" xmlns="" val="4255947625"/>
                        </a:ext>
                      </a:extLst>
                    </a:gridCol>
                    <a:gridCol w="1295400">
                      <a:extLst>
                        <a:ext uri="{9D8B030D-6E8A-4147-A177-3AD203B41FA5}">
                          <a16:colId xmlns:a16="http://schemas.microsoft.com/office/drawing/2014/main" xmlns="" val="2125827405"/>
                        </a:ext>
                      </a:extLst>
                    </a:gridCol>
                  </a:tblGrid>
                  <a:tr h="550611">
                    <a:tc>
                      <a:txBody>
                        <a:bodyPr/>
                        <a:lstStyle/>
                        <a:p>
                          <a:pPr algn="ctr"/>
                          <a:r>
                            <a:rPr lang="en-US" sz="2400" b="0" dirty="0">
                              <a:solidFill>
                                <a:srgbClr val="C00000"/>
                              </a:solidFill>
                            </a:rPr>
                            <a:t>1</a:t>
                          </a: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𝐴𝐵</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𝐶</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𝐷</m:t>
                                </m:r>
                              </m:oMath>
                            </m:oMathPara>
                          </a14:m>
                          <a:endParaRPr lang="en-US" sz="2400" b="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10582</m:t>
                                </m:r>
                              </m:oMath>
                            </m:oMathPara>
                          </a14:m>
                          <a:endParaRPr lang="en-US" sz="2400" b="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045647970"/>
                      </a:ext>
                    </a:extLst>
                  </a:tr>
                  <a:tr h="550611">
                    <a:tc>
                      <a:txBody>
                        <a:bodyPr/>
                        <a:lstStyle/>
                        <a:p>
                          <a:pPr algn="ctr"/>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509753091"/>
                      </a:ext>
                    </a:extLst>
                  </a:tr>
                  <a:tr h="550611">
                    <a:tc>
                      <a:txBody>
                        <a:bodyPr/>
                        <a:lstStyle/>
                        <a:p>
                          <a:pPr algn="ctr"/>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062087805"/>
                      </a:ext>
                    </a:extLst>
                  </a:tr>
                  <a:tr h="550611">
                    <a:tc>
                      <a:txBody>
                        <a:bodyPr/>
                        <a:lstStyle/>
                        <a:p>
                          <a:pPr algn="ctr"/>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600370903"/>
                      </a:ext>
                    </a:extLst>
                  </a:tr>
                  <a:tr h="550611">
                    <a:tc>
                      <a:txBody>
                        <a:bodyPr/>
                        <a:lstStyle/>
                        <a:p>
                          <a:pPr algn="ctr"/>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549794186"/>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423058956"/>
                  </p:ext>
                </p:extLst>
              </p:nvPr>
            </p:nvGraphicFramePr>
            <p:xfrm>
              <a:off x="820777" y="2903160"/>
              <a:ext cx="3581400" cy="2753055"/>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1813401080"/>
                        </a:ext>
                      </a:extLst>
                    </a:gridCol>
                    <a:gridCol w="1752600">
                      <a:extLst>
                        <a:ext uri="{9D8B030D-6E8A-4147-A177-3AD203B41FA5}">
                          <a16:colId xmlns:a16="http://schemas.microsoft.com/office/drawing/2014/main" val="4255947625"/>
                        </a:ext>
                      </a:extLst>
                    </a:gridCol>
                    <a:gridCol w="1295400">
                      <a:extLst>
                        <a:ext uri="{9D8B030D-6E8A-4147-A177-3AD203B41FA5}">
                          <a16:colId xmlns:a16="http://schemas.microsoft.com/office/drawing/2014/main" val="2125827405"/>
                        </a:ext>
                      </a:extLst>
                    </a:gridCol>
                  </a:tblGrid>
                  <a:tr h="550611">
                    <a:tc>
                      <a:txBody>
                        <a:bodyPr/>
                        <a:lstStyle/>
                        <a:p>
                          <a:pPr algn="ctr"/>
                          <a:r>
                            <a:rPr lang="en-US" sz="2400" b="0" dirty="0" smtClean="0">
                              <a:solidFill>
                                <a:srgbClr val="C00000"/>
                              </a:solidFill>
                            </a:rPr>
                            <a:t>1</a:t>
                          </a:r>
                          <a:endParaRPr lang="en-US" sz="2400" b="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30903" t="-1111" r="-74653" b="-404444"/>
                          </a:stretch>
                        </a:blip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76995" t="-1111" r="-939" b="-404444"/>
                          </a:stretch>
                        </a:blipFill>
                      </a:tcPr>
                    </a:tc>
                    <a:extLst>
                      <a:ext uri="{0D108BD9-81ED-4DB2-BD59-A6C34878D82A}">
                        <a16:rowId xmlns:a16="http://schemas.microsoft.com/office/drawing/2014/main" val="2045647970"/>
                      </a:ext>
                    </a:extLst>
                  </a:tr>
                  <a:tr h="550611">
                    <a:tc>
                      <a:txBody>
                        <a:bodyPr/>
                        <a:lstStyle/>
                        <a:p>
                          <a:pPr algn="ctr"/>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smtClean="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9753091"/>
                      </a:ext>
                    </a:extLst>
                  </a:tr>
                  <a:tr h="550611">
                    <a:tc>
                      <a:txBody>
                        <a:bodyPr/>
                        <a:lstStyle/>
                        <a:p>
                          <a:pPr algn="ctr"/>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smtClean="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2087805"/>
                      </a:ext>
                    </a:extLst>
                  </a:tr>
                  <a:tr h="550611">
                    <a:tc>
                      <a:txBody>
                        <a:bodyPr/>
                        <a:lstStyle/>
                        <a:p>
                          <a:pPr algn="ctr"/>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smtClean="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0370903"/>
                      </a:ext>
                    </a:extLst>
                  </a:tr>
                  <a:tr h="550611">
                    <a:tc>
                      <a:txBody>
                        <a:bodyPr/>
                        <a:lstStyle/>
                        <a:p>
                          <a:pPr algn="ctr"/>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smtClean="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979418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ext uri="{D42A27DB-BD31-4B8C-83A1-F6EECF244321}">
                    <p14:modId xmlns:p14="http://schemas.microsoft.com/office/powerpoint/2010/main" val="773723183"/>
                  </p:ext>
                </p:extLst>
              </p:nvPr>
            </p:nvGraphicFramePr>
            <p:xfrm>
              <a:off x="5434340" y="2903163"/>
              <a:ext cx="5773589" cy="2743200"/>
            </p:xfrm>
            <a:graphic>
              <a:graphicData uri="http://schemas.openxmlformats.org/drawingml/2006/table">
                <a:tbl>
                  <a:tblPr firstRow="1" bandRow="1">
                    <a:tableStyleId>{5C22544A-7EE6-4342-B048-85BDC9FD1C3A}</a:tableStyleId>
                  </a:tblPr>
                  <a:tblGrid>
                    <a:gridCol w="3943076">
                      <a:extLst>
                        <a:ext uri="{9D8B030D-6E8A-4147-A177-3AD203B41FA5}">
                          <a16:colId xmlns:a16="http://schemas.microsoft.com/office/drawing/2014/main" xmlns="" val="3128155166"/>
                        </a:ext>
                      </a:extLst>
                    </a:gridCol>
                    <a:gridCol w="1830513">
                      <a:extLst>
                        <a:ext uri="{9D8B030D-6E8A-4147-A177-3AD203B41FA5}">
                          <a16:colId xmlns:a16="http://schemas.microsoft.com/office/drawing/2014/main" xmlns="" val="1624035383"/>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solidFill>
                                      <a:srgbClr val="AD1457"/>
                                    </a:solidFill>
                                    <a:latin typeface="Cambria Math" panose="02040503050406030204" pitchFamily="18" charset="0"/>
                                  </a:rPr>
                                  <m:t>𝑅</m:t>
                                </m:r>
                                <m:r>
                                  <a:rPr lang="en-US" sz="2000" i="1" dirty="0" smtClean="0">
                                    <a:solidFill>
                                      <a:srgbClr val="AD1457"/>
                                    </a:solidFill>
                                    <a:latin typeface="Cambria Math" panose="02040503050406030204" pitchFamily="18" charset="0"/>
                                  </a:rPr>
                                  <m:t>1=</m:t>
                                </m:r>
                                <m:r>
                                  <a:rPr lang="en-US" sz="2000" i="1" dirty="0">
                                    <a:solidFill>
                                      <a:srgbClr val="AD1457"/>
                                    </a:solidFill>
                                    <a:latin typeface="Cambria Math" panose="02040503050406030204" pitchFamily="18" charset="0"/>
                                  </a:rPr>
                                  <m:t>𝐴</m:t>
                                </m:r>
                                <m:r>
                                  <a:rPr lang="en-US" sz="2000" i="1" dirty="0">
                                    <a:solidFill>
                                      <a:srgbClr val="AD1457"/>
                                    </a:solidFill>
                                    <a:latin typeface="Cambria Math" panose="02040503050406030204" pitchFamily="18" charset="0"/>
                                  </a:rPr>
                                  <m:t>(13×5)∙</m:t>
                                </m:r>
                                <m:r>
                                  <a:rPr lang="en-US" sz="2000" i="1" dirty="0">
                                    <a:solidFill>
                                      <a:srgbClr val="AD1457"/>
                                    </a:solidFill>
                                    <a:latin typeface="Cambria Math" panose="02040503050406030204" pitchFamily="18" charset="0"/>
                                  </a:rPr>
                                  <m:t>𝐵</m:t>
                                </m:r>
                                <m:r>
                                  <a:rPr lang="en-US" sz="2000" i="1" dirty="0">
                                    <a:solidFill>
                                      <a:srgbClr val="AD1457"/>
                                    </a:solidFill>
                                    <a:latin typeface="Cambria Math" panose="02040503050406030204" pitchFamily="18" charset="0"/>
                                  </a:rPr>
                                  <m:t>(5×89)</m:t>
                                </m:r>
                              </m:oMath>
                            </m:oMathPara>
                          </a14:m>
                          <a:endParaRPr lang="en-US" sz="2000" dirty="0">
                            <a:solidFill>
                              <a:srgbClr val="FF0000"/>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rowSpan="2">
                      <a:txBody>
                        <a:bodyPr/>
                        <a:lstStyle/>
                        <a:p>
                          <a:pPr/>
                          <a14:m>
                            <m:oMathPara xmlns:m="http://schemas.openxmlformats.org/officeDocument/2006/math">
                              <m:oMathParaPr>
                                <m:jc m:val="centerGroup"/>
                              </m:oMathParaPr>
                              <m:oMath xmlns:m="http://schemas.openxmlformats.org/officeDocument/2006/math">
                                <m:r>
                                  <a:rPr lang="en-US" b="1" i="1" smtClean="0">
                                    <a:solidFill>
                                      <a:srgbClr val="0066FF"/>
                                    </a:solidFill>
                                    <a:latin typeface="Cambria Math" panose="02040503050406030204" pitchFamily="18" charset="0"/>
                                  </a:rPr>
                                  <m:t>𝟏𝟑</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𝟓</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𝟖𝟗</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𝟓𝟕𝟖𝟓</m:t>
                                </m:r>
                              </m:oMath>
                            </m:oMathPara>
                          </a14:m>
                          <a:endParaRPr lang="en-US" dirty="0">
                            <a:solidFill>
                              <a:srgbClr val="0066FF"/>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xmlns="" val="2029509236"/>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Dimension of </a:t>
                          </a:r>
                          <a14:m>
                            <m:oMath xmlns:m="http://schemas.openxmlformats.org/officeDocument/2006/math">
                              <m:r>
                                <a:rPr lang="en-US" sz="2000" i="1" dirty="0" smtClean="0">
                                  <a:solidFill>
                                    <a:schemeClr val="tx1"/>
                                  </a:solidFill>
                                  <a:latin typeface="Cambria Math" panose="02040503050406030204" pitchFamily="18" charset="0"/>
                                </a:rPr>
                                <m:t>𝑅</m:t>
                              </m:r>
                              <m:r>
                                <a:rPr lang="en-US" sz="2000" i="1" dirty="0" smtClean="0">
                                  <a:solidFill>
                                    <a:schemeClr val="tx1"/>
                                  </a:solidFill>
                                  <a:latin typeface="Cambria Math" panose="02040503050406030204" pitchFamily="18" charset="0"/>
                                </a:rPr>
                                <m:t>1 (13×89)</m:t>
                              </m:r>
                            </m:oMath>
                          </a14:m>
                          <a:endParaRPr lang="en-US" sz="2000" dirty="0">
                            <a:solidFill>
                              <a:schemeClr val="tx1"/>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vMerge="1">
                      <a:txBody>
                        <a:bodyPr/>
                        <a:lstStyle/>
                        <a:p>
                          <a:endParaRPr lang="en-US"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xmlns="" val="2540355334"/>
                      </a:ext>
                    </a:extLst>
                  </a:tr>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solidFill>
                                      <a:srgbClr val="AD1457"/>
                                    </a:solidFill>
                                    <a:latin typeface="Cambria Math" panose="02040503050406030204" pitchFamily="18" charset="0"/>
                                  </a:rPr>
                                  <m:t>𝑅</m:t>
                                </m:r>
                                <m:r>
                                  <a:rPr lang="en-US" sz="2000" i="1" dirty="0" smtClean="0">
                                    <a:solidFill>
                                      <a:srgbClr val="AD1457"/>
                                    </a:solidFill>
                                    <a:latin typeface="Cambria Math" panose="02040503050406030204" pitchFamily="18" charset="0"/>
                                  </a:rPr>
                                  <m:t>2=</m:t>
                                </m:r>
                                <m:r>
                                  <a:rPr lang="en-US" sz="2000" i="1" dirty="0" smtClean="0">
                                    <a:solidFill>
                                      <a:srgbClr val="AD1457"/>
                                    </a:solidFill>
                                    <a:latin typeface="Cambria Math" panose="02040503050406030204" pitchFamily="18" charset="0"/>
                                  </a:rPr>
                                  <m:t>𝑅</m:t>
                                </m:r>
                                <m:r>
                                  <a:rPr lang="en-US" sz="2000" i="1" dirty="0" smtClean="0">
                                    <a:solidFill>
                                      <a:srgbClr val="AD1457"/>
                                    </a:solidFill>
                                    <a:latin typeface="Cambria Math" panose="02040503050406030204" pitchFamily="18" charset="0"/>
                                  </a:rPr>
                                  <m:t>1(13×89) . </m:t>
                                </m:r>
                                <m:r>
                                  <a:rPr lang="en-US" sz="2000" i="1" dirty="0" smtClean="0">
                                    <a:solidFill>
                                      <a:srgbClr val="AD1457"/>
                                    </a:solidFill>
                                    <a:latin typeface="Cambria Math" panose="02040503050406030204" pitchFamily="18" charset="0"/>
                                  </a:rPr>
                                  <m:t>𝐶</m:t>
                                </m:r>
                                <m:r>
                                  <a:rPr lang="en-US" sz="2000" b="0" i="1" dirty="0" smtClean="0">
                                    <a:solidFill>
                                      <a:srgbClr val="AD1457"/>
                                    </a:solidFill>
                                    <a:latin typeface="Cambria Math" panose="02040503050406030204" pitchFamily="18" charset="0"/>
                                  </a:rPr>
                                  <m:t>(89</m:t>
                                </m:r>
                                <m:r>
                                  <a:rPr lang="en-US" sz="2000" b="0" i="1" dirty="0" smtClean="0">
                                    <a:solidFill>
                                      <a:srgbClr val="AD1457"/>
                                    </a:solidFill>
                                    <a:latin typeface="Cambria Math" panose="02040503050406030204" pitchFamily="18" charset="0"/>
                                    <a:ea typeface="Cambria Math" panose="02040503050406030204" pitchFamily="18" charset="0"/>
                                  </a:rPr>
                                  <m:t>×3)</m:t>
                                </m:r>
                              </m:oMath>
                            </m:oMathPara>
                          </a14:m>
                          <a:endParaRPr lang="en-US" sz="2000" dirty="0">
                            <a:solidFill>
                              <a:srgbClr val="FF0000"/>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solidFill>
                                      <a:srgbClr val="0066FF"/>
                                    </a:solidFill>
                                    <a:latin typeface="Cambria Math" panose="02040503050406030204" pitchFamily="18" charset="0"/>
                                  </a:rPr>
                                  <m:t>𝟏𝟑</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𝟖𝟗</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𝟑</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𝟑𝟒𝟕𝟏</m:t>
                                </m:r>
                              </m:oMath>
                            </m:oMathPara>
                          </a14:m>
                          <a:endParaRPr lang="en-US"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xmlns="" val="1016237659"/>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Dimension of </a:t>
                          </a:r>
                          <a14:m>
                            <m:oMath xmlns:m="http://schemas.openxmlformats.org/officeDocument/2006/math">
                              <m:r>
                                <a:rPr lang="en-US" sz="2000" i="1" dirty="0" smtClean="0">
                                  <a:solidFill>
                                    <a:schemeClr val="tx1"/>
                                  </a:solidFill>
                                  <a:latin typeface="Cambria Math" panose="02040503050406030204" pitchFamily="18" charset="0"/>
                                </a:rPr>
                                <m:t>𝑅</m:t>
                              </m:r>
                              <m:r>
                                <a:rPr lang="en-US" sz="2000" i="1" dirty="0" smtClean="0">
                                  <a:solidFill>
                                    <a:schemeClr val="tx1"/>
                                  </a:solidFill>
                                  <a:latin typeface="Cambria Math" panose="02040503050406030204" pitchFamily="18" charset="0"/>
                                </a:rPr>
                                <m:t>2 (13×3)</m:t>
                              </m:r>
                            </m:oMath>
                          </a14:m>
                          <a:endParaRPr lang="en-US" sz="2000" dirty="0">
                            <a:solidFill>
                              <a:schemeClr val="tx1"/>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vMerge="1">
                      <a:txBody>
                        <a:bodyPr/>
                        <a:lstStyle/>
                        <a:p>
                          <a:endParaRPr lang="en-US"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xmlns="" val="18710616"/>
                      </a:ext>
                    </a:extLst>
                  </a:tr>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solidFill>
                                      <a:srgbClr val="AD1457"/>
                                    </a:solidFill>
                                    <a:latin typeface="Cambria Math" panose="02040503050406030204" pitchFamily="18" charset="0"/>
                                  </a:rPr>
                                  <m:t>𝑅</m:t>
                                </m:r>
                                <m:r>
                                  <a:rPr lang="en-US" sz="2000" i="1" dirty="0" smtClean="0">
                                    <a:solidFill>
                                      <a:srgbClr val="AD1457"/>
                                    </a:solidFill>
                                    <a:latin typeface="Cambria Math" panose="02040503050406030204" pitchFamily="18" charset="0"/>
                                  </a:rPr>
                                  <m:t>3=</m:t>
                                </m:r>
                                <m:r>
                                  <a:rPr lang="en-US" sz="2000" i="1" dirty="0" smtClean="0">
                                    <a:solidFill>
                                      <a:srgbClr val="AD1457"/>
                                    </a:solidFill>
                                    <a:latin typeface="Cambria Math" panose="02040503050406030204" pitchFamily="18" charset="0"/>
                                  </a:rPr>
                                  <m:t>𝑅</m:t>
                                </m:r>
                                <m:r>
                                  <a:rPr lang="en-US" sz="2000" i="1" dirty="0" smtClean="0">
                                    <a:solidFill>
                                      <a:srgbClr val="AD1457"/>
                                    </a:solidFill>
                                    <a:latin typeface="Cambria Math" panose="02040503050406030204" pitchFamily="18" charset="0"/>
                                  </a:rPr>
                                  <m:t>2(13×3) . </m:t>
                                </m:r>
                                <m:r>
                                  <a:rPr lang="en-US" sz="2000" i="1" dirty="0" smtClean="0">
                                    <a:solidFill>
                                      <a:srgbClr val="AD1457"/>
                                    </a:solidFill>
                                    <a:latin typeface="Cambria Math" panose="02040503050406030204" pitchFamily="18" charset="0"/>
                                  </a:rPr>
                                  <m:t>𝐷</m:t>
                                </m:r>
                                <m:r>
                                  <a:rPr lang="en-US" sz="2000" b="0" i="1" dirty="0" smtClean="0">
                                    <a:solidFill>
                                      <a:srgbClr val="AD1457"/>
                                    </a:solidFill>
                                    <a:latin typeface="Cambria Math" panose="02040503050406030204" pitchFamily="18" charset="0"/>
                                  </a:rPr>
                                  <m:t>(3</m:t>
                                </m:r>
                                <m:r>
                                  <a:rPr lang="en-US" sz="2000" b="0" i="1" dirty="0" smtClean="0">
                                    <a:solidFill>
                                      <a:srgbClr val="AD1457"/>
                                    </a:solidFill>
                                    <a:latin typeface="Cambria Math" panose="02040503050406030204" pitchFamily="18" charset="0"/>
                                    <a:ea typeface="Cambria Math" panose="02040503050406030204" pitchFamily="18" charset="0"/>
                                  </a:rPr>
                                  <m:t>×34)</m:t>
                                </m:r>
                              </m:oMath>
                            </m:oMathPara>
                          </a14:m>
                          <a:endParaRPr lang="en-US" sz="2000" dirty="0">
                            <a:solidFill>
                              <a:srgbClr val="AD1457"/>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solidFill>
                                      <a:srgbClr val="0066FF"/>
                                    </a:solidFill>
                                    <a:latin typeface="Cambria Math" panose="02040503050406030204" pitchFamily="18" charset="0"/>
                                  </a:rPr>
                                  <m:t>𝟏𝟑</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𝟑</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𝟑𝟒</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𝟏𝟑𝟐𝟔</m:t>
                                </m:r>
                              </m:oMath>
                            </m:oMathPara>
                          </a14:m>
                          <a:endParaRPr lang="en-US"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xmlns="" val="729529425"/>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Dimension of </a:t>
                          </a:r>
                          <a14:m>
                            <m:oMath xmlns:m="http://schemas.openxmlformats.org/officeDocument/2006/math">
                              <m:r>
                                <a:rPr lang="en-US" sz="2000" i="1" dirty="0" smtClean="0">
                                  <a:solidFill>
                                    <a:schemeClr val="tx1"/>
                                  </a:solidFill>
                                  <a:latin typeface="Cambria Math" panose="02040503050406030204" pitchFamily="18" charset="0"/>
                                </a:rPr>
                                <m:t>𝑅</m:t>
                              </m:r>
                              <m:r>
                                <a:rPr lang="en-US" sz="2000" i="1" dirty="0" smtClean="0">
                                  <a:solidFill>
                                    <a:schemeClr val="tx1"/>
                                  </a:solidFill>
                                  <a:latin typeface="Cambria Math" panose="02040503050406030204" pitchFamily="18" charset="0"/>
                                </a:rPr>
                                <m:t>3 (13×34)</m:t>
                              </m:r>
                            </m:oMath>
                          </a14:m>
                          <a:endParaRPr lang="en-US" sz="2000" dirty="0">
                            <a:solidFill>
                              <a:schemeClr val="tx1"/>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vMerge="1">
                      <a:txBody>
                        <a:bodyPr/>
                        <a:lstStyle/>
                        <a:p>
                          <a:endParaRPr lang="en-US"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xmlns="" val="755976662"/>
                      </a:ext>
                    </a:extLst>
                  </a:tr>
                </a:tbl>
              </a:graphicData>
            </a:graphic>
          </p:graphicFrame>
        </mc:Choice>
        <mc:Fallback xmlns="">
          <p:graphicFrame>
            <p:nvGraphicFramePr>
              <p:cNvPr id="12" name="Table 11"/>
              <p:cNvGraphicFramePr>
                <a:graphicFrameLocks noGrp="1"/>
              </p:cNvGraphicFramePr>
              <p:nvPr>
                <p:extLst>
                  <p:ext uri="{D42A27DB-BD31-4B8C-83A1-F6EECF244321}">
                    <p14:modId xmlns:p14="http://schemas.microsoft.com/office/powerpoint/2010/main" val="773723183"/>
                  </p:ext>
                </p:extLst>
              </p:nvPr>
            </p:nvGraphicFramePr>
            <p:xfrm>
              <a:off x="5434340" y="2903163"/>
              <a:ext cx="5773589" cy="2743200"/>
            </p:xfrm>
            <a:graphic>
              <a:graphicData uri="http://schemas.openxmlformats.org/drawingml/2006/table">
                <a:tbl>
                  <a:tblPr firstRow="1" bandRow="1">
                    <a:tableStyleId>{5C22544A-7EE6-4342-B048-85BDC9FD1C3A}</a:tableStyleId>
                  </a:tblPr>
                  <a:tblGrid>
                    <a:gridCol w="3943076">
                      <a:extLst>
                        <a:ext uri="{9D8B030D-6E8A-4147-A177-3AD203B41FA5}">
                          <a16:colId xmlns:a16="http://schemas.microsoft.com/office/drawing/2014/main" val="3128155166"/>
                        </a:ext>
                      </a:extLst>
                    </a:gridCol>
                    <a:gridCol w="1830513">
                      <a:extLst>
                        <a:ext uri="{9D8B030D-6E8A-4147-A177-3AD203B41FA5}">
                          <a16:colId xmlns:a16="http://schemas.microsoft.com/office/drawing/2014/main" val="1624035383"/>
                        </a:ext>
                      </a:extLst>
                    </a:gridCol>
                  </a:tblGrid>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4"/>
                          <a:stretch>
                            <a:fillRect l="-155" t="-1333" r="-46832" b="-518667"/>
                          </a:stretch>
                        </a:blipFill>
                      </a:tcPr>
                    </a:tc>
                    <a:tc rowSpan="2">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4"/>
                          <a:stretch>
                            <a:fillRect l="-215282" t="-667" r="-664" b="-209333"/>
                          </a:stretch>
                        </a:blipFill>
                      </a:tcPr>
                    </a:tc>
                    <a:extLst>
                      <a:ext uri="{0D108BD9-81ED-4DB2-BD59-A6C34878D82A}">
                        <a16:rowId xmlns:a16="http://schemas.microsoft.com/office/drawing/2014/main" val="2029509236"/>
                      </a:ext>
                    </a:extLst>
                  </a:tr>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4"/>
                          <a:stretch>
                            <a:fillRect l="-155" t="-101333" r="-46832" b="-418667"/>
                          </a:stretch>
                        </a:blipFill>
                      </a:tcPr>
                    </a:tc>
                    <a:tc vMerge="1">
                      <a:txBody>
                        <a:bodyPr/>
                        <a:lstStyle/>
                        <a:p>
                          <a:endParaRPr lang="en-US"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val="2540355334"/>
                      </a:ext>
                    </a:extLst>
                  </a:tr>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4"/>
                          <a:stretch>
                            <a:fillRect l="-155" t="-198684" r="-46832" b="-313158"/>
                          </a:stretch>
                        </a:blipFill>
                      </a:tcPr>
                    </a:tc>
                    <a:tc rowSpan="2">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4"/>
                          <a:stretch>
                            <a:fillRect l="-215282" t="-100000" r="-664" b="-107947"/>
                          </a:stretch>
                        </a:blipFill>
                      </a:tcPr>
                    </a:tc>
                    <a:extLst>
                      <a:ext uri="{0D108BD9-81ED-4DB2-BD59-A6C34878D82A}">
                        <a16:rowId xmlns:a16="http://schemas.microsoft.com/office/drawing/2014/main" val="1016237659"/>
                      </a:ext>
                    </a:extLst>
                  </a:tr>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4"/>
                          <a:stretch>
                            <a:fillRect l="-155" t="-302667" r="-46832" b="-217333"/>
                          </a:stretch>
                        </a:blipFill>
                      </a:tcPr>
                    </a:tc>
                    <a:tc vMerge="1">
                      <a:txBody>
                        <a:bodyPr/>
                        <a:lstStyle/>
                        <a:p>
                          <a:endParaRPr lang="en-US"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val="18710616"/>
                      </a:ext>
                    </a:extLst>
                  </a:tr>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4"/>
                          <a:stretch>
                            <a:fillRect l="-155" t="-402667" r="-46832" b="-117333"/>
                          </a:stretch>
                        </a:blipFill>
                      </a:tcPr>
                    </a:tc>
                    <a:tc rowSpan="2">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4"/>
                          <a:stretch>
                            <a:fillRect l="-215282" t="-201333" r="-664" b="-8667"/>
                          </a:stretch>
                        </a:blipFill>
                      </a:tcPr>
                    </a:tc>
                    <a:extLst>
                      <a:ext uri="{0D108BD9-81ED-4DB2-BD59-A6C34878D82A}">
                        <a16:rowId xmlns:a16="http://schemas.microsoft.com/office/drawing/2014/main" val="729529425"/>
                      </a:ext>
                    </a:extLst>
                  </a:tr>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4"/>
                          <a:stretch>
                            <a:fillRect l="-155" t="-502667" r="-46832" b="-17333"/>
                          </a:stretch>
                        </a:blipFill>
                      </a:tcPr>
                    </a:tc>
                    <a:tc vMerge="1">
                      <a:txBody>
                        <a:bodyPr/>
                        <a:lstStyle/>
                        <a:p>
                          <a:endParaRPr lang="en-US"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val="755976662"/>
                      </a:ext>
                    </a:extLst>
                  </a:tr>
                </a:tbl>
              </a:graphicData>
            </a:graphic>
          </p:graphicFrame>
        </mc:Fallback>
      </mc:AlternateContent>
      <p:grpSp>
        <p:nvGrpSpPr>
          <p:cNvPr id="17" name="Group 16"/>
          <p:cNvGrpSpPr/>
          <p:nvPr/>
        </p:nvGrpSpPr>
        <p:grpSpPr>
          <a:xfrm>
            <a:off x="1998617" y="2613155"/>
            <a:ext cx="6217920" cy="390454"/>
            <a:chOff x="2272937" y="2613155"/>
            <a:chExt cx="4985655" cy="390454"/>
          </a:xfrm>
        </p:grpSpPr>
        <p:cxnSp>
          <p:nvCxnSpPr>
            <p:cNvPr id="14" name="Elbow Connector 13"/>
            <p:cNvCxnSpPr/>
            <p:nvPr/>
          </p:nvCxnSpPr>
          <p:spPr>
            <a:xfrm flipV="1">
              <a:off x="2272937" y="2613155"/>
              <a:ext cx="4985655" cy="390454"/>
            </a:xfrm>
            <a:prstGeom prst="bentConnector3">
              <a:avLst>
                <a:gd name="adj1" fmla="val 5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258592" y="2613155"/>
              <a:ext cx="0" cy="2743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Rectangle 15"/>
              <p:cNvSpPr/>
              <p:nvPr/>
            </p:nvSpPr>
            <p:spPr>
              <a:xfrm>
                <a:off x="9387838" y="5667101"/>
                <a:ext cx="1807028"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i="1" dirty="0" smtClean="0">
                          <a:solidFill>
                            <a:srgbClr val="C00000"/>
                          </a:solidFill>
                          <a:latin typeface="Cambria Math" panose="02040503050406030204" pitchFamily="18" charset="0"/>
                        </a:rPr>
                        <m:t>10582</m:t>
                      </m:r>
                    </m:oMath>
                  </m:oMathPara>
                </a14:m>
                <a:endParaRPr lang="en-US" sz="2800" dirty="0">
                  <a:solidFill>
                    <a:srgbClr val="C00000"/>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9387838" y="5667101"/>
                <a:ext cx="1807028" cy="457200"/>
              </a:xfrm>
              <a:prstGeom prst="rect">
                <a:avLst/>
              </a:prstGeom>
              <a:blipFill>
                <a:blip r:embed="rId5"/>
                <a:stretch>
                  <a:fillRect/>
                </a:stretch>
              </a:blipFill>
              <a:ln>
                <a:solidFill>
                  <a:schemeClr val="tx1"/>
                </a:solidFill>
              </a:ln>
            </p:spPr>
            <p:txBody>
              <a:bodyPr/>
              <a:lstStyle/>
              <a:p>
                <a:r>
                  <a:rPr lang="en-US">
                    <a:noFill/>
                  </a:rPr>
                  <a:t> </a:t>
                </a:r>
              </a:p>
            </p:txBody>
          </p:sp>
        </mc:Fallback>
      </mc:AlternateContent>
      <p:sp>
        <p:nvSpPr>
          <p:cNvPr id="18" name="Rounded Rectangle 17"/>
          <p:cNvSpPr/>
          <p:nvPr/>
        </p:nvSpPr>
        <p:spPr>
          <a:xfrm>
            <a:off x="1802674" y="3017520"/>
            <a:ext cx="418011" cy="326571"/>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23366" y="2922094"/>
            <a:ext cx="2103120" cy="502920"/>
          </a:xfrm>
          <a:prstGeom prst="rect">
            <a:avLst/>
          </a:prstGeom>
          <a:solidFill>
            <a:schemeClr val="bg1"/>
          </a:solidFill>
        </p:spPr>
        <p:txBody>
          <a:bodyPr wrap="square" rtlCol="0">
            <a:spAutoFit/>
          </a:bodyPr>
          <a:lstStyle/>
          <a:p>
            <a:endParaRPr lang="en-US" dirty="0"/>
          </a:p>
        </p:txBody>
      </p:sp>
      <p:sp>
        <p:nvSpPr>
          <p:cNvPr id="20" name="TextBox 19"/>
          <p:cNvSpPr txBox="1"/>
          <p:nvPr/>
        </p:nvSpPr>
        <p:spPr>
          <a:xfrm>
            <a:off x="5463687" y="2935740"/>
            <a:ext cx="3200400" cy="365760"/>
          </a:xfrm>
          <a:prstGeom prst="rect">
            <a:avLst/>
          </a:prstGeom>
          <a:solidFill>
            <a:schemeClr val="bg1"/>
          </a:solidFill>
        </p:spPr>
        <p:txBody>
          <a:bodyPr wrap="square" rtlCol="0">
            <a:spAutoFit/>
          </a:bodyPr>
          <a:lstStyle/>
          <a:p>
            <a:endParaRPr lang="en-US" dirty="0"/>
          </a:p>
        </p:txBody>
      </p:sp>
      <p:sp>
        <p:nvSpPr>
          <p:cNvPr id="21" name="TextBox 20"/>
          <p:cNvSpPr txBox="1"/>
          <p:nvPr/>
        </p:nvSpPr>
        <p:spPr>
          <a:xfrm>
            <a:off x="9589928" y="3002066"/>
            <a:ext cx="1371600" cy="640080"/>
          </a:xfrm>
          <a:prstGeom prst="rect">
            <a:avLst/>
          </a:prstGeom>
          <a:solidFill>
            <a:schemeClr val="bg1"/>
          </a:solidFill>
        </p:spPr>
        <p:txBody>
          <a:bodyPr wrap="square" rtlCol="0">
            <a:spAutoFit/>
          </a:bodyPr>
          <a:lstStyle/>
          <a:p>
            <a:endParaRPr lang="en-US" dirty="0"/>
          </a:p>
        </p:txBody>
      </p:sp>
      <p:sp>
        <p:nvSpPr>
          <p:cNvPr id="22" name="TextBox 21"/>
          <p:cNvSpPr txBox="1"/>
          <p:nvPr/>
        </p:nvSpPr>
        <p:spPr>
          <a:xfrm>
            <a:off x="5885329" y="3443251"/>
            <a:ext cx="3017520" cy="320040"/>
          </a:xfrm>
          <a:prstGeom prst="rect">
            <a:avLst/>
          </a:prstGeom>
          <a:solidFill>
            <a:schemeClr val="bg1"/>
          </a:solidFill>
        </p:spPr>
        <p:txBody>
          <a:bodyPr wrap="square" rtlCol="0">
            <a:spAutoFit/>
          </a:bodyPr>
          <a:lstStyle/>
          <a:p>
            <a:endParaRPr lang="en-US" dirty="0"/>
          </a:p>
        </p:txBody>
      </p:sp>
      <p:sp>
        <p:nvSpPr>
          <p:cNvPr id="23" name="TextBox 22"/>
          <p:cNvSpPr txBox="1"/>
          <p:nvPr/>
        </p:nvSpPr>
        <p:spPr>
          <a:xfrm>
            <a:off x="5527273" y="3849722"/>
            <a:ext cx="3566160" cy="365760"/>
          </a:xfrm>
          <a:prstGeom prst="rect">
            <a:avLst/>
          </a:prstGeom>
          <a:solidFill>
            <a:schemeClr val="bg1"/>
          </a:solidFill>
        </p:spPr>
        <p:txBody>
          <a:bodyPr wrap="square" rtlCol="0">
            <a:spAutoFit/>
          </a:bodyPr>
          <a:lstStyle/>
          <a:p>
            <a:endParaRPr lang="en-US" dirty="0"/>
          </a:p>
        </p:txBody>
      </p:sp>
      <p:sp>
        <p:nvSpPr>
          <p:cNvPr id="24" name="TextBox 23"/>
          <p:cNvSpPr txBox="1"/>
          <p:nvPr/>
        </p:nvSpPr>
        <p:spPr>
          <a:xfrm>
            <a:off x="9534030" y="3895021"/>
            <a:ext cx="1463040" cy="731520"/>
          </a:xfrm>
          <a:prstGeom prst="rect">
            <a:avLst/>
          </a:prstGeom>
          <a:solidFill>
            <a:schemeClr val="bg1"/>
          </a:solidFill>
        </p:spPr>
        <p:txBody>
          <a:bodyPr wrap="square" rtlCol="0">
            <a:spAutoFit/>
          </a:bodyPr>
          <a:lstStyle/>
          <a:p>
            <a:endParaRPr lang="en-US" dirty="0"/>
          </a:p>
        </p:txBody>
      </p:sp>
      <p:sp>
        <p:nvSpPr>
          <p:cNvPr id="25" name="TextBox 24"/>
          <p:cNvSpPr txBox="1"/>
          <p:nvPr/>
        </p:nvSpPr>
        <p:spPr>
          <a:xfrm>
            <a:off x="6015620" y="4349090"/>
            <a:ext cx="2834640" cy="320040"/>
          </a:xfrm>
          <a:prstGeom prst="rect">
            <a:avLst/>
          </a:prstGeom>
          <a:solidFill>
            <a:schemeClr val="bg1"/>
          </a:solidFill>
        </p:spPr>
        <p:txBody>
          <a:bodyPr wrap="square" rtlCol="0">
            <a:spAutoFit/>
          </a:bodyPr>
          <a:lstStyle/>
          <a:p>
            <a:endParaRPr lang="en-US" dirty="0"/>
          </a:p>
        </p:txBody>
      </p:sp>
      <p:sp>
        <p:nvSpPr>
          <p:cNvPr id="26" name="TextBox 25"/>
          <p:cNvSpPr txBox="1"/>
          <p:nvPr/>
        </p:nvSpPr>
        <p:spPr>
          <a:xfrm>
            <a:off x="5540188" y="4793428"/>
            <a:ext cx="3383280" cy="365760"/>
          </a:xfrm>
          <a:prstGeom prst="rect">
            <a:avLst/>
          </a:prstGeom>
          <a:solidFill>
            <a:schemeClr val="bg1"/>
          </a:solidFill>
        </p:spPr>
        <p:txBody>
          <a:bodyPr wrap="square" rtlCol="0">
            <a:spAutoFit/>
          </a:bodyPr>
          <a:lstStyle/>
          <a:p>
            <a:endParaRPr lang="en-US" dirty="0"/>
          </a:p>
        </p:txBody>
      </p:sp>
      <p:sp>
        <p:nvSpPr>
          <p:cNvPr id="27" name="TextBox 26"/>
          <p:cNvSpPr txBox="1"/>
          <p:nvPr/>
        </p:nvSpPr>
        <p:spPr>
          <a:xfrm>
            <a:off x="9563031" y="4825234"/>
            <a:ext cx="1463040" cy="731520"/>
          </a:xfrm>
          <a:prstGeom prst="rect">
            <a:avLst/>
          </a:prstGeom>
          <a:solidFill>
            <a:schemeClr val="bg1"/>
          </a:solidFill>
        </p:spPr>
        <p:txBody>
          <a:bodyPr wrap="square" rtlCol="0">
            <a:spAutoFit/>
          </a:bodyPr>
          <a:lstStyle/>
          <a:p>
            <a:endParaRPr lang="en-US" dirty="0"/>
          </a:p>
        </p:txBody>
      </p:sp>
      <p:sp>
        <p:nvSpPr>
          <p:cNvPr id="28" name="TextBox 27"/>
          <p:cNvSpPr txBox="1"/>
          <p:nvPr/>
        </p:nvSpPr>
        <p:spPr>
          <a:xfrm>
            <a:off x="5921489" y="5241479"/>
            <a:ext cx="3061146" cy="365760"/>
          </a:xfrm>
          <a:prstGeom prst="rect">
            <a:avLst/>
          </a:prstGeom>
          <a:solidFill>
            <a:schemeClr val="bg1"/>
          </a:solidFill>
        </p:spPr>
        <p:txBody>
          <a:bodyPr wrap="square" rtlCol="0">
            <a:spAutoFit/>
          </a:bodyPr>
          <a:lstStyle/>
          <a:p>
            <a:endParaRPr lang="en-US" dirty="0"/>
          </a:p>
        </p:txBody>
      </p:sp>
      <p:cxnSp>
        <p:nvCxnSpPr>
          <p:cNvPr id="30" name="Straight Connector 29"/>
          <p:cNvCxnSpPr/>
          <p:nvPr/>
        </p:nvCxnSpPr>
        <p:spPr>
          <a:xfrm flipV="1">
            <a:off x="1761564" y="3361765"/>
            <a:ext cx="82296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748119" y="3000100"/>
            <a:ext cx="1134414"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flipH="1">
            <a:off x="3238497" y="3002775"/>
            <a:ext cx="1008795" cy="369331"/>
          </a:xfrm>
          <a:prstGeom prst="rect">
            <a:avLst/>
          </a:prstGeom>
          <a:solidFill>
            <a:schemeClr val="bg1"/>
          </a:solidFill>
        </p:spPr>
        <p:txBody>
          <a:bodyPr wrap="square" rtlCol="0">
            <a:spAutoFit/>
          </a:bodyPr>
          <a:lstStyle/>
          <a:p>
            <a:endParaRPr lang="en-US"/>
          </a:p>
        </p:txBody>
      </p:sp>
      <p:cxnSp>
        <p:nvCxnSpPr>
          <p:cNvPr id="36" name="Straight Arrow Connector 35"/>
          <p:cNvCxnSpPr/>
          <p:nvPr/>
        </p:nvCxnSpPr>
        <p:spPr>
          <a:xfrm flipH="1" flipV="1">
            <a:off x="3993777" y="3375212"/>
            <a:ext cx="5714999" cy="2554941"/>
          </a:xfrm>
          <a:prstGeom prst="straightConnector1">
            <a:avLst/>
          </a:prstGeom>
          <a:ln w="19050">
            <a:solidFill>
              <a:srgbClr val="00B0F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170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125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grpId="0" nodeType="clickEffect">
                                  <p:stCondLst>
                                    <p:cond delay="0"/>
                                  </p:stCondLst>
                                  <p:childTnLst>
                                    <p:animEffect transition="out" filter="randombar(horizontal)">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heel(1)">
                                      <p:cBhvr>
                                        <p:cTn id="27" dur="1000"/>
                                        <p:tgtEl>
                                          <p:spTgt spid="18"/>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down)">
                                      <p:cBhvr>
                                        <p:cTn id="31" dur="1000"/>
                                        <p:tgtEl>
                                          <p:spTgt spid="17"/>
                                        </p:tgtEl>
                                      </p:cBhvr>
                                    </p:animEffect>
                                  </p:childTnLst>
                                </p:cTn>
                              </p:par>
                            </p:childTnLst>
                          </p:cTn>
                        </p:par>
                        <p:par>
                          <p:cTn id="32" fill="hold">
                            <p:stCondLst>
                              <p:cond delay="2000"/>
                            </p:stCondLst>
                            <p:childTnLst>
                              <p:par>
                                <p:cTn id="33" presetID="14" presetClass="entr" presetSubtype="1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randombar(horizontal)">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8"/>
                                        </p:tgtEl>
                                        <p:attrNameLst>
                                          <p:attrName>style.visibility</p:attrName>
                                        </p:attrNameLst>
                                      </p:cBhvr>
                                      <p:to>
                                        <p:strVal val="hidden"/>
                                      </p:to>
                                    </p:set>
                                  </p:childTnLst>
                                </p:cTn>
                              </p:par>
                              <p:par>
                                <p:cTn id="52" presetID="22" presetClass="entr" presetSubtype="8"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left)">
                                      <p:cBhvr>
                                        <p:cTn id="54" dur="10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30"/>
                                        </p:tgtEl>
                                        <p:attrNameLst>
                                          <p:attrName>style.visibility</p:attrName>
                                        </p:attrNameLst>
                                      </p:cBhvr>
                                      <p:to>
                                        <p:strVal val="hidden"/>
                                      </p:to>
                                    </p:set>
                                  </p:childTnLst>
                                </p:cTn>
                              </p:par>
                              <p:par>
                                <p:cTn id="71" presetID="21" presetClass="entr" presetSubtype="1"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heel(1)">
                                      <p:cBhvr>
                                        <p:cTn id="73" dur="1000"/>
                                        <p:tgtEl>
                                          <p:spTgt spid="33"/>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0" nodeType="clickEffect">
                                  <p:stCondLst>
                                    <p:cond delay="0"/>
                                  </p:stCondLst>
                                  <p:childTnLst>
                                    <p:set>
                                      <p:cBhvr>
                                        <p:cTn id="77" dur="1" fill="hold">
                                          <p:stCondLst>
                                            <p:cond delay="0"/>
                                          </p:stCondLst>
                                        </p:cTn>
                                        <p:tgtEl>
                                          <p:spTgt spid="2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0" nodeType="clickEffect">
                                  <p:stCondLst>
                                    <p:cond delay="0"/>
                                  </p:stCondLst>
                                  <p:childTnLst>
                                    <p:set>
                                      <p:cBhvr>
                                        <p:cTn id="81" dur="1" fill="hold">
                                          <p:stCondLst>
                                            <p:cond delay="0"/>
                                          </p:stCondLst>
                                        </p:cTn>
                                        <p:tgtEl>
                                          <p:spTgt spid="27"/>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0" nodeType="clickEffect">
                                  <p:stCondLst>
                                    <p:cond delay="0"/>
                                  </p:stCondLst>
                                  <p:childTnLst>
                                    <p:set>
                                      <p:cBhvr>
                                        <p:cTn id="85" dur="1" fill="hold">
                                          <p:stCondLst>
                                            <p:cond delay="0"/>
                                          </p:stCondLst>
                                        </p:cTn>
                                        <p:tgtEl>
                                          <p:spTgt spid="28"/>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33"/>
                                        </p:tgtEl>
                                        <p:attrNameLst>
                                          <p:attrName>style.visibility</p:attrName>
                                        </p:attrNameLst>
                                      </p:cBhvr>
                                      <p:to>
                                        <p:strVal val="hidden"/>
                                      </p:to>
                                    </p:set>
                                  </p:childTnLst>
                                </p:cTn>
                              </p:par>
                            </p:childTnLst>
                          </p:cTn>
                        </p:par>
                        <p:par>
                          <p:cTn id="90" fill="hold">
                            <p:stCondLst>
                              <p:cond delay="0"/>
                            </p:stCondLst>
                            <p:childTnLst>
                              <p:par>
                                <p:cTn id="91" presetID="10" presetClass="entr" presetSubtype="0" fill="hold" grpId="0" nodeType="after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500"/>
                                        <p:tgtEl>
                                          <p:spTgt spid="16"/>
                                        </p:tgtEl>
                                      </p:cBhvr>
                                    </p:animEffect>
                                  </p:childTnLst>
                                </p:cTn>
                              </p:par>
                            </p:childTnLst>
                          </p:cTn>
                        </p:par>
                        <p:par>
                          <p:cTn id="94" fill="hold">
                            <p:stCondLst>
                              <p:cond delay="500"/>
                            </p:stCondLst>
                            <p:childTnLst>
                              <p:par>
                                <p:cTn id="95" presetID="22" presetClass="entr" presetSubtype="4" fill="hold" nodeType="after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down)">
                                      <p:cBhvr>
                                        <p:cTn id="97" dur="1000"/>
                                        <p:tgtEl>
                                          <p:spTgt spid="36"/>
                                        </p:tgtEl>
                                      </p:cBhvr>
                                    </p:animEffect>
                                  </p:childTnLst>
                                </p:cTn>
                              </p:par>
                            </p:childTnLst>
                          </p:cTn>
                        </p:par>
                        <p:par>
                          <p:cTn id="98" fill="hold">
                            <p:stCondLst>
                              <p:cond delay="1500"/>
                            </p:stCondLst>
                            <p:childTnLst>
                              <p:par>
                                <p:cTn id="99" presetID="1" presetClass="exit" presetSubtype="0" fill="hold" grpId="0" nodeType="afterEffect">
                                  <p:stCondLst>
                                    <p:cond delay="0"/>
                                  </p:stCondLst>
                                  <p:childTnLst>
                                    <p:set>
                                      <p:cBhvr>
                                        <p:cTn id="100" dur="1" fill="hold">
                                          <p:stCondLst>
                                            <p:cond delay="0"/>
                                          </p:stCondLst>
                                        </p:cTn>
                                        <p:tgtEl>
                                          <p:spTgt spid="34"/>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8" grpId="1"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3" grpId="0" animBg="1"/>
      <p:bldP spid="33" grpId="1" animBg="1"/>
      <p:bldP spid="3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Chain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Now, we want to calculate </a:t>
                </a:r>
                <a:r>
                  <a:rPr lang="en-US" b="1" dirty="0"/>
                  <a:t>the product of more than two matrices</a:t>
                </a:r>
                <a:r>
                  <a:rPr lang="en-US" dirty="0"/>
                  <a:t>. Matrix multiplication is </a:t>
                </a:r>
                <a:r>
                  <a:rPr lang="en-US" b="1" dirty="0"/>
                  <a:t>associative</a:t>
                </a:r>
                <a:r>
                  <a:rPr lang="en-US" dirty="0"/>
                  <a:t>.</a:t>
                </a:r>
              </a:p>
              <a:p>
                <a:r>
                  <a:rPr lang="en-US" dirty="0"/>
                  <a:t>The product of </a:t>
                </a:r>
                <a:r>
                  <a:rPr lang="en-US" dirty="0">
                    <a:solidFill>
                      <a:srgbClr val="AD1457"/>
                    </a:solidFill>
                  </a:rPr>
                  <a:t>four matrices </a:t>
                </a:r>
                <a14:m>
                  <m:oMath xmlns:m="http://schemas.openxmlformats.org/officeDocument/2006/math">
                    <m:r>
                      <a:rPr lang="en-US" i="1" dirty="0">
                        <a:solidFill>
                          <a:srgbClr val="AD1457"/>
                        </a:solidFill>
                        <a:latin typeface="Cambria Math" panose="02040503050406030204" pitchFamily="18" charset="0"/>
                      </a:rPr>
                      <m:t>𝐴</m:t>
                    </m:r>
                    <m:r>
                      <a:rPr lang="en-US" i="1" dirty="0">
                        <a:solidFill>
                          <a:srgbClr val="AD1457"/>
                        </a:solidFill>
                        <a:latin typeface="Cambria Math" panose="02040503050406030204" pitchFamily="18" charset="0"/>
                      </a:rPr>
                      <m:t>(13×5), </m:t>
                    </m:r>
                    <m:r>
                      <a:rPr lang="en-US" i="1" dirty="0">
                        <a:solidFill>
                          <a:srgbClr val="AD1457"/>
                        </a:solidFill>
                        <a:latin typeface="Cambria Math" panose="02040503050406030204" pitchFamily="18" charset="0"/>
                      </a:rPr>
                      <m:t>𝐵</m:t>
                    </m:r>
                    <m:r>
                      <a:rPr lang="en-US" i="1" dirty="0">
                        <a:solidFill>
                          <a:srgbClr val="AD1457"/>
                        </a:solidFill>
                        <a:latin typeface="Cambria Math" panose="02040503050406030204" pitchFamily="18" charset="0"/>
                      </a:rPr>
                      <m:t>(5×89), </m:t>
                    </m:r>
                    <m:r>
                      <a:rPr lang="en-US" i="1" dirty="0">
                        <a:solidFill>
                          <a:srgbClr val="AD1457"/>
                        </a:solidFill>
                        <a:latin typeface="Cambria Math" panose="02040503050406030204" pitchFamily="18" charset="0"/>
                      </a:rPr>
                      <m:t>𝐶</m:t>
                    </m:r>
                    <m:r>
                      <a:rPr lang="en-US" i="1" dirty="0">
                        <a:solidFill>
                          <a:srgbClr val="AD1457"/>
                        </a:solidFill>
                        <a:latin typeface="Cambria Math" panose="02040503050406030204" pitchFamily="18" charset="0"/>
                      </a:rPr>
                      <m:t>(89×3), </m:t>
                    </m:r>
                    <m:r>
                      <a:rPr lang="en-US" i="1" dirty="0">
                        <a:solidFill>
                          <a:srgbClr val="AD1457"/>
                        </a:solidFill>
                        <a:latin typeface="Cambria Math" panose="02040503050406030204" pitchFamily="18" charset="0"/>
                      </a:rPr>
                      <m:t>𝐷</m:t>
                    </m:r>
                    <m:r>
                      <a:rPr lang="en-US" i="1" dirty="0">
                        <a:solidFill>
                          <a:srgbClr val="AD1457"/>
                        </a:solidFill>
                        <a:latin typeface="Cambria Math" panose="02040503050406030204" pitchFamily="18" charset="0"/>
                      </a:rPr>
                      <m:t>(3×34)</m:t>
                    </m:r>
                  </m:oMath>
                </a14:m>
                <a:r>
                  <a:rPr lang="en-US" dirty="0"/>
                  <a:t> can be fully parenthesized in </a:t>
                </a:r>
                <a14:m>
                  <m:oMath xmlns:m="http://schemas.openxmlformats.org/officeDocument/2006/math">
                    <m:r>
                      <a:rPr lang="en-US" i="1" dirty="0">
                        <a:solidFill>
                          <a:srgbClr val="0070C0"/>
                        </a:solidFill>
                        <a:latin typeface="Cambria Math" panose="02040503050406030204" pitchFamily="18" charset="0"/>
                      </a:rPr>
                      <m:t>5</m:t>
                    </m:r>
                  </m:oMath>
                </a14:m>
                <a:r>
                  <a:rPr lang="en-US" dirty="0">
                    <a:solidFill>
                      <a:srgbClr val="0070C0"/>
                    </a:solidFill>
                  </a:rPr>
                  <a:t> distinct ways.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nvGraphicFramePr>
            <p:xfrm>
              <a:off x="820777" y="2903160"/>
              <a:ext cx="3581400" cy="2753055"/>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xmlns="" val="1813401080"/>
                        </a:ext>
                      </a:extLst>
                    </a:gridCol>
                    <a:gridCol w="1752600">
                      <a:extLst>
                        <a:ext uri="{9D8B030D-6E8A-4147-A177-3AD203B41FA5}">
                          <a16:colId xmlns:a16="http://schemas.microsoft.com/office/drawing/2014/main" xmlns="" val="4255947625"/>
                        </a:ext>
                      </a:extLst>
                    </a:gridCol>
                    <a:gridCol w="1295400">
                      <a:extLst>
                        <a:ext uri="{9D8B030D-6E8A-4147-A177-3AD203B41FA5}">
                          <a16:colId xmlns:a16="http://schemas.microsoft.com/office/drawing/2014/main" xmlns="" val="2125827405"/>
                        </a:ext>
                      </a:extLst>
                    </a:gridCol>
                  </a:tblGrid>
                  <a:tr h="550611">
                    <a:tc>
                      <a:txBody>
                        <a:bodyPr/>
                        <a:lstStyle/>
                        <a:p>
                          <a:pPr algn="ctr"/>
                          <a:r>
                            <a:rPr lang="en-US" sz="2400" b="0" dirty="0">
                              <a:solidFill>
                                <a:srgbClr val="C00000"/>
                              </a:solidFill>
                            </a:rPr>
                            <a:t>1</a:t>
                          </a: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𝐴𝐵</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𝐶</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𝐷</m:t>
                                </m:r>
                              </m:oMath>
                            </m:oMathPara>
                          </a14:m>
                          <a:endParaRPr lang="en-US" sz="2400" b="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rPr>
                                  <m:t>10582</m:t>
                                </m:r>
                              </m:oMath>
                            </m:oMathPara>
                          </a14:m>
                          <a:endParaRPr lang="en-US" sz="2400" b="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045647970"/>
                      </a:ext>
                    </a:extLst>
                  </a:tr>
                  <a:tr h="550611">
                    <a:tc>
                      <a:txBody>
                        <a:bodyPr/>
                        <a:lstStyle/>
                        <a:p>
                          <a:pPr algn="ctr"/>
                          <a:r>
                            <a:rPr lang="en-US" sz="2400" dirty="0">
                              <a:solidFill>
                                <a:srgbClr val="C00000"/>
                              </a:solidFill>
                            </a:rPr>
                            <a:t>2</a:t>
                          </a: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𝐴𝐵</m:t>
                                </m:r>
                                <m:r>
                                  <a:rPr lang="en-US" sz="2400" i="1"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𝐶𝐷</m:t>
                                </m:r>
                                <m:r>
                                  <a:rPr lang="en-US" sz="2400" i="1" dirty="0" smtClean="0">
                                    <a:solidFill>
                                      <a:srgbClr val="C00000"/>
                                    </a:solidFill>
                                    <a:latin typeface="Cambria Math" panose="02040503050406030204" pitchFamily="18" charset="0"/>
                                  </a:rPr>
                                  <m:t>)</m:t>
                                </m:r>
                              </m:oMath>
                            </m:oMathPara>
                          </a14:m>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54201</m:t>
                                </m:r>
                              </m:oMath>
                            </m:oMathPara>
                          </a14:m>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509753091"/>
                      </a:ext>
                    </a:extLst>
                  </a:tr>
                  <a:tr h="550611">
                    <a:tc>
                      <a:txBody>
                        <a:bodyPr/>
                        <a:lstStyle/>
                        <a:p>
                          <a:pPr algn="ctr"/>
                          <a:r>
                            <a:rPr lang="en-US" sz="2400" dirty="0">
                              <a:solidFill>
                                <a:srgbClr val="C00000"/>
                              </a:solidFill>
                            </a:rPr>
                            <a:t>3</a:t>
                          </a: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𝐴</m:t>
                                </m:r>
                                <m:r>
                                  <a:rPr lang="en-US" sz="2400" i="1"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𝐵𝐶</m:t>
                                </m:r>
                                <m:r>
                                  <a:rPr lang="en-US" sz="2400" i="1"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𝐷</m:t>
                                </m:r>
                              </m:oMath>
                            </m:oMathPara>
                          </a14:m>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2856</m:t>
                                </m:r>
                              </m:oMath>
                            </m:oMathPara>
                          </a14:m>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062087805"/>
                      </a:ext>
                    </a:extLst>
                  </a:tr>
                  <a:tr h="550611">
                    <a:tc>
                      <a:txBody>
                        <a:bodyPr/>
                        <a:lstStyle/>
                        <a:p>
                          <a:pPr algn="ctr"/>
                          <a:r>
                            <a:rPr lang="en-US" sz="2400" dirty="0">
                              <a:solidFill>
                                <a:srgbClr val="C00000"/>
                              </a:solidFill>
                            </a:rPr>
                            <a:t>4</a:t>
                          </a: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𝐴</m:t>
                                </m:r>
                                <m:r>
                                  <a:rPr lang="en-US" sz="2400" i="1"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𝐵𝐶</m:t>
                                </m:r>
                                <m:r>
                                  <a:rPr lang="en-US" sz="2400" i="1"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𝐷</m:t>
                                </m:r>
                                <m:r>
                                  <a:rPr lang="en-US" sz="2400" i="1" dirty="0" smtClean="0">
                                    <a:solidFill>
                                      <a:srgbClr val="C00000"/>
                                    </a:solidFill>
                                    <a:latin typeface="Cambria Math" panose="02040503050406030204" pitchFamily="18" charset="0"/>
                                  </a:rPr>
                                  <m:t>)</m:t>
                                </m:r>
                              </m:oMath>
                            </m:oMathPara>
                          </a14:m>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4055</m:t>
                                </m:r>
                              </m:oMath>
                            </m:oMathPara>
                          </a14:m>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600370903"/>
                      </a:ext>
                    </a:extLst>
                  </a:tr>
                  <a:tr h="550611">
                    <a:tc>
                      <a:txBody>
                        <a:bodyPr/>
                        <a:lstStyle/>
                        <a:p>
                          <a:pPr algn="ctr"/>
                          <a:r>
                            <a:rPr lang="en-US" sz="2400" dirty="0">
                              <a:solidFill>
                                <a:srgbClr val="C00000"/>
                              </a:solidFill>
                            </a:rPr>
                            <a:t>5</a:t>
                          </a: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𝐴</m:t>
                                </m:r>
                                <m:r>
                                  <a:rPr lang="en-US" sz="2400" i="1"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𝐵</m:t>
                                </m:r>
                                <m:r>
                                  <a:rPr lang="en-US" sz="2400" i="1"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𝐶𝐷</m:t>
                                </m:r>
                                <m:r>
                                  <a:rPr lang="en-US" sz="2400" i="1" dirty="0" smtClean="0">
                                    <a:solidFill>
                                      <a:srgbClr val="C00000"/>
                                    </a:solidFill>
                                    <a:latin typeface="Cambria Math" panose="02040503050406030204" pitchFamily="18" charset="0"/>
                                  </a:rPr>
                                  <m:t>))</m:t>
                                </m:r>
                              </m:oMath>
                            </m:oMathPara>
                          </a14:m>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26418</m:t>
                                </m:r>
                              </m:oMath>
                            </m:oMathPara>
                          </a14:m>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549794186"/>
                      </a:ext>
                    </a:extLst>
                  </a:tr>
                </a:tbl>
              </a:graphicData>
            </a:graphic>
          </p:graphicFrame>
        </mc:Choice>
        <mc:Fallback xmlns="">
          <p:graphicFrame>
            <p:nvGraphicFramePr>
              <p:cNvPr id="11" name="Table 10"/>
              <p:cNvGraphicFramePr>
                <a:graphicFrameLocks noGrp="1"/>
              </p:cNvGraphicFramePr>
              <p:nvPr>
                <p:extLst/>
              </p:nvPr>
            </p:nvGraphicFramePr>
            <p:xfrm>
              <a:off x="820777" y="2903160"/>
              <a:ext cx="3581400" cy="2753055"/>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1813401080"/>
                        </a:ext>
                      </a:extLst>
                    </a:gridCol>
                    <a:gridCol w="1752600">
                      <a:extLst>
                        <a:ext uri="{9D8B030D-6E8A-4147-A177-3AD203B41FA5}">
                          <a16:colId xmlns:a16="http://schemas.microsoft.com/office/drawing/2014/main" val="4255947625"/>
                        </a:ext>
                      </a:extLst>
                    </a:gridCol>
                    <a:gridCol w="1295400">
                      <a:extLst>
                        <a:ext uri="{9D8B030D-6E8A-4147-A177-3AD203B41FA5}">
                          <a16:colId xmlns:a16="http://schemas.microsoft.com/office/drawing/2014/main" val="2125827405"/>
                        </a:ext>
                      </a:extLst>
                    </a:gridCol>
                  </a:tblGrid>
                  <a:tr h="550611">
                    <a:tc>
                      <a:txBody>
                        <a:bodyPr/>
                        <a:lstStyle/>
                        <a:p>
                          <a:pPr algn="ctr"/>
                          <a:r>
                            <a:rPr lang="en-US" sz="2400" b="0" dirty="0" smtClean="0">
                              <a:solidFill>
                                <a:srgbClr val="C00000"/>
                              </a:solidFill>
                            </a:rPr>
                            <a:t>1</a:t>
                          </a:r>
                          <a:endParaRPr lang="en-US" sz="2400" b="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30903" t="-1111" r="-74653" b="-420000"/>
                          </a:stretch>
                        </a:blip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76995" t="-1111" r="-939" b="-420000"/>
                          </a:stretch>
                        </a:blipFill>
                      </a:tcPr>
                    </a:tc>
                    <a:extLst>
                      <a:ext uri="{0D108BD9-81ED-4DB2-BD59-A6C34878D82A}">
                        <a16:rowId xmlns:a16="http://schemas.microsoft.com/office/drawing/2014/main" val="2045647970"/>
                      </a:ext>
                    </a:extLst>
                  </a:tr>
                  <a:tr h="550611">
                    <a:tc>
                      <a:txBody>
                        <a:bodyPr/>
                        <a:lstStyle/>
                        <a:p>
                          <a:pPr algn="ctr"/>
                          <a:r>
                            <a:rPr lang="en-US" sz="2400" dirty="0" smtClean="0">
                              <a:solidFill>
                                <a:srgbClr val="C00000"/>
                              </a:solidFill>
                            </a:rPr>
                            <a:t>2</a:t>
                          </a:r>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30903" t="-100000" r="-74653" b="-315385"/>
                          </a:stretch>
                        </a:blip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76995" t="-100000" r="-939" b="-315385"/>
                          </a:stretch>
                        </a:blipFill>
                      </a:tcPr>
                    </a:tc>
                    <a:extLst>
                      <a:ext uri="{0D108BD9-81ED-4DB2-BD59-A6C34878D82A}">
                        <a16:rowId xmlns:a16="http://schemas.microsoft.com/office/drawing/2014/main" val="1509753091"/>
                      </a:ext>
                    </a:extLst>
                  </a:tr>
                  <a:tr h="550611">
                    <a:tc>
                      <a:txBody>
                        <a:bodyPr/>
                        <a:lstStyle/>
                        <a:p>
                          <a:pPr algn="ctr"/>
                          <a:r>
                            <a:rPr lang="en-US" sz="2400" dirty="0" smtClean="0">
                              <a:solidFill>
                                <a:srgbClr val="C00000"/>
                              </a:solidFill>
                            </a:rPr>
                            <a:t>3</a:t>
                          </a:r>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30903" t="-202222" r="-74653" b="-218889"/>
                          </a:stretch>
                        </a:blip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76995" t="-202222" r="-939" b="-218889"/>
                          </a:stretch>
                        </a:blipFill>
                      </a:tcPr>
                    </a:tc>
                    <a:extLst>
                      <a:ext uri="{0D108BD9-81ED-4DB2-BD59-A6C34878D82A}">
                        <a16:rowId xmlns:a16="http://schemas.microsoft.com/office/drawing/2014/main" val="4062087805"/>
                      </a:ext>
                    </a:extLst>
                  </a:tr>
                  <a:tr h="550611">
                    <a:tc>
                      <a:txBody>
                        <a:bodyPr/>
                        <a:lstStyle/>
                        <a:p>
                          <a:pPr algn="ctr"/>
                          <a:r>
                            <a:rPr lang="en-US" sz="2400" dirty="0" smtClean="0">
                              <a:solidFill>
                                <a:srgbClr val="C00000"/>
                              </a:solidFill>
                            </a:rPr>
                            <a:t>4</a:t>
                          </a:r>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30903" t="-298901" r="-74653" b="-116484"/>
                          </a:stretch>
                        </a:blip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76995" t="-298901" r="-939" b="-116484"/>
                          </a:stretch>
                        </a:blipFill>
                      </a:tcPr>
                    </a:tc>
                    <a:extLst>
                      <a:ext uri="{0D108BD9-81ED-4DB2-BD59-A6C34878D82A}">
                        <a16:rowId xmlns:a16="http://schemas.microsoft.com/office/drawing/2014/main" val="1600370903"/>
                      </a:ext>
                    </a:extLst>
                  </a:tr>
                  <a:tr h="550611">
                    <a:tc>
                      <a:txBody>
                        <a:bodyPr/>
                        <a:lstStyle/>
                        <a:p>
                          <a:pPr algn="ctr"/>
                          <a:r>
                            <a:rPr lang="en-US" sz="2400" dirty="0" smtClean="0">
                              <a:solidFill>
                                <a:srgbClr val="C00000"/>
                              </a:solidFill>
                            </a:rPr>
                            <a:t>5</a:t>
                          </a:r>
                          <a:endParaRPr lang="en-US" sz="24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30903" t="-403333" r="-74653" b="-17778"/>
                          </a:stretch>
                        </a:blip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76995" t="-403333" r="-939" b="-17778"/>
                          </a:stretch>
                        </a:blipFill>
                      </a:tcPr>
                    </a:tc>
                    <a:extLst>
                      <a:ext uri="{0D108BD9-81ED-4DB2-BD59-A6C34878D82A}">
                        <a16:rowId xmlns:a16="http://schemas.microsoft.com/office/drawing/2014/main" val="54979418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ext uri="{D42A27DB-BD31-4B8C-83A1-F6EECF244321}">
                    <p14:modId xmlns:p14="http://schemas.microsoft.com/office/powerpoint/2010/main" val="4208804810"/>
                  </p:ext>
                </p:extLst>
              </p:nvPr>
            </p:nvGraphicFramePr>
            <p:xfrm>
              <a:off x="5434340" y="2903163"/>
              <a:ext cx="5773589" cy="2743200"/>
            </p:xfrm>
            <a:graphic>
              <a:graphicData uri="http://schemas.openxmlformats.org/drawingml/2006/table">
                <a:tbl>
                  <a:tblPr firstRow="1" bandRow="1">
                    <a:tableStyleId>{5C22544A-7EE6-4342-B048-85BDC9FD1C3A}</a:tableStyleId>
                  </a:tblPr>
                  <a:tblGrid>
                    <a:gridCol w="3943076">
                      <a:extLst>
                        <a:ext uri="{9D8B030D-6E8A-4147-A177-3AD203B41FA5}">
                          <a16:colId xmlns:a16="http://schemas.microsoft.com/office/drawing/2014/main" xmlns="" val="3128155166"/>
                        </a:ext>
                      </a:extLst>
                    </a:gridCol>
                    <a:gridCol w="1830513">
                      <a:extLst>
                        <a:ext uri="{9D8B030D-6E8A-4147-A177-3AD203B41FA5}">
                          <a16:colId xmlns:a16="http://schemas.microsoft.com/office/drawing/2014/main" xmlns="" val="1624035383"/>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solidFill>
                                      <a:srgbClr val="AD1457"/>
                                    </a:solidFill>
                                    <a:latin typeface="Cambria Math" panose="02040503050406030204" pitchFamily="18" charset="0"/>
                                  </a:rPr>
                                  <m:t>𝑅</m:t>
                                </m:r>
                                <m:r>
                                  <a:rPr lang="en-US" sz="2000" i="1" dirty="0" smtClean="0">
                                    <a:solidFill>
                                      <a:srgbClr val="AD1457"/>
                                    </a:solidFill>
                                    <a:latin typeface="Cambria Math" panose="02040503050406030204" pitchFamily="18" charset="0"/>
                                  </a:rPr>
                                  <m:t>1=</m:t>
                                </m:r>
                                <m:r>
                                  <a:rPr lang="en-US" sz="2000" i="1" dirty="0">
                                    <a:solidFill>
                                      <a:srgbClr val="AD1457"/>
                                    </a:solidFill>
                                    <a:latin typeface="Cambria Math" panose="02040503050406030204" pitchFamily="18" charset="0"/>
                                  </a:rPr>
                                  <m:t>𝐴</m:t>
                                </m:r>
                                <m:r>
                                  <a:rPr lang="en-US" sz="2000" i="1" dirty="0">
                                    <a:solidFill>
                                      <a:srgbClr val="AD1457"/>
                                    </a:solidFill>
                                    <a:latin typeface="Cambria Math" panose="02040503050406030204" pitchFamily="18" charset="0"/>
                                  </a:rPr>
                                  <m:t>(13×5)∙</m:t>
                                </m:r>
                                <m:r>
                                  <a:rPr lang="en-US" sz="2000" i="1" dirty="0">
                                    <a:solidFill>
                                      <a:srgbClr val="AD1457"/>
                                    </a:solidFill>
                                    <a:latin typeface="Cambria Math" panose="02040503050406030204" pitchFamily="18" charset="0"/>
                                  </a:rPr>
                                  <m:t>𝐵</m:t>
                                </m:r>
                                <m:r>
                                  <a:rPr lang="en-US" sz="2000" i="1" dirty="0">
                                    <a:solidFill>
                                      <a:srgbClr val="AD1457"/>
                                    </a:solidFill>
                                    <a:latin typeface="Cambria Math" panose="02040503050406030204" pitchFamily="18" charset="0"/>
                                  </a:rPr>
                                  <m:t>(5×89)</m:t>
                                </m:r>
                              </m:oMath>
                            </m:oMathPara>
                          </a14:m>
                          <a:endParaRPr lang="en-US" sz="2000" dirty="0">
                            <a:solidFill>
                              <a:srgbClr val="FF0000"/>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rowSpan="2">
                      <a:txBody>
                        <a:bodyPr/>
                        <a:lstStyle/>
                        <a:p>
                          <a:pPr/>
                          <a14:m>
                            <m:oMathPara xmlns:m="http://schemas.openxmlformats.org/officeDocument/2006/math">
                              <m:oMathParaPr>
                                <m:jc m:val="centerGroup"/>
                              </m:oMathParaPr>
                              <m:oMath xmlns:m="http://schemas.openxmlformats.org/officeDocument/2006/math">
                                <m:r>
                                  <a:rPr lang="en-US" b="1" i="1" smtClean="0">
                                    <a:solidFill>
                                      <a:srgbClr val="0066FF"/>
                                    </a:solidFill>
                                    <a:latin typeface="Cambria Math" panose="02040503050406030204" pitchFamily="18" charset="0"/>
                                  </a:rPr>
                                  <m:t>𝟏𝟑</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𝟓</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𝟖𝟗</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𝟓𝟕𝟖𝟓</m:t>
                                </m:r>
                              </m:oMath>
                            </m:oMathPara>
                          </a14:m>
                          <a:endParaRPr lang="en-US" dirty="0">
                            <a:solidFill>
                              <a:srgbClr val="0066FF"/>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xmlns="" val="2029509236"/>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Dimension of </a:t>
                          </a:r>
                          <a14:m>
                            <m:oMath xmlns:m="http://schemas.openxmlformats.org/officeDocument/2006/math">
                              <m:r>
                                <a:rPr lang="en-US" sz="2000" i="1" dirty="0" smtClean="0">
                                  <a:solidFill>
                                    <a:schemeClr val="tx1"/>
                                  </a:solidFill>
                                  <a:latin typeface="Cambria Math" panose="02040503050406030204" pitchFamily="18" charset="0"/>
                                </a:rPr>
                                <m:t>𝑅</m:t>
                              </m:r>
                              <m:r>
                                <a:rPr lang="en-US" sz="2000" i="1" dirty="0" smtClean="0">
                                  <a:solidFill>
                                    <a:schemeClr val="tx1"/>
                                  </a:solidFill>
                                  <a:latin typeface="Cambria Math" panose="02040503050406030204" pitchFamily="18" charset="0"/>
                                </a:rPr>
                                <m:t>1 (13×89)</m:t>
                              </m:r>
                            </m:oMath>
                          </a14:m>
                          <a:endParaRPr lang="en-US" sz="2000" dirty="0">
                            <a:solidFill>
                              <a:schemeClr val="tx1"/>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vMerge="1">
                      <a:txBody>
                        <a:bodyPr/>
                        <a:lstStyle/>
                        <a:p>
                          <a:endParaRPr lang="en-US"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xmlns="" val="2540355334"/>
                      </a:ext>
                    </a:extLst>
                  </a:tr>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solidFill>
                                      <a:srgbClr val="AD1457"/>
                                    </a:solidFill>
                                    <a:latin typeface="Cambria Math" panose="02040503050406030204" pitchFamily="18" charset="0"/>
                                  </a:rPr>
                                  <m:t>𝑅</m:t>
                                </m:r>
                                <m:r>
                                  <a:rPr lang="en-US" sz="2000" i="1" dirty="0" smtClean="0">
                                    <a:solidFill>
                                      <a:srgbClr val="AD1457"/>
                                    </a:solidFill>
                                    <a:latin typeface="Cambria Math" panose="02040503050406030204" pitchFamily="18" charset="0"/>
                                  </a:rPr>
                                  <m:t>2=</m:t>
                                </m:r>
                                <m:r>
                                  <a:rPr lang="en-US" sz="2000" b="0" i="1" dirty="0" smtClean="0">
                                    <a:solidFill>
                                      <a:srgbClr val="AD1457"/>
                                    </a:solidFill>
                                    <a:latin typeface="Cambria Math" panose="02040503050406030204" pitchFamily="18" charset="0"/>
                                  </a:rPr>
                                  <m:t>𝐶</m:t>
                                </m:r>
                                <m:r>
                                  <a:rPr lang="en-US" sz="2000" i="1" dirty="0" smtClean="0">
                                    <a:solidFill>
                                      <a:srgbClr val="AD1457"/>
                                    </a:solidFill>
                                    <a:latin typeface="Cambria Math" panose="02040503050406030204" pitchFamily="18" charset="0"/>
                                  </a:rPr>
                                  <m:t>(</m:t>
                                </m:r>
                                <m:r>
                                  <a:rPr lang="en-US" sz="2000" b="0" i="1" dirty="0" smtClean="0">
                                    <a:solidFill>
                                      <a:srgbClr val="AD1457"/>
                                    </a:solidFill>
                                    <a:latin typeface="Cambria Math" panose="02040503050406030204" pitchFamily="18" charset="0"/>
                                  </a:rPr>
                                  <m:t>89</m:t>
                                </m:r>
                                <m:r>
                                  <a:rPr lang="en-US" sz="2000" i="1" dirty="0" smtClean="0">
                                    <a:solidFill>
                                      <a:srgbClr val="AD1457"/>
                                    </a:solidFill>
                                    <a:latin typeface="Cambria Math" panose="02040503050406030204" pitchFamily="18" charset="0"/>
                                  </a:rPr>
                                  <m:t>×</m:t>
                                </m:r>
                                <m:r>
                                  <a:rPr lang="en-US" sz="2000" b="0" i="1" dirty="0" smtClean="0">
                                    <a:solidFill>
                                      <a:srgbClr val="AD1457"/>
                                    </a:solidFill>
                                    <a:latin typeface="Cambria Math" panose="02040503050406030204" pitchFamily="18" charset="0"/>
                                  </a:rPr>
                                  <m:t>3</m:t>
                                </m:r>
                                <m:r>
                                  <a:rPr lang="en-US" sz="2000" i="1" dirty="0" smtClean="0">
                                    <a:solidFill>
                                      <a:srgbClr val="AD1457"/>
                                    </a:solidFill>
                                    <a:latin typeface="Cambria Math" panose="02040503050406030204" pitchFamily="18" charset="0"/>
                                  </a:rPr>
                                  <m:t>) . </m:t>
                                </m:r>
                                <m:r>
                                  <a:rPr lang="en-US" sz="2000" b="0" i="1" dirty="0" smtClean="0">
                                    <a:solidFill>
                                      <a:srgbClr val="AD1457"/>
                                    </a:solidFill>
                                    <a:latin typeface="Cambria Math" panose="02040503050406030204" pitchFamily="18" charset="0"/>
                                  </a:rPr>
                                  <m:t>𝐷</m:t>
                                </m:r>
                                <m:r>
                                  <a:rPr lang="en-US" sz="2000" b="0" i="1" dirty="0" smtClean="0">
                                    <a:solidFill>
                                      <a:srgbClr val="AD1457"/>
                                    </a:solidFill>
                                    <a:latin typeface="Cambria Math" panose="02040503050406030204" pitchFamily="18" charset="0"/>
                                  </a:rPr>
                                  <m:t>(3×34)</m:t>
                                </m:r>
                              </m:oMath>
                            </m:oMathPara>
                          </a14:m>
                          <a:endParaRPr lang="en-US" sz="2000" dirty="0">
                            <a:solidFill>
                              <a:srgbClr val="FF0000"/>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solidFill>
                                      <a:srgbClr val="0066FF"/>
                                    </a:solidFill>
                                    <a:latin typeface="Cambria Math" panose="02040503050406030204" pitchFamily="18" charset="0"/>
                                  </a:rPr>
                                  <m:t>𝟖𝟗</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𝟑</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𝟑𝟒</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𝟗𝟎𝟕𝟖</m:t>
                                </m:r>
                              </m:oMath>
                            </m:oMathPara>
                          </a14:m>
                          <a:endParaRPr lang="en-US"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xmlns="" val="1016237659"/>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Dimension of </a:t>
                          </a:r>
                          <a14:m>
                            <m:oMath xmlns:m="http://schemas.openxmlformats.org/officeDocument/2006/math">
                              <m:r>
                                <a:rPr lang="en-US" sz="2000" i="1" dirty="0" smtClean="0">
                                  <a:solidFill>
                                    <a:schemeClr val="tx1"/>
                                  </a:solidFill>
                                  <a:latin typeface="Cambria Math" panose="02040503050406030204" pitchFamily="18" charset="0"/>
                                </a:rPr>
                                <m:t>𝑅</m:t>
                              </m:r>
                              <m:r>
                                <a:rPr lang="en-US" sz="2000" i="1" dirty="0" smtClean="0">
                                  <a:solidFill>
                                    <a:schemeClr val="tx1"/>
                                  </a:solidFill>
                                  <a:latin typeface="Cambria Math" panose="02040503050406030204" pitchFamily="18" charset="0"/>
                                </a:rPr>
                                <m:t>2 (89×34)</m:t>
                              </m:r>
                            </m:oMath>
                          </a14:m>
                          <a:endParaRPr lang="en-US" sz="2000" dirty="0">
                            <a:solidFill>
                              <a:schemeClr val="tx1"/>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vMerge="1">
                      <a:txBody>
                        <a:bodyPr/>
                        <a:lstStyle/>
                        <a:p>
                          <a:endParaRPr lang="en-US"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xmlns="" val="18710616"/>
                      </a:ext>
                    </a:extLst>
                  </a:tr>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000" i="1" dirty="0" smtClean="0">
                                    <a:solidFill>
                                      <a:srgbClr val="AD1457"/>
                                    </a:solidFill>
                                    <a:latin typeface="Cambria Math" panose="02040503050406030204" pitchFamily="18" charset="0"/>
                                  </a:rPr>
                                  <m:t>𝑅</m:t>
                                </m:r>
                                <m:r>
                                  <a:rPr lang="en-US" sz="2000" i="1" dirty="0" smtClean="0">
                                    <a:solidFill>
                                      <a:srgbClr val="AD1457"/>
                                    </a:solidFill>
                                    <a:latin typeface="Cambria Math" panose="02040503050406030204" pitchFamily="18" charset="0"/>
                                  </a:rPr>
                                  <m:t>3=</m:t>
                                </m:r>
                                <m:r>
                                  <a:rPr lang="en-US" sz="2000" i="1" dirty="0" smtClean="0">
                                    <a:solidFill>
                                      <a:srgbClr val="AD1457"/>
                                    </a:solidFill>
                                    <a:latin typeface="Cambria Math" panose="02040503050406030204" pitchFamily="18" charset="0"/>
                                  </a:rPr>
                                  <m:t>𝑅</m:t>
                                </m:r>
                                <m:r>
                                  <a:rPr lang="en-US" sz="2000" b="0" i="1" dirty="0" smtClean="0">
                                    <a:solidFill>
                                      <a:srgbClr val="AD1457"/>
                                    </a:solidFill>
                                    <a:latin typeface="Cambria Math" panose="02040503050406030204" pitchFamily="18" charset="0"/>
                                  </a:rPr>
                                  <m:t>1</m:t>
                                </m:r>
                                <m:r>
                                  <a:rPr lang="en-US" sz="2000" i="1" dirty="0" smtClean="0">
                                    <a:solidFill>
                                      <a:srgbClr val="AD1457"/>
                                    </a:solidFill>
                                    <a:latin typeface="Cambria Math" panose="02040503050406030204" pitchFamily="18" charset="0"/>
                                  </a:rPr>
                                  <m:t>(13×</m:t>
                                </m:r>
                                <m:r>
                                  <a:rPr lang="en-US" sz="2000" b="0" i="1" dirty="0" smtClean="0">
                                    <a:solidFill>
                                      <a:srgbClr val="AD1457"/>
                                    </a:solidFill>
                                    <a:latin typeface="Cambria Math" panose="02040503050406030204" pitchFamily="18" charset="0"/>
                                  </a:rPr>
                                  <m:t>89</m:t>
                                </m:r>
                                <m:r>
                                  <a:rPr lang="en-US" sz="2000" i="1" dirty="0" smtClean="0">
                                    <a:solidFill>
                                      <a:srgbClr val="AD1457"/>
                                    </a:solidFill>
                                    <a:latin typeface="Cambria Math" panose="02040503050406030204" pitchFamily="18" charset="0"/>
                                  </a:rPr>
                                  <m:t>) . </m:t>
                                </m:r>
                                <m:r>
                                  <a:rPr lang="en-US" sz="2000" b="0" i="1" dirty="0" smtClean="0">
                                    <a:solidFill>
                                      <a:srgbClr val="AD1457"/>
                                    </a:solidFill>
                                    <a:latin typeface="Cambria Math" panose="02040503050406030204" pitchFamily="18" charset="0"/>
                                  </a:rPr>
                                  <m:t>𝑅</m:t>
                                </m:r>
                                <m:r>
                                  <a:rPr lang="en-US" sz="2000" b="0" i="1" dirty="0" smtClean="0">
                                    <a:solidFill>
                                      <a:srgbClr val="AD1457"/>
                                    </a:solidFill>
                                    <a:latin typeface="Cambria Math" panose="02040503050406030204" pitchFamily="18" charset="0"/>
                                  </a:rPr>
                                  <m:t>2(89×34)</m:t>
                                </m:r>
                              </m:oMath>
                            </m:oMathPara>
                          </a14:m>
                          <a:endParaRPr lang="en-US" sz="2000" dirty="0">
                            <a:solidFill>
                              <a:srgbClr val="AD1457"/>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solidFill>
                                      <a:srgbClr val="0066FF"/>
                                    </a:solidFill>
                                    <a:latin typeface="Cambria Math" panose="02040503050406030204" pitchFamily="18" charset="0"/>
                                  </a:rPr>
                                  <m:t>𝟏𝟑</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𝟖𝟗</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𝟑𝟒</m:t>
                                </m:r>
                                <m:r>
                                  <a:rPr lang="en-US" b="1" i="1" smtClean="0">
                                    <a:solidFill>
                                      <a:srgbClr val="0066FF"/>
                                    </a:solidFill>
                                    <a:latin typeface="Cambria Math" panose="02040503050406030204" pitchFamily="18" charset="0"/>
                                  </a:rPr>
                                  <m:t>=</m:t>
                                </m:r>
                                <m:r>
                                  <a:rPr lang="en-US" b="1" i="1" smtClean="0">
                                    <a:solidFill>
                                      <a:srgbClr val="0066FF"/>
                                    </a:solidFill>
                                    <a:latin typeface="Cambria Math" panose="02040503050406030204" pitchFamily="18" charset="0"/>
                                  </a:rPr>
                                  <m:t>𝟑𝟗𝟑𝟑𝟖</m:t>
                                </m:r>
                              </m:oMath>
                            </m:oMathPara>
                          </a14:m>
                          <a:endParaRPr lang="en-US" dirty="0"/>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xmlns="" val="729529425"/>
                      </a:ext>
                    </a:extLst>
                  </a:tr>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Dimension of </a:t>
                          </a:r>
                          <a14:m>
                            <m:oMath xmlns:m="http://schemas.openxmlformats.org/officeDocument/2006/math">
                              <m:r>
                                <a:rPr lang="en-US" sz="2000" i="1" dirty="0" smtClean="0">
                                  <a:solidFill>
                                    <a:schemeClr val="tx1"/>
                                  </a:solidFill>
                                  <a:latin typeface="Cambria Math" panose="02040503050406030204" pitchFamily="18" charset="0"/>
                                </a:rPr>
                                <m:t>𝑅</m:t>
                              </m:r>
                              <m:r>
                                <a:rPr lang="en-US" sz="2000" i="1" dirty="0" smtClean="0">
                                  <a:solidFill>
                                    <a:schemeClr val="tx1"/>
                                  </a:solidFill>
                                  <a:latin typeface="Cambria Math" panose="02040503050406030204" pitchFamily="18" charset="0"/>
                                </a:rPr>
                                <m:t>3 (13×34)</m:t>
                              </m:r>
                            </m:oMath>
                          </a14:m>
                          <a:endParaRPr lang="en-US" sz="2000" dirty="0">
                            <a:solidFill>
                              <a:schemeClr val="tx1"/>
                            </a:solidFill>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vMerge="1">
                      <a:txBody>
                        <a:bodyPr/>
                        <a:lstStyle/>
                        <a:p>
                          <a:endParaRPr lang="en-US"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xmlns="" val="755976662"/>
                      </a:ext>
                    </a:extLst>
                  </a:tr>
                </a:tbl>
              </a:graphicData>
            </a:graphic>
          </p:graphicFrame>
        </mc:Choice>
        <mc:Fallback xmlns="">
          <p:graphicFrame>
            <p:nvGraphicFramePr>
              <p:cNvPr id="12" name="Table 11"/>
              <p:cNvGraphicFramePr>
                <a:graphicFrameLocks noGrp="1"/>
              </p:cNvGraphicFramePr>
              <p:nvPr>
                <p:extLst>
                  <p:ext uri="{D42A27DB-BD31-4B8C-83A1-F6EECF244321}">
                    <p14:modId xmlns:p14="http://schemas.microsoft.com/office/powerpoint/2010/main" val="4208804810"/>
                  </p:ext>
                </p:extLst>
              </p:nvPr>
            </p:nvGraphicFramePr>
            <p:xfrm>
              <a:off x="5434340" y="2903163"/>
              <a:ext cx="5773589" cy="2743200"/>
            </p:xfrm>
            <a:graphic>
              <a:graphicData uri="http://schemas.openxmlformats.org/drawingml/2006/table">
                <a:tbl>
                  <a:tblPr firstRow="1" bandRow="1">
                    <a:tableStyleId>{5C22544A-7EE6-4342-B048-85BDC9FD1C3A}</a:tableStyleId>
                  </a:tblPr>
                  <a:tblGrid>
                    <a:gridCol w="3943076">
                      <a:extLst>
                        <a:ext uri="{9D8B030D-6E8A-4147-A177-3AD203B41FA5}">
                          <a16:colId xmlns:a16="http://schemas.microsoft.com/office/drawing/2014/main" val="3128155166"/>
                        </a:ext>
                      </a:extLst>
                    </a:gridCol>
                    <a:gridCol w="1830513">
                      <a:extLst>
                        <a:ext uri="{9D8B030D-6E8A-4147-A177-3AD203B41FA5}">
                          <a16:colId xmlns:a16="http://schemas.microsoft.com/office/drawing/2014/main" val="1624035383"/>
                        </a:ext>
                      </a:extLst>
                    </a:gridCol>
                  </a:tblGrid>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4"/>
                          <a:stretch>
                            <a:fillRect l="-155" t="-1333" r="-46832" b="-518667"/>
                          </a:stretch>
                        </a:blipFill>
                      </a:tcPr>
                    </a:tc>
                    <a:tc rowSpan="2">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4"/>
                          <a:stretch>
                            <a:fillRect l="-215282" t="-667" r="-664" b="-209333"/>
                          </a:stretch>
                        </a:blipFill>
                      </a:tcPr>
                    </a:tc>
                    <a:extLst>
                      <a:ext uri="{0D108BD9-81ED-4DB2-BD59-A6C34878D82A}">
                        <a16:rowId xmlns:a16="http://schemas.microsoft.com/office/drawing/2014/main" val="2029509236"/>
                      </a:ext>
                    </a:extLst>
                  </a:tr>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4"/>
                          <a:stretch>
                            <a:fillRect l="-155" t="-101333" r="-46832" b="-418667"/>
                          </a:stretch>
                        </a:blipFill>
                      </a:tcPr>
                    </a:tc>
                    <a:tc vMerge="1">
                      <a:txBody>
                        <a:bodyPr/>
                        <a:lstStyle/>
                        <a:p>
                          <a:endParaRPr lang="en-US"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val="2540355334"/>
                      </a:ext>
                    </a:extLst>
                  </a:tr>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4"/>
                          <a:stretch>
                            <a:fillRect l="-155" t="-198684" r="-46832" b="-313158"/>
                          </a:stretch>
                        </a:blipFill>
                      </a:tcPr>
                    </a:tc>
                    <a:tc rowSpan="2">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4"/>
                          <a:stretch>
                            <a:fillRect l="-215282" t="-100000" r="-664" b="-107947"/>
                          </a:stretch>
                        </a:blipFill>
                      </a:tcPr>
                    </a:tc>
                    <a:extLst>
                      <a:ext uri="{0D108BD9-81ED-4DB2-BD59-A6C34878D82A}">
                        <a16:rowId xmlns:a16="http://schemas.microsoft.com/office/drawing/2014/main" val="1016237659"/>
                      </a:ext>
                    </a:extLst>
                  </a:tr>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4"/>
                          <a:stretch>
                            <a:fillRect l="-155" t="-302667" r="-46832" b="-217333"/>
                          </a:stretch>
                        </a:blipFill>
                      </a:tcPr>
                    </a:tc>
                    <a:tc vMerge="1">
                      <a:txBody>
                        <a:bodyPr/>
                        <a:lstStyle/>
                        <a:p>
                          <a:endParaRPr lang="en-US"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val="18710616"/>
                      </a:ext>
                    </a:extLst>
                  </a:tr>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4"/>
                          <a:stretch>
                            <a:fillRect l="-155" t="-402667" r="-46832" b="-117333"/>
                          </a:stretch>
                        </a:blipFill>
                      </a:tcPr>
                    </a:tc>
                    <a:tc rowSpan="2">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4"/>
                          <a:stretch>
                            <a:fillRect l="-215282" t="-201333" r="-664" b="-8667"/>
                          </a:stretch>
                        </a:blipFill>
                      </a:tcPr>
                    </a:tc>
                    <a:extLst>
                      <a:ext uri="{0D108BD9-81ED-4DB2-BD59-A6C34878D82A}">
                        <a16:rowId xmlns:a16="http://schemas.microsoft.com/office/drawing/2014/main" val="729529425"/>
                      </a:ext>
                    </a:extLst>
                  </a:tr>
                  <a:tr h="457200">
                    <a:tc>
                      <a:txBody>
                        <a:bodyPr/>
                        <a:lstStyle/>
                        <a:p>
                          <a:endParaRPr lang="en-US"/>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blipFill>
                          <a:blip r:embed="rId4"/>
                          <a:stretch>
                            <a:fillRect l="-155" t="-502667" r="-46832" b="-17333"/>
                          </a:stretch>
                        </a:blipFill>
                      </a:tcPr>
                    </a:tc>
                    <a:tc vMerge="1">
                      <a:txBody>
                        <a:bodyPr/>
                        <a:lstStyle/>
                        <a:p>
                          <a:endParaRPr lang="en-US" dirty="0"/>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noFill/>
                      </a:tcPr>
                    </a:tc>
                    <a:extLst>
                      <a:ext uri="{0D108BD9-81ED-4DB2-BD59-A6C34878D82A}">
                        <a16:rowId xmlns:a16="http://schemas.microsoft.com/office/drawing/2014/main" val="755976662"/>
                      </a:ext>
                    </a:extLst>
                  </a:tr>
                </a:tbl>
              </a:graphicData>
            </a:graphic>
          </p:graphicFrame>
        </mc:Fallback>
      </mc:AlternateContent>
      <mc:AlternateContent xmlns:mc="http://schemas.openxmlformats.org/markup-compatibility/2006" xmlns:a14="http://schemas.microsoft.com/office/drawing/2010/main">
        <mc:Choice Requires="a14">
          <p:sp>
            <p:nvSpPr>
              <p:cNvPr id="16" name="Rectangle 15"/>
              <p:cNvSpPr/>
              <p:nvPr/>
            </p:nvSpPr>
            <p:spPr>
              <a:xfrm>
                <a:off x="9387838" y="5667101"/>
                <a:ext cx="1807028"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dirty="0" smtClean="0">
                          <a:solidFill>
                            <a:srgbClr val="C00000"/>
                          </a:solidFill>
                          <a:latin typeface="Cambria Math" panose="02040503050406030204" pitchFamily="18" charset="0"/>
                        </a:rPr>
                        <m:t>54201</m:t>
                      </m:r>
                    </m:oMath>
                  </m:oMathPara>
                </a14:m>
                <a:endParaRPr lang="en-US" sz="2800" dirty="0">
                  <a:solidFill>
                    <a:srgbClr val="C00000"/>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9387838" y="5667101"/>
                <a:ext cx="1807028" cy="457200"/>
              </a:xfrm>
              <a:prstGeom prst="rect">
                <a:avLst/>
              </a:prstGeom>
              <a:blipFill>
                <a:blip r:embed="rId5"/>
                <a:stretch>
                  <a:fillRect/>
                </a:stretch>
              </a:blipFill>
              <a:ln>
                <a:solidFill>
                  <a:schemeClr val="tx1"/>
                </a:solidFill>
              </a:ln>
            </p:spPr>
            <p:txBody>
              <a:bodyPr/>
              <a:lstStyle/>
              <a:p>
                <a:r>
                  <a:rPr lang="en-US">
                    <a:noFill/>
                  </a:rPr>
                  <a:t> </a:t>
                </a:r>
              </a:p>
            </p:txBody>
          </p:sp>
        </mc:Fallback>
      </mc:AlternateContent>
      <p:sp>
        <p:nvSpPr>
          <p:cNvPr id="18" name="Rounded Rectangle 17"/>
          <p:cNvSpPr/>
          <p:nvPr/>
        </p:nvSpPr>
        <p:spPr>
          <a:xfrm>
            <a:off x="1698170" y="3566165"/>
            <a:ext cx="418011" cy="326571"/>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844989" y="3470734"/>
            <a:ext cx="2103120" cy="521208"/>
          </a:xfrm>
          <a:prstGeom prst="rect">
            <a:avLst/>
          </a:prstGeom>
          <a:solidFill>
            <a:schemeClr val="bg1"/>
          </a:solidFill>
        </p:spPr>
        <p:txBody>
          <a:bodyPr wrap="square" rtlCol="0">
            <a:spAutoFit/>
          </a:bodyPr>
          <a:lstStyle/>
          <a:p>
            <a:endParaRPr lang="en-US" dirty="0"/>
          </a:p>
        </p:txBody>
      </p:sp>
      <p:cxnSp>
        <p:nvCxnSpPr>
          <p:cNvPr id="30" name="Straight Connector 29"/>
          <p:cNvCxnSpPr/>
          <p:nvPr/>
        </p:nvCxnSpPr>
        <p:spPr>
          <a:xfrm flipV="1">
            <a:off x="1617871" y="3949594"/>
            <a:ext cx="118872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2348626" y="3561803"/>
            <a:ext cx="420624" cy="329184"/>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flipH="1">
            <a:off x="3275381" y="3525289"/>
            <a:ext cx="1008795" cy="369331"/>
          </a:xfrm>
          <a:prstGeom prst="rect">
            <a:avLst/>
          </a:prstGeom>
          <a:solidFill>
            <a:schemeClr val="bg1"/>
          </a:solidFill>
        </p:spPr>
        <p:txBody>
          <a:bodyPr wrap="square" rtlCol="0">
            <a:spAutoFit/>
          </a:bodyPr>
          <a:lstStyle/>
          <a:p>
            <a:endParaRPr lang="en-US"/>
          </a:p>
        </p:txBody>
      </p:sp>
      <p:cxnSp>
        <p:nvCxnSpPr>
          <p:cNvPr id="36" name="Straight Arrow Connector 35"/>
          <p:cNvCxnSpPr/>
          <p:nvPr/>
        </p:nvCxnSpPr>
        <p:spPr>
          <a:xfrm flipH="1" flipV="1">
            <a:off x="4232366" y="3879669"/>
            <a:ext cx="5476411" cy="2050485"/>
          </a:xfrm>
          <a:prstGeom prst="straightConnector1">
            <a:avLst/>
          </a:prstGeom>
          <a:ln w="19050">
            <a:solidFill>
              <a:srgbClr val="00B0F0"/>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502876" y="2948802"/>
            <a:ext cx="3200400" cy="365760"/>
          </a:xfrm>
          <a:prstGeom prst="rect">
            <a:avLst/>
          </a:prstGeom>
          <a:solidFill>
            <a:schemeClr val="bg1"/>
          </a:solidFill>
        </p:spPr>
        <p:txBody>
          <a:bodyPr wrap="square" rtlCol="0">
            <a:spAutoFit/>
          </a:bodyPr>
          <a:lstStyle/>
          <a:p>
            <a:endParaRPr lang="en-US" dirty="0"/>
          </a:p>
        </p:txBody>
      </p:sp>
      <p:sp>
        <p:nvSpPr>
          <p:cNvPr id="31" name="TextBox 30"/>
          <p:cNvSpPr txBox="1"/>
          <p:nvPr/>
        </p:nvSpPr>
        <p:spPr>
          <a:xfrm>
            <a:off x="9629117" y="3015128"/>
            <a:ext cx="1371600" cy="640080"/>
          </a:xfrm>
          <a:prstGeom prst="rect">
            <a:avLst/>
          </a:prstGeom>
          <a:solidFill>
            <a:schemeClr val="bg1"/>
          </a:solidFill>
        </p:spPr>
        <p:txBody>
          <a:bodyPr wrap="square" rtlCol="0">
            <a:spAutoFit/>
          </a:bodyPr>
          <a:lstStyle/>
          <a:p>
            <a:endParaRPr lang="en-US" dirty="0"/>
          </a:p>
        </p:txBody>
      </p:sp>
      <p:sp>
        <p:nvSpPr>
          <p:cNvPr id="32" name="TextBox 31"/>
          <p:cNvSpPr txBox="1"/>
          <p:nvPr/>
        </p:nvSpPr>
        <p:spPr>
          <a:xfrm>
            <a:off x="5924518" y="3456313"/>
            <a:ext cx="3017520" cy="320040"/>
          </a:xfrm>
          <a:prstGeom prst="rect">
            <a:avLst/>
          </a:prstGeom>
          <a:solidFill>
            <a:schemeClr val="bg1"/>
          </a:solidFill>
        </p:spPr>
        <p:txBody>
          <a:bodyPr wrap="square" rtlCol="0">
            <a:spAutoFit/>
          </a:bodyPr>
          <a:lstStyle/>
          <a:p>
            <a:endParaRPr lang="en-US" dirty="0"/>
          </a:p>
        </p:txBody>
      </p:sp>
      <p:sp>
        <p:nvSpPr>
          <p:cNvPr id="35" name="TextBox 34"/>
          <p:cNvSpPr txBox="1"/>
          <p:nvPr/>
        </p:nvSpPr>
        <p:spPr>
          <a:xfrm>
            <a:off x="5460274" y="3862784"/>
            <a:ext cx="3672348" cy="365760"/>
          </a:xfrm>
          <a:prstGeom prst="rect">
            <a:avLst/>
          </a:prstGeom>
          <a:solidFill>
            <a:schemeClr val="bg1"/>
          </a:solidFill>
        </p:spPr>
        <p:txBody>
          <a:bodyPr wrap="square" rtlCol="0">
            <a:spAutoFit/>
          </a:bodyPr>
          <a:lstStyle/>
          <a:p>
            <a:endParaRPr lang="en-US" dirty="0"/>
          </a:p>
        </p:txBody>
      </p:sp>
      <p:sp>
        <p:nvSpPr>
          <p:cNvPr id="37" name="TextBox 36"/>
          <p:cNvSpPr txBox="1"/>
          <p:nvPr/>
        </p:nvSpPr>
        <p:spPr>
          <a:xfrm>
            <a:off x="9573219" y="3908083"/>
            <a:ext cx="1463040" cy="731520"/>
          </a:xfrm>
          <a:prstGeom prst="rect">
            <a:avLst/>
          </a:prstGeom>
          <a:solidFill>
            <a:schemeClr val="bg1"/>
          </a:solidFill>
        </p:spPr>
        <p:txBody>
          <a:bodyPr wrap="square" rtlCol="0">
            <a:spAutoFit/>
          </a:bodyPr>
          <a:lstStyle/>
          <a:p>
            <a:endParaRPr lang="en-US" dirty="0"/>
          </a:p>
        </p:txBody>
      </p:sp>
      <p:sp>
        <p:nvSpPr>
          <p:cNvPr id="38" name="TextBox 37"/>
          <p:cNvSpPr txBox="1"/>
          <p:nvPr/>
        </p:nvSpPr>
        <p:spPr>
          <a:xfrm>
            <a:off x="5878286" y="4349089"/>
            <a:ext cx="2998100" cy="320040"/>
          </a:xfrm>
          <a:prstGeom prst="rect">
            <a:avLst/>
          </a:prstGeom>
          <a:solidFill>
            <a:schemeClr val="bg1"/>
          </a:solidFill>
        </p:spPr>
        <p:txBody>
          <a:bodyPr wrap="square" rtlCol="0">
            <a:spAutoFit/>
          </a:bodyPr>
          <a:lstStyle/>
          <a:p>
            <a:endParaRPr lang="en-US" dirty="0"/>
          </a:p>
        </p:txBody>
      </p:sp>
      <p:sp>
        <p:nvSpPr>
          <p:cNvPr id="39" name="TextBox 38"/>
          <p:cNvSpPr txBox="1"/>
          <p:nvPr/>
        </p:nvSpPr>
        <p:spPr>
          <a:xfrm>
            <a:off x="5553250" y="4780364"/>
            <a:ext cx="3590749" cy="365760"/>
          </a:xfrm>
          <a:prstGeom prst="rect">
            <a:avLst/>
          </a:prstGeom>
          <a:solidFill>
            <a:schemeClr val="bg1"/>
          </a:solidFill>
        </p:spPr>
        <p:txBody>
          <a:bodyPr wrap="square" rtlCol="0">
            <a:spAutoFit/>
          </a:bodyPr>
          <a:lstStyle/>
          <a:p>
            <a:endParaRPr lang="en-US" dirty="0"/>
          </a:p>
        </p:txBody>
      </p:sp>
      <p:sp>
        <p:nvSpPr>
          <p:cNvPr id="40" name="TextBox 39"/>
          <p:cNvSpPr txBox="1"/>
          <p:nvPr/>
        </p:nvSpPr>
        <p:spPr>
          <a:xfrm>
            <a:off x="9602220" y="4838296"/>
            <a:ext cx="1463040" cy="731520"/>
          </a:xfrm>
          <a:prstGeom prst="rect">
            <a:avLst/>
          </a:prstGeom>
          <a:solidFill>
            <a:schemeClr val="bg1"/>
          </a:solidFill>
        </p:spPr>
        <p:txBody>
          <a:bodyPr wrap="square" rtlCol="0">
            <a:spAutoFit/>
          </a:bodyPr>
          <a:lstStyle/>
          <a:p>
            <a:endParaRPr lang="en-US" dirty="0"/>
          </a:p>
        </p:txBody>
      </p:sp>
      <p:sp>
        <p:nvSpPr>
          <p:cNvPr id="41" name="TextBox 40"/>
          <p:cNvSpPr txBox="1"/>
          <p:nvPr/>
        </p:nvSpPr>
        <p:spPr>
          <a:xfrm>
            <a:off x="5960678" y="5254541"/>
            <a:ext cx="3061146" cy="365760"/>
          </a:xfrm>
          <a:prstGeom prst="rect">
            <a:avLst/>
          </a:prstGeom>
          <a:solidFill>
            <a:schemeClr val="bg1"/>
          </a:solidFill>
        </p:spPr>
        <p:txBody>
          <a:bodyPr wrap="square" rtlCol="0">
            <a:spAutoFit/>
          </a:bodyPr>
          <a:lstStyle/>
          <a:p>
            <a:endParaRPr lang="en-US" dirty="0"/>
          </a:p>
        </p:txBody>
      </p:sp>
      <p:cxnSp>
        <p:nvCxnSpPr>
          <p:cNvPr id="10" name="Elbow Connector 9"/>
          <p:cNvCxnSpPr>
            <a:endCxn id="12" idx="0"/>
          </p:cNvCxnSpPr>
          <p:nvPr/>
        </p:nvCxnSpPr>
        <p:spPr>
          <a:xfrm flipV="1">
            <a:off x="2057400" y="2903163"/>
            <a:ext cx="6263734" cy="593073"/>
          </a:xfrm>
          <a:prstGeom prst="bentConnector4">
            <a:avLst>
              <a:gd name="adj1" fmla="val -94"/>
              <a:gd name="adj2" fmla="val 13854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05950" y="4028083"/>
            <a:ext cx="2103120" cy="521208"/>
          </a:xfrm>
          <a:prstGeom prst="rect">
            <a:avLst/>
          </a:prstGeom>
          <a:solidFill>
            <a:schemeClr val="bg1"/>
          </a:solidFill>
        </p:spPr>
        <p:txBody>
          <a:bodyPr wrap="square" rtlCol="0">
            <a:spAutoFit/>
          </a:bodyPr>
          <a:lstStyle/>
          <a:p>
            <a:endParaRPr lang="en-US" dirty="0"/>
          </a:p>
        </p:txBody>
      </p:sp>
      <p:sp>
        <p:nvSpPr>
          <p:cNvPr id="46" name="TextBox 45"/>
          <p:cNvSpPr txBox="1"/>
          <p:nvPr/>
        </p:nvSpPr>
        <p:spPr>
          <a:xfrm flipH="1">
            <a:off x="3244902" y="4082638"/>
            <a:ext cx="1008795" cy="369331"/>
          </a:xfrm>
          <a:prstGeom prst="rect">
            <a:avLst/>
          </a:prstGeom>
          <a:solidFill>
            <a:schemeClr val="bg1"/>
          </a:solidFill>
        </p:spPr>
        <p:txBody>
          <a:bodyPr wrap="square" rtlCol="0">
            <a:spAutoFit/>
          </a:bodyPr>
          <a:lstStyle/>
          <a:p>
            <a:endParaRPr lang="en-US"/>
          </a:p>
        </p:txBody>
      </p:sp>
      <p:sp>
        <p:nvSpPr>
          <p:cNvPr id="47" name="TextBox 46"/>
          <p:cNvSpPr txBox="1"/>
          <p:nvPr/>
        </p:nvSpPr>
        <p:spPr>
          <a:xfrm>
            <a:off x="914659" y="4572369"/>
            <a:ext cx="2103120" cy="521208"/>
          </a:xfrm>
          <a:prstGeom prst="rect">
            <a:avLst/>
          </a:prstGeom>
          <a:solidFill>
            <a:schemeClr val="bg1"/>
          </a:solidFill>
        </p:spPr>
        <p:txBody>
          <a:bodyPr wrap="square" rtlCol="0">
            <a:spAutoFit/>
          </a:bodyPr>
          <a:lstStyle/>
          <a:p>
            <a:endParaRPr lang="en-US" dirty="0"/>
          </a:p>
        </p:txBody>
      </p:sp>
      <p:sp>
        <p:nvSpPr>
          <p:cNvPr id="48" name="TextBox 47"/>
          <p:cNvSpPr txBox="1"/>
          <p:nvPr/>
        </p:nvSpPr>
        <p:spPr>
          <a:xfrm flipH="1">
            <a:off x="3253611" y="4626924"/>
            <a:ext cx="1008795" cy="369331"/>
          </a:xfrm>
          <a:prstGeom prst="rect">
            <a:avLst/>
          </a:prstGeom>
          <a:solidFill>
            <a:schemeClr val="bg1"/>
          </a:solidFill>
        </p:spPr>
        <p:txBody>
          <a:bodyPr wrap="square" rtlCol="0">
            <a:spAutoFit/>
          </a:bodyPr>
          <a:lstStyle/>
          <a:p>
            <a:endParaRPr lang="en-US"/>
          </a:p>
        </p:txBody>
      </p:sp>
      <p:sp>
        <p:nvSpPr>
          <p:cNvPr id="49" name="TextBox 48"/>
          <p:cNvSpPr txBox="1"/>
          <p:nvPr/>
        </p:nvSpPr>
        <p:spPr>
          <a:xfrm>
            <a:off x="875470" y="5121009"/>
            <a:ext cx="2103120" cy="521208"/>
          </a:xfrm>
          <a:prstGeom prst="rect">
            <a:avLst/>
          </a:prstGeom>
          <a:solidFill>
            <a:schemeClr val="bg1"/>
          </a:solidFill>
        </p:spPr>
        <p:txBody>
          <a:bodyPr wrap="square" rtlCol="0">
            <a:spAutoFit/>
          </a:bodyPr>
          <a:lstStyle/>
          <a:p>
            <a:endParaRPr lang="en-US" dirty="0"/>
          </a:p>
        </p:txBody>
      </p:sp>
      <p:sp>
        <p:nvSpPr>
          <p:cNvPr id="50" name="TextBox 49"/>
          <p:cNvSpPr txBox="1"/>
          <p:nvPr/>
        </p:nvSpPr>
        <p:spPr>
          <a:xfrm flipH="1">
            <a:off x="3214422" y="5175564"/>
            <a:ext cx="1008795" cy="369331"/>
          </a:xfrm>
          <a:prstGeom prst="rect">
            <a:avLst/>
          </a:prstGeom>
          <a:solidFill>
            <a:schemeClr val="bg1"/>
          </a:solidFill>
        </p:spPr>
        <p:txBody>
          <a:bodyPr wrap="square" rtlCol="0">
            <a:spAutoFit/>
          </a:bodyPr>
          <a:lstStyle/>
          <a:p>
            <a:endParaRPr lang="en-US"/>
          </a:p>
        </p:txBody>
      </p:sp>
      <p:sp>
        <p:nvSpPr>
          <p:cNvPr id="51" name="TextBox 50"/>
          <p:cNvSpPr txBox="1"/>
          <p:nvPr/>
        </p:nvSpPr>
        <p:spPr>
          <a:xfrm>
            <a:off x="3114741" y="3444985"/>
            <a:ext cx="1280160" cy="548640"/>
          </a:xfrm>
          <a:prstGeom prst="rect">
            <a:avLst/>
          </a:prstGeom>
          <a:solidFill>
            <a:srgbClr val="C00000">
              <a:alpha val="30000"/>
            </a:srgbClr>
          </a:solidFill>
        </p:spPr>
        <p:txBody>
          <a:bodyPr wrap="square" rtlCol="0">
            <a:spAutoFit/>
          </a:bodyPr>
          <a:lstStyle/>
          <a:p>
            <a:endParaRPr lang="en-US" dirty="0"/>
          </a:p>
        </p:txBody>
      </p:sp>
      <p:sp>
        <p:nvSpPr>
          <p:cNvPr id="52" name="TextBox 51"/>
          <p:cNvSpPr txBox="1"/>
          <p:nvPr/>
        </p:nvSpPr>
        <p:spPr>
          <a:xfrm>
            <a:off x="3107459" y="4016542"/>
            <a:ext cx="1298448" cy="548640"/>
          </a:xfrm>
          <a:prstGeom prst="rect">
            <a:avLst/>
          </a:prstGeom>
          <a:solidFill>
            <a:schemeClr val="accent2">
              <a:lumMod val="50000"/>
              <a:alpha val="30000"/>
            </a:schemeClr>
          </a:solidFill>
        </p:spPr>
        <p:txBody>
          <a:bodyPr wrap="square" rtlCol="0">
            <a:spAutoFit/>
          </a:bodyPr>
          <a:lstStyle/>
          <a:p>
            <a:endParaRPr lang="en-US" dirty="0"/>
          </a:p>
        </p:txBody>
      </p:sp>
    </p:spTree>
    <p:extLst>
      <p:ext uri="{BB962C8B-B14F-4D97-AF65-F5344CB8AC3E}">
        <p14:creationId xmlns:p14="http://schemas.microsoft.com/office/powerpoint/2010/main" val="340368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1000"/>
                                        <p:tgtEl>
                                          <p:spTgt spid="10"/>
                                        </p:tgtEl>
                                      </p:cBhvr>
                                    </p:animEffect>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heel(1)">
                                      <p:cBhvr>
                                        <p:cTn id="21" dur="10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0" nodeType="clickEffect">
                                  <p:stCondLst>
                                    <p:cond delay="0"/>
                                  </p:stCondLst>
                                  <p:childTnLst>
                                    <p:set>
                                      <p:cBhvr>
                                        <p:cTn id="29" dur="1" fill="hold">
                                          <p:stCondLst>
                                            <p:cond delay="0"/>
                                          </p:stCondLst>
                                        </p:cTn>
                                        <p:tgtEl>
                                          <p:spTgt spid="3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0" nodeType="clickEffect">
                                  <p:stCondLst>
                                    <p:cond delay="0"/>
                                  </p:stCondLst>
                                  <p:childTnLst>
                                    <p:set>
                                      <p:cBhvr>
                                        <p:cTn id="33" dur="1" fill="hold">
                                          <p:stCondLst>
                                            <p:cond delay="0"/>
                                          </p:stCondLst>
                                        </p:cTn>
                                        <p:tgtEl>
                                          <p:spTgt spid="32"/>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par>
                                <p:cTn id="38" presetID="21" presetClass="entr" presetSubtype="1"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heel(1)">
                                      <p:cBhvr>
                                        <p:cTn id="40" dur="10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33"/>
                                        </p:tgtEl>
                                        <p:attrNameLst>
                                          <p:attrName>style.visibility</p:attrName>
                                        </p:attrNameLst>
                                      </p:cBhvr>
                                      <p:to>
                                        <p:strVal val="hidden"/>
                                      </p:to>
                                    </p:set>
                                  </p:childTnLst>
                                </p:cTn>
                              </p:par>
                              <p:par>
                                <p:cTn id="57" presetID="22" presetClass="entr" presetSubtype="8"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1000"/>
                                        <p:tgtEl>
                                          <p:spTgt spid="30"/>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0" nodeType="clickEffect">
                                  <p:stCondLst>
                                    <p:cond delay="0"/>
                                  </p:stCondLst>
                                  <p:childTnLst>
                                    <p:set>
                                      <p:cBhvr>
                                        <p:cTn id="63" dur="1" fill="hold">
                                          <p:stCondLst>
                                            <p:cond delay="0"/>
                                          </p:stCondLst>
                                        </p:cTn>
                                        <p:tgtEl>
                                          <p:spTgt spid="39"/>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0" nodeType="clickEffect">
                                  <p:stCondLst>
                                    <p:cond delay="0"/>
                                  </p:stCondLst>
                                  <p:childTnLst>
                                    <p:set>
                                      <p:cBhvr>
                                        <p:cTn id="71" dur="1" fill="hold">
                                          <p:stCondLst>
                                            <p:cond delay="0"/>
                                          </p:stCondLst>
                                        </p:cTn>
                                        <p:tgtEl>
                                          <p:spTgt spid="4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30"/>
                                        </p:tgtEl>
                                        <p:attrNameLst>
                                          <p:attrName>style.visibility</p:attrName>
                                        </p:attrNameLst>
                                      </p:cBhvr>
                                      <p:to>
                                        <p:strVal val="hidden"/>
                                      </p:to>
                                    </p:set>
                                  </p:childTnLst>
                                </p:cTn>
                              </p:par>
                            </p:childTnLst>
                          </p:cTn>
                        </p:par>
                        <p:par>
                          <p:cTn id="76" fill="hold">
                            <p:stCondLst>
                              <p:cond delay="0"/>
                            </p:stCondLst>
                            <p:childTnLst>
                              <p:par>
                                <p:cTn id="77" presetID="10" presetClass="entr" presetSubtype="0" fill="hold" grpId="0"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par>
                          <p:cTn id="80" fill="hold">
                            <p:stCondLst>
                              <p:cond delay="500"/>
                            </p:stCondLst>
                            <p:childTnLst>
                              <p:par>
                                <p:cTn id="81" presetID="22" presetClass="entr" presetSubtype="4" fill="hold"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wipe(down)">
                                      <p:cBhvr>
                                        <p:cTn id="83" dur="1000"/>
                                        <p:tgtEl>
                                          <p:spTgt spid="36"/>
                                        </p:tgtEl>
                                      </p:cBhvr>
                                    </p:animEffect>
                                  </p:childTnLst>
                                </p:cTn>
                              </p:par>
                            </p:childTnLst>
                          </p:cTn>
                        </p:par>
                        <p:par>
                          <p:cTn id="84" fill="hold">
                            <p:stCondLst>
                              <p:cond delay="1500"/>
                            </p:stCondLst>
                            <p:childTnLst>
                              <p:par>
                                <p:cTn id="85" presetID="1" presetClass="exit" presetSubtype="0" fill="hold" grpId="0" nodeType="afterEffect">
                                  <p:stCondLst>
                                    <p:cond delay="0"/>
                                  </p:stCondLst>
                                  <p:childTnLst>
                                    <p:set>
                                      <p:cBhvr>
                                        <p:cTn id="86" dur="1" fill="hold">
                                          <p:stCondLst>
                                            <p:cond delay="0"/>
                                          </p:stCondLst>
                                        </p:cTn>
                                        <p:tgtEl>
                                          <p:spTgt spid="34"/>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36"/>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10"/>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4" presetClass="exit" presetSubtype="10" fill="hold" grpId="0" nodeType="clickEffect">
                                  <p:stCondLst>
                                    <p:cond delay="0"/>
                                  </p:stCondLst>
                                  <p:childTnLst>
                                    <p:animEffect transition="out" filter="randombar(horizontal)">
                                      <p:cBhvr>
                                        <p:cTn id="96" dur="500"/>
                                        <p:tgtEl>
                                          <p:spTgt spid="45"/>
                                        </p:tgtEl>
                                      </p:cBhvr>
                                    </p:animEffect>
                                    <p:set>
                                      <p:cBhvr>
                                        <p:cTn id="97" dur="1" fill="hold">
                                          <p:stCondLst>
                                            <p:cond delay="499"/>
                                          </p:stCondLst>
                                        </p:cTn>
                                        <p:tgtEl>
                                          <p:spTgt spid="45"/>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0" nodeType="clickEffect">
                                  <p:stCondLst>
                                    <p:cond delay="0"/>
                                  </p:stCondLst>
                                  <p:childTnLst>
                                    <p:set>
                                      <p:cBhvr>
                                        <p:cTn id="101" dur="1" fill="hold">
                                          <p:stCondLst>
                                            <p:cond delay="0"/>
                                          </p:stCondLst>
                                        </p:cTn>
                                        <p:tgtEl>
                                          <p:spTgt spid="46"/>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4" presetClass="exit" presetSubtype="10" fill="hold" grpId="0" nodeType="clickEffect">
                                  <p:stCondLst>
                                    <p:cond delay="0"/>
                                  </p:stCondLst>
                                  <p:childTnLst>
                                    <p:animEffect transition="out" filter="randombar(horizontal)">
                                      <p:cBhvr>
                                        <p:cTn id="105" dur="500"/>
                                        <p:tgtEl>
                                          <p:spTgt spid="47"/>
                                        </p:tgtEl>
                                      </p:cBhvr>
                                    </p:animEffect>
                                    <p:set>
                                      <p:cBhvr>
                                        <p:cTn id="106" dur="1" fill="hold">
                                          <p:stCondLst>
                                            <p:cond delay="499"/>
                                          </p:stCondLst>
                                        </p:cTn>
                                        <p:tgtEl>
                                          <p:spTgt spid="47"/>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0" nodeType="clickEffect">
                                  <p:stCondLst>
                                    <p:cond delay="0"/>
                                  </p:stCondLst>
                                  <p:childTnLst>
                                    <p:set>
                                      <p:cBhvr>
                                        <p:cTn id="110" dur="1" fill="hold">
                                          <p:stCondLst>
                                            <p:cond delay="0"/>
                                          </p:stCondLst>
                                        </p:cTn>
                                        <p:tgtEl>
                                          <p:spTgt spid="4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4" presetClass="exit" presetSubtype="10" fill="hold" grpId="0" nodeType="clickEffect">
                                  <p:stCondLst>
                                    <p:cond delay="0"/>
                                  </p:stCondLst>
                                  <p:childTnLst>
                                    <p:animEffect transition="out" filter="randombar(horizontal)">
                                      <p:cBhvr>
                                        <p:cTn id="114" dur="500"/>
                                        <p:tgtEl>
                                          <p:spTgt spid="49"/>
                                        </p:tgtEl>
                                      </p:cBhvr>
                                    </p:animEffect>
                                    <p:set>
                                      <p:cBhvr>
                                        <p:cTn id="115" dur="1" fill="hold">
                                          <p:stCondLst>
                                            <p:cond delay="499"/>
                                          </p:stCondLst>
                                        </p:cTn>
                                        <p:tgtEl>
                                          <p:spTgt spid="49"/>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0" nodeType="clickEffect">
                                  <p:stCondLst>
                                    <p:cond delay="0"/>
                                  </p:stCondLst>
                                  <p:childTnLst>
                                    <p:set>
                                      <p:cBhvr>
                                        <p:cTn id="119" dur="1" fill="hold">
                                          <p:stCondLst>
                                            <p:cond delay="0"/>
                                          </p:stCondLst>
                                        </p:cTn>
                                        <p:tgtEl>
                                          <p:spTgt spid="50"/>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wipe(left)">
                                      <p:cBhvr>
                                        <p:cTn id="124" dur="500"/>
                                        <p:tgtEl>
                                          <p:spTgt spid="51"/>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2" fill="hold" grpId="0" nodeType="clickEffect">
                                  <p:stCondLst>
                                    <p:cond delay="0"/>
                                  </p:stCondLst>
                                  <p:childTnLst>
                                    <p:set>
                                      <p:cBhvr>
                                        <p:cTn id="128" dur="1" fill="hold">
                                          <p:stCondLst>
                                            <p:cond delay="0"/>
                                          </p:stCondLst>
                                        </p:cTn>
                                        <p:tgtEl>
                                          <p:spTgt spid="52"/>
                                        </p:tgtEl>
                                        <p:attrNameLst>
                                          <p:attrName>style.visibility</p:attrName>
                                        </p:attrNameLst>
                                      </p:cBhvr>
                                      <p:to>
                                        <p:strVal val="visible"/>
                                      </p:to>
                                    </p:set>
                                    <p:animEffect transition="in" filter="wipe(right)">
                                      <p:cBhvr>
                                        <p:cTn id="12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8" grpId="1" animBg="1"/>
      <p:bldP spid="19" grpId="0" animBg="1"/>
      <p:bldP spid="33" grpId="0" animBg="1"/>
      <p:bldP spid="33" grpId="1" animBg="1"/>
      <p:bldP spid="34" grpId="0" animBg="1"/>
      <p:bldP spid="29" grpId="0" animBg="1"/>
      <p:bldP spid="31" grpId="0" animBg="1"/>
      <p:bldP spid="32" grpId="0" animBg="1"/>
      <p:bldP spid="35" grpId="0" animBg="1"/>
      <p:bldP spid="37" grpId="0" animBg="1"/>
      <p:bldP spid="38" grpId="0" animBg="1"/>
      <p:bldP spid="39" grpId="0" animBg="1"/>
      <p:bldP spid="40" grpId="0" animBg="1"/>
      <p:bldP spid="41" grpId="0" animBg="1"/>
      <p:bldP spid="45" grpId="0" animBg="1"/>
      <p:bldP spid="46" grpId="0" animBg="1"/>
      <p:bldP spid="47" grpId="0" animBg="1"/>
      <p:bldP spid="48" grpId="0" animBg="1"/>
      <p:bldP spid="49" grpId="0" animBg="1"/>
      <p:bldP spid="50" grpId="0" animBg="1"/>
      <p:bldP spid="51" grpId="0" animBg="1"/>
      <p:bldP spid="5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Chain Multiplication using Dynamic Programming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0"/>
                <a:r>
                  <a:rPr lang="en-US" dirty="0"/>
                  <a:t>Matrix table </a:t>
                </a:r>
                <a14:m>
                  <m:oMath xmlns:m="http://schemas.openxmlformats.org/officeDocument/2006/math">
                    <m:r>
                      <a:rPr lang="en-US" b="1" i="1" dirty="0" smtClean="0">
                        <a:solidFill>
                          <a:srgbClr val="AD1457"/>
                        </a:solidFill>
                        <a:latin typeface="Cambria Math" panose="02040503050406030204" pitchFamily="18" charset="0"/>
                      </a:rPr>
                      <m:t>𝑴</m:t>
                    </m:r>
                    <m:r>
                      <a:rPr lang="en-US" b="1" i="1" dirty="0" smtClean="0">
                        <a:solidFill>
                          <a:srgbClr val="AD1457"/>
                        </a:solidFill>
                        <a:latin typeface="Cambria Math" panose="02040503050406030204" pitchFamily="18" charset="0"/>
                      </a:rPr>
                      <m:t>[</m:t>
                    </m:r>
                    <m:r>
                      <a:rPr lang="en-US" b="1" i="1" dirty="0" err="1">
                        <a:solidFill>
                          <a:srgbClr val="AD1457"/>
                        </a:solidFill>
                        <a:latin typeface="Cambria Math" panose="02040503050406030204" pitchFamily="18" charset="0"/>
                      </a:rPr>
                      <m:t>𝒊</m:t>
                    </m:r>
                    <m:r>
                      <a:rPr lang="en-US" b="1" i="1" dirty="0">
                        <a:solidFill>
                          <a:srgbClr val="AD1457"/>
                        </a:solidFill>
                        <a:latin typeface="Cambria Math" panose="02040503050406030204" pitchFamily="18" charset="0"/>
                      </a:rPr>
                      <m:t>][</m:t>
                    </m:r>
                    <m:r>
                      <a:rPr lang="en-US" b="1" i="1" dirty="0">
                        <a:solidFill>
                          <a:srgbClr val="AD1457"/>
                        </a:solidFill>
                        <a:latin typeface="Cambria Math" panose="02040503050406030204" pitchFamily="18" charset="0"/>
                      </a:rPr>
                      <m:t>𝒋</m:t>
                    </m:r>
                    <m:r>
                      <a:rPr lang="en-US" b="1" i="1" dirty="0">
                        <a:solidFill>
                          <a:srgbClr val="AD1457"/>
                        </a:solidFill>
                        <a:latin typeface="Cambria Math" panose="02040503050406030204" pitchFamily="18" charset="0"/>
                      </a:rPr>
                      <m:t>] </m:t>
                    </m:r>
                  </m:oMath>
                </a14:m>
                <a:r>
                  <a:rPr lang="en-US" dirty="0"/>
                  <a:t>stores the </a:t>
                </a:r>
                <a:r>
                  <a:rPr lang="en-US" b="1" dirty="0"/>
                  <a:t>cost of multiplications</a:t>
                </a:r>
                <a:r>
                  <a:rPr lang="en-US" dirty="0"/>
                  <a:t>.</a:t>
                </a:r>
              </a:p>
              <a:p>
                <a:pPr marL="0" indent="0">
                  <a:buNone/>
                </a:pPr>
                <a:endParaRPr lang="en-US" b="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03412" y="1615953"/>
                <a:ext cx="10609729" cy="374942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600"/>
                  </a:spcBef>
                  <a:spcAft>
                    <a:spcPts val="600"/>
                  </a:spcAft>
                </a:pPr>
                <a:r>
                  <a:rPr lang="en-US" sz="2400" dirty="0">
                    <a:solidFill>
                      <a:schemeClr val="tx1"/>
                    </a:solidFill>
                  </a:rPr>
                  <a:t>To generate </a:t>
                </a:r>
                <a14:m>
                  <m:oMath xmlns:m="http://schemas.openxmlformats.org/officeDocument/2006/math">
                    <m:r>
                      <a:rPr lang="en-US" sz="2400" b="1" i="1" dirty="0" smtClean="0">
                        <a:solidFill>
                          <a:srgbClr val="AD1457"/>
                        </a:solidFill>
                        <a:latin typeface="Cambria Math" panose="02040503050406030204" pitchFamily="18" charset="0"/>
                      </a:rPr>
                      <m:t>𝑴</m:t>
                    </m:r>
                    <m:r>
                      <a:rPr lang="en-US" sz="2400" b="1" i="1" dirty="0" smtClean="0">
                        <a:solidFill>
                          <a:srgbClr val="AD1457"/>
                        </a:solidFill>
                        <a:latin typeface="Cambria Math" panose="02040503050406030204" pitchFamily="18" charset="0"/>
                      </a:rPr>
                      <m:t>[</m:t>
                    </m:r>
                    <m:r>
                      <a:rPr lang="en-US" sz="2400" b="1" i="1" dirty="0" err="1">
                        <a:solidFill>
                          <a:srgbClr val="AD1457"/>
                        </a:solidFill>
                        <a:latin typeface="Cambria Math" panose="02040503050406030204" pitchFamily="18" charset="0"/>
                      </a:rPr>
                      <m:t>𝒊</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𝒋</m:t>
                    </m:r>
                    <m:r>
                      <a:rPr lang="en-US" sz="2400" b="1" i="1" dirty="0">
                        <a:solidFill>
                          <a:srgbClr val="AD1457"/>
                        </a:solidFill>
                        <a:latin typeface="Cambria Math" panose="02040503050406030204" pitchFamily="18" charset="0"/>
                      </a:rPr>
                      <m:t>] </m:t>
                    </m:r>
                  </m:oMath>
                </a14:m>
                <a:r>
                  <a:rPr lang="en-US" sz="2400" dirty="0">
                    <a:solidFill>
                      <a:schemeClr val="tx1"/>
                    </a:solidFill>
                  </a:rPr>
                  <a:t>use following steps:</a:t>
                </a:r>
              </a:p>
              <a:p>
                <a:pPr marL="400050" lvl="1" indent="0">
                  <a:spcBef>
                    <a:spcPts val="600"/>
                  </a:spcBef>
                  <a:spcAft>
                    <a:spcPts val="600"/>
                  </a:spcAft>
                  <a:buNone/>
                </a:pPr>
                <a:r>
                  <a:rPr lang="en-US" sz="2400" dirty="0">
                    <a:solidFill>
                      <a:schemeClr val="tx1"/>
                    </a:solidFill>
                  </a:rPr>
                  <a:t>Step-1: if </a:t>
                </a:r>
                <a14:m>
                  <m:oMath xmlns:m="http://schemas.openxmlformats.org/officeDocument/2006/math">
                    <m:r>
                      <a:rPr lang="en-US" sz="2400" b="1" i="1" dirty="0" smtClean="0">
                        <a:solidFill>
                          <a:srgbClr val="AD1457"/>
                        </a:solidFill>
                        <a:latin typeface="Cambria Math" panose="02040503050406030204" pitchFamily="18" charset="0"/>
                      </a:rPr>
                      <m:t>𝒊</m:t>
                    </m:r>
                    <m:r>
                      <a:rPr lang="en-US" sz="2400" b="1" i="1" dirty="0" smtClean="0">
                        <a:solidFill>
                          <a:srgbClr val="AD1457"/>
                        </a:solidFill>
                        <a:latin typeface="Cambria Math" panose="02040503050406030204" pitchFamily="18" charset="0"/>
                      </a:rPr>
                      <m:t>=</m:t>
                    </m:r>
                    <m:r>
                      <a:rPr lang="en-US" sz="2400" b="1" i="1" dirty="0" smtClean="0">
                        <a:solidFill>
                          <a:srgbClr val="AD1457"/>
                        </a:solidFill>
                        <a:latin typeface="Cambria Math" panose="02040503050406030204" pitchFamily="18" charset="0"/>
                      </a:rPr>
                      <m:t>𝒋</m:t>
                    </m:r>
                    <m:r>
                      <a:rPr lang="en-US" sz="2400" b="1" i="1" dirty="0" smtClean="0">
                        <a:solidFill>
                          <a:srgbClr val="AD1457"/>
                        </a:solidFill>
                        <a:latin typeface="Cambria Math" panose="02040503050406030204" pitchFamily="18" charset="0"/>
                      </a:rPr>
                      <m:t> </m:t>
                    </m:r>
                  </m:oMath>
                </a14:m>
                <a:r>
                  <a:rPr lang="en-US" sz="2400" dirty="0">
                    <a:solidFill>
                      <a:schemeClr val="tx1"/>
                    </a:solidFill>
                  </a:rPr>
                  <a:t>then </a:t>
                </a:r>
                <a14:m>
                  <m:oMath xmlns:m="http://schemas.openxmlformats.org/officeDocument/2006/math">
                    <m:r>
                      <a:rPr lang="en-US" sz="2400" b="1" i="1" dirty="0">
                        <a:solidFill>
                          <a:schemeClr val="tx1"/>
                        </a:solidFill>
                        <a:latin typeface="Cambria Math" panose="02040503050406030204" pitchFamily="18" charset="0"/>
                      </a:rPr>
                      <m:t>𝑴</m:t>
                    </m:r>
                    <m:r>
                      <a:rPr lang="en-US" sz="2400" b="1" i="1" dirty="0">
                        <a:solidFill>
                          <a:schemeClr val="tx1"/>
                        </a:solidFill>
                        <a:latin typeface="Cambria Math" panose="02040503050406030204" pitchFamily="18" charset="0"/>
                      </a:rPr>
                      <m:t>[</m:t>
                    </m:r>
                    <m:r>
                      <a:rPr lang="en-US" sz="2400" b="1" i="1" dirty="0" err="1">
                        <a:solidFill>
                          <a:schemeClr val="tx1"/>
                        </a:solidFill>
                        <a:latin typeface="Cambria Math" panose="02040503050406030204" pitchFamily="18" charset="0"/>
                      </a:rPr>
                      <m:t>𝒊</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𝒋</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𝟎</m:t>
                    </m:r>
                  </m:oMath>
                </a14:m>
                <a:endParaRPr lang="en-US" sz="2400" b="1" dirty="0">
                  <a:solidFill>
                    <a:schemeClr val="tx1"/>
                  </a:solidFill>
                </a:endParaRPr>
              </a:p>
              <a:p>
                <a:pPr marL="400050" lvl="1" indent="0">
                  <a:spcBef>
                    <a:spcPts val="600"/>
                  </a:spcBef>
                  <a:spcAft>
                    <a:spcPts val="600"/>
                  </a:spcAft>
                  <a:buNone/>
                </a:pPr>
                <a:r>
                  <a:rPr lang="en-US" sz="2400" dirty="0">
                    <a:solidFill>
                      <a:schemeClr val="tx1"/>
                    </a:solidFill>
                  </a:rPr>
                  <a:t>Step-2: if </a:t>
                </a:r>
                <a14:m>
                  <m:oMath xmlns:m="http://schemas.openxmlformats.org/officeDocument/2006/math">
                    <m:r>
                      <a:rPr lang="en-US" sz="2400" b="1" i="1" dirty="0" smtClean="0">
                        <a:solidFill>
                          <a:srgbClr val="AD1457"/>
                        </a:solidFill>
                        <a:latin typeface="Cambria Math" panose="02040503050406030204" pitchFamily="18" charset="0"/>
                      </a:rPr>
                      <m:t>𝒋</m:t>
                    </m:r>
                    <m:r>
                      <a:rPr lang="en-US" sz="2400" b="1" i="1" dirty="0" smtClean="0">
                        <a:solidFill>
                          <a:srgbClr val="AD1457"/>
                        </a:solidFill>
                        <a:latin typeface="Cambria Math" panose="02040503050406030204" pitchFamily="18" charset="0"/>
                      </a:rPr>
                      <m:t>=</m:t>
                    </m:r>
                    <m:r>
                      <a:rPr lang="en-US" sz="2400" b="1" i="1" dirty="0" smtClean="0">
                        <a:solidFill>
                          <a:srgbClr val="AD1457"/>
                        </a:solidFill>
                        <a:latin typeface="Cambria Math" panose="02040503050406030204" pitchFamily="18" charset="0"/>
                      </a:rPr>
                      <m:t>𝒊</m:t>
                    </m:r>
                    <m:r>
                      <a:rPr lang="en-US" sz="2400" b="1" i="1" dirty="0" smtClean="0">
                        <a:solidFill>
                          <a:srgbClr val="AD1457"/>
                        </a:solidFill>
                        <a:latin typeface="Cambria Math" panose="02040503050406030204" pitchFamily="18" charset="0"/>
                      </a:rPr>
                      <m:t>+</m:t>
                    </m:r>
                    <m:r>
                      <a:rPr lang="en-US" sz="2400" b="1" i="1" dirty="0" smtClean="0">
                        <a:solidFill>
                          <a:srgbClr val="AD1457"/>
                        </a:solidFill>
                        <a:latin typeface="Cambria Math" panose="02040503050406030204" pitchFamily="18" charset="0"/>
                      </a:rPr>
                      <m:t>𝟏</m:t>
                    </m:r>
                    <m:r>
                      <a:rPr lang="en-US" sz="2400" b="1" i="1" dirty="0" smtClean="0">
                        <a:solidFill>
                          <a:srgbClr val="AD1457"/>
                        </a:solidFill>
                        <a:latin typeface="Cambria Math" panose="02040503050406030204" pitchFamily="18" charset="0"/>
                      </a:rPr>
                      <m:t> </m:t>
                    </m:r>
                  </m:oMath>
                </a14:m>
                <a:r>
                  <a:rPr lang="en-US" sz="2400" dirty="0">
                    <a:solidFill>
                      <a:schemeClr val="tx1"/>
                    </a:solidFill>
                  </a:rPr>
                  <a:t>then </a:t>
                </a:r>
                <a14:m>
                  <m:oMath xmlns:m="http://schemas.openxmlformats.org/officeDocument/2006/math">
                    <m:r>
                      <a:rPr lang="en-US" sz="2400" b="1" i="1" dirty="0">
                        <a:solidFill>
                          <a:schemeClr val="tx1"/>
                        </a:solidFill>
                        <a:latin typeface="Cambria Math" panose="02040503050406030204" pitchFamily="18" charset="0"/>
                      </a:rPr>
                      <m:t>𝑴</m:t>
                    </m:r>
                    <m:r>
                      <a:rPr lang="en-US" sz="2400" b="1" i="1" dirty="0">
                        <a:solidFill>
                          <a:schemeClr val="tx1"/>
                        </a:solidFill>
                        <a:latin typeface="Cambria Math" panose="02040503050406030204" pitchFamily="18" charset="0"/>
                      </a:rPr>
                      <m:t>[</m:t>
                    </m:r>
                    <m:r>
                      <a:rPr lang="en-US" sz="2400" b="1" i="1" dirty="0" err="1">
                        <a:solidFill>
                          <a:schemeClr val="tx1"/>
                        </a:solidFill>
                        <a:latin typeface="Cambria Math" panose="02040503050406030204" pitchFamily="18" charset="0"/>
                      </a:rPr>
                      <m:t>𝒊</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𝒋</m:t>
                    </m:r>
                    <m:r>
                      <a:rPr lang="en-US" sz="2400" b="1" i="1" dirty="0">
                        <a:solidFill>
                          <a:schemeClr val="tx1"/>
                        </a:solidFill>
                        <a:latin typeface="Cambria Math" panose="02040503050406030204" pitchFamily="18" charset="0"/>
                      </a:rPr>
                      <m:t>] = </m:t>
                    </m:r>
                    <m:sSub>
                      <m:sSubPr>
                        <m:ctrlPr>
                          <a:rPr lang="en-US" sz="2400" b="1" i="1" dirty="0">
                            <a:solidFill>
                              <a:schemeClr val="tx1"/>
                            </a:solidFill>
                            <a:latin typeface="Cambria Math" panose="02040503050406030204" pitchFamily="18" charset="0"/>
                          </a:rPr>
                        </m:ctrlPr>
                      </m:sSubPr>
                      <m:e>
                        <m:r>
                          <a:rPr lang="en-US" sz="2400" b="1" i="1" dirty="0">
                            <a:solidFill>
                              <a:schemeClr val="tx1"/>
                            </a:solidFill>
                            <a:latin typeface="Cambria Math" panose="02040503050406030204" pitchFamily="18" charset="0"/>
                          </a:rPr>
                          <m:t>𝑷</m:t>
                        </m:r>
                      </m:e>
                      <m:sub>
                        <m:r>
                          <a:rPr lang="en-US" sz="2400" b="1" i="1" dirty="0">
                            <a:solidFill>
                              <a:schemeClr val="tx1"/>
                            </a:solidFill>
                            <a:latin typeface="Cambria Math" panose="02040503050406030204" pitchFamily="18" charset="0"/>
                          </a:rPr>
                          <m:t>𝒊</m:t>
                        </m:r>
                        <m:r>
                          <a:rPr lang="en-US" sz="2400" b="1" i="1" dirty="0">
                            <a:solidFill>
                              <a:schemeClr val="tx1"/>
                            </a:solidFill>
                            <a:latin typeface="Cambria Math" panose="02040503050406030204" pitchFamily="18" charset="0"/>
                          </a:rPr>
                          <m:t>−</m:t>
                        </m:r>
                        <m:r>
                          <a:rPr lang="en-US" sz="2400" b="1" i="1" dirty="0">
                            <a:solidFill>
                              <a:schemeClr val="tx1"/>
                            </a:solidFill>
                            <a:latin typeface="Cambria Math" panose="02040503050406030204" pitchFamily="18" charset="0"/>
                          </a:rPr>
                          <m:t>𝟏</m:t>
                        </m:r>
                      </m:sub>
                    </m:sSub>
                    <m:r>
                      <a:rPr lang="en-US" sz="2400" b="1" i="1" dirty="0">
                        <a:solidFill>
                          <a:schemeClr val="tx1"/>
                        </a:solidFill>
                        <a:latin typeface="Cambria Math" panose="02040503050406030204" pitchFamily="18" charset="0"/>
                        <a:ea typeface="Cambria Math" panose="02040503050406030204" pitchFamily="18" charset="0"/>
                      </a:rPr>
                      <m:t>∙</m:t>
                    </m:r>
                    <m:sSub>
                      <m:sSubPr>
                        <m:ctrlPr>
                          <a:rPr lang="en-US" sz="2400" b="1" i="1" dirty="0">
                            <a:solidFill>
                              <a:schemeClr val="tx1"/>
                            </a:solidFill>
                            <a:latin typeface="Cambria Math" panose="02040503050406030204" pitchFamily="18" charset="0"/>
                            <a:ea typeface="Cambria Math" panose="02040503050406030204" pitchFamily="18" charset="0"/>
                          </a:rPr>
                        </m:ctrlPr>
                      </m:sSubPr>
                      <m:e>
                        <m:r>
                          <a:rPr lang="en-US" sz="2400" b="1" i="1" dirty="0">
                            <a:solidFill>
                              <a:schemeClr val="tx1"/>
                            </a:solidFill>
                            <a:latin typeface="Cambria Math" panose="02040503050406030204" pitchFamily="18" charset="0"/>
                            <a:ea typeface="Cambria Math" panose="02040503050406030204" pitchFamily="18" charset="0"/>
                          </a:rPr>
                          <m:t>𝑷</m:t>
                        </m:r>
                      </m:e>
                      <m:sub>
                        <m:r>
                          <a:rPr lang="en-US" sz="2400" b="1" i="1" dirty="0">
                            <a:solidFill>
                              <a:schemeClr val="tx1"/>
                            </a:solidFill>
                            <a:latin typeface="Cambria Math" panose="02040503050406030204" pitchFamily="18" charset="0"/>
                            <a:ea typeface="Cambria Math" panose="02040503050406030204" pitchFamily="18" charset="0"/>
                          </a:rPr>
                          <m:t>𝒊</m:t>
                        </m:r>
                      </m:sub>
                    </m:sSub>
                    <m:r>
                      <a:rPr lang="en-US" sz="2400" b="1" i="1" dirty="0">
                        <a:solidFill>
                          <a:schemeClr val="tx1"/>
                        </a:solidFill>
                        <a:latin typeface="Cambria Math" panose="02040503050406030204" pitchFamily="18" charset="0"/>
                        <a:ea typeface="Cambria Math" panose="02040503050406030204" pitchFamily="18" charset="0"/>
                      </a:rPr>
                      <m:t>∙</m:t>
                    </m:r>
                    <m:sSub>
                      <m:sSubPr>
                        <m:ctrlPr>
                          <a:rPr lang="en-US" sz="2400" b="1" i="1" dirty="0">
                            <a:solidFill>
                              <a:schemeClr val="tx1"/>
                            </a:solidFill>
                            <a:latin typeface="Cambria Math" panose="02040503050406030204" pitchFamily="18" charset="0"/>
                            <a:ea typeface="Cambria Math" panose="02040503050406030204" pitchFamily="18" charset="0"/>
                          </a:rPr>
                        </m:ctrlPr>
                      </m:sSubPr>
                      <m:e>
                        <m:r>
                          <a:rPr lang="en-US" sz="2400" b="1" i="1" dirty="0">
                            <a:solidFill>
                              <a:schemeClr val="tx1"/>
                            </a:solidFill>
                            <a:latin typeface="Cambria Math" panose="02040503050406030204" pitchFamily="18" charset="0"/>
                            <a:ea typeface="Cambria Math" panose="02040503050406030204" pitchFamily="18" charset="0"/>
                          </a:rPr>
                          <m:t>𝑷</m:t>
                        </m:r>
                      </m:e>
                      <m:sub>
                        <m:r>
                          <a:rPr lang="en-US" sz="2400" b="1" i="1" dirty="0">
                            <a:solidFill>
                              <a:schemeClr val="tx1"/>
                            </a:solidFill>
                            <a:latin typeface="Cambria Math" panose="02040503050406030204" pitchFamily="18" charset="0"/>
                            <a:ea typeface="Cambria Math" panose="02040503050406030204" pitchFamily="18" charset="0"/>
                          </a:rPr>
                          <m:t>𝒊</m:t>
                        </m:r>
                        <m:r>
                          <a:rPr lang="en-US" sz="2400" b="1" i="1" dirty="0">
                            <a:solidFill>
                              <a:schemeClr val="tx1"/>
                            </a:solidFill>
                            <a:latin typeface="Cambria Math" panose="02040503050406030204" pitchFamily="18" charset="0"/>
                            <a:ea typeface="Cambria Math" panose="02040503050406030204" pitchFamily="18" charset="0"/>
                          </a:rPr>
                          <m:t>+</m:t>
                        </m:r>
                        <m:r>
                          <a:rPr lang="en-US" sz="2400" b="1" i="1" dirty="0">
                            <a:solidFill>
                              <a:schemeClr val="tx1"/>
                            </a:solidFill>
                            <a:latin typeface="Cambria Math" panose="02040503050406030204" pitchFamily="18" charset="0"/>
                            <a:ea typeface="Cambria Math" panose="02040503050406030204" pitchFamily="18" charset="0"/>
                          </a:rPr>
                          <m:t>𝟏</m:t>
                        </m:r>
                      </m:sub>
                    </m:sSub>
                  </m:oMath>
                </a14:m>
                <a:endParaRPr lang="en-US" sz="2400" b="1" baseline="-25000" dirty="0">
                  <a:solidFill>
                    <a:schemeClr val="tx1"/>
                  </a:solidFill>
                </a:endParaRPr>
              </a:p>
              <a:p>
                <a:pPr marL="400050" lvl="1" indent="0">
                  <a:spcBef>
                    <a:spcPts val="600"/>
                  </a:spcBef>
                  <a:spcAft>
                    <a:spcPts val="600"/>
                  </a:spcAft>
                  <a:buNone/>
                </a:pPr>
                <a:r>
                  <a:rPr lang="en-US" sz="2400" dirty="0">
                    <a:solidFill>
                      <a:schemeClr val="tx1"/>
                    </a:solidFill>
                  </a:rPr>
                  <a:t>Step-3: if </a:t>
                </a:r>
                <a14:m>
                  <m:oMath xmlns:m="http://schemas.openxmlformats.org/officeDocument/2006/math">
                    <m:r>
                      <a:rPr lang="en-US" sz="2400" b="1" i="1" dirty="0" smtClean="0">
                        <a:solidFill>
                          <a:srgbClr val="AD1457"/>
                        </a:solidFill>
                        <a:latin typeface="Cambria Math" panose="02040503050406030204" pitchFamily="18" charset="0"/>
                      </a:rPr>
                      <m:t>𝒊</m:t>
                    </m:r>
                    <m:r>
                      <a:rPr lang="en-US" sz="2400" b="1" i="1" dirty="0" smtClean="0">
                        <a:solidFill>
                          <a:srgbClr val="AD1457"/>
                        </a:solidFill>
                        <a:latin typeface="Cambria Math" panose="02040503050406030204" pitchFamily="18" charset="0"/>
                      </a:rPr>
                      <m:t>&lt;</m:t>
                    </m:r>
                    <m:r>
                      <a:rPr lang="en-US" sz="2400" b="1" i="1" dirty="0" smtClean="0">
                        <a:solidFill>
                          <a:srgbClr val="AD1457"/>
                        </a:solidFill>
                        <a:latin typeface="Cambria Math" panose="02040503050406030204" pitchFamily="18" charset="0"/>
                      </a:rPr>
                      <m:t>𝒋</m:t>
                    </m:r>
                    <m:r>
                      <a:rPr lang="en-US" sz="2400" b="1" i="1" dirty="0" smtClean="0">
                        <a:solidFill>
                          <a:srgbClr val="AD1457"/>
                        </a:solidFill>
                        <a:latin typeface="Cambria Math" panose="02040503050406030204" pitchFamily="18" charset="0"/>
                      </a:rPr>
                      <m:t> </m:t>
                    </m:r>
                  </m:oMath>
                </a14:m>
                <a:r>
                  <a:rPr lang="en-US" sz="2400" dirty="0">
                    <a:solidFill>
                      <a:schemeClr val="tx1"/>
                    </a:solidFill>
                  </a:rPr>
                  <a:t>then </a:t>
                </a:r>
              </a:p>
              <a:p>
                <a:pPr marL="400050" lvl="1" indent="0">
                  <a:spcBef>
                    <a:spcPts val="600"/>
                  </a:spcBef>
                  <a:spcAft>
                    <a:spcPts val="600"/>
                  </a:spcAft>
                  <a:buNone/>
                </a:pPr>
                <a:endParaRPr lang="en-US" sz="2400" dirty="0">
                  <a:solidFill>
                    <a:schemeClr val="tx1"/>
                  </a:solidFill>
                </a:endParaRPr>
              </a:p>
              <a:p>
                <a:pPr marL="400050" lvl="1" indent="0">
                  <a:spcBef>
                    <a:spcPts val="600"/>
                  </a:spcBef>
                  <a:spcAft>
                    <a:spcPts val="600"/>
                  </a:spcAft>
                  <a:buNone/>
                </a:pPr>
                <a:endParaRPr lang="en-US" sz="2400" dirty="0">
                  <a:solidFill>
                    <a:schemeClr val="tx1"/>
                  </a:solidFill>
                </a:endParaRPr>
              </a:p>
              <a:p>
                <a:pPr marL="400050" lvl="1" indent="0">
                  <a:spcBef>
                    <a:spcPts val="600"/>
                  </a:spcBef>
                  <a:spcAft>
                    <a:spcPts val="600"/>
                  </a:spcAft>
                  <a:buNone/>
                </a:pPr>
                <a:endParaRPr lang="en-US" sz="2400"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403412" y="1615953"/>
                <a:ext cx="10609729" cy="3749423"/>
              </a:xfrm>
              <a:prstGeom prst="rect">
                <a:avLst/>
              </a:prstGeom>
              <a:blipFill>
                <a:blip r:embed="rId3"/>
                <a:stretch>
                  <a:fillRect l="-803"/>
                </a:stretch>
              </a:blipFill>
            </p:spPr>
            <p:txBody>
              <a:bodyPr/>
              <a:lstStyle/>
              <a:p>
                <a:r>
                  <a:rPr lang="en-US">
                    <a:noFill/>
                  </a:rPr>
                  <a:t> </a:t>
                </a:r>
              </a:p>
            </p:txBody>
          </p:sp>
        </mc:Fallback>
      </mc:AlternateContent>
      <p:grpSp>
        <p:nvGrpSpPr>
          <p:cNvPr id="8" name="Group 7"/>
          <p:cNvGrpSpPr/>
          <p:nvPr/>
        </p:nvGrpSpPr>
        <p:grpSpPr>
          <a:xfrm>
            <a:off x="781722" y="3887353"/>
            <a:ext cx="9875520" cy="1168740"/>
            <a:chOff x="1062317" y="3282236"/>
            <a:chExt cx="9875520" cy="1168740"/>
          </a:xfrm>
        </p:grpSpPr>
        <p:sp>
          <p:nvSpPr>
            <p:cNvPr id="5" name="Rectangle 4"/>
            <p:cNvSpPr/>
            <p:nvPr/>
          </p:nvSpPr>
          <p:spPr>
            <a:xfrm>
              <a:off x="1062317" y="3282236"/>
              <a:ext cx="9875520" cy="1168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lvl="1" indent="0">
                <a:buNone/>
              </a:pPr>
              <a:endParaRPr lang="en-US" sz="2400" b="1" dirty="0"/>
            </a:p>
          </p:txBody>
        </p:sp>
        <mc:AlternateContent xmlns:mc="http://schemas.openxmlformats.org/markup-compatibility/2006" xmlns:a14="http://schemas.microsoft.com/office/drawing/2010/main">
          <mc:Choice Requires="a14">
            <p:sp>
              <p:nvSpPr>
                <p:cNvPr id="7" name="TextBox 6"/>
                <p:cNvSpPr txBox="1"/>
                <p:nvPr/>
              </p:nvSpPr>
              <p:spPr>
                <a:xfrm>
                  <a:off x="1222337" y="3455126"/>
                  <a:ext cx="9509760" cy="822960"/>
                </a:xfrm>
                <a:prstGeom prst="rect">
                  <a:avLst/>
                </a:prstGeom>
                <a:solidFill>
                  <a:schemeClr val="bg1"/>
                </a:solidFill>
              </p:spPr>
              <p:txBody>
                <a:bodyPr wrap="square" rtlCol="0" anchor="ctr">
                  <a:spAutoFit/>
                </a:bodyPr>
                <a:lstStyle/>
                <a:p>
                  <a:pPr indent="-57150"/>
                  <a14:m>
                    <m:oMathPara xmlns:m="http://schemas.openxmlformats.org/officeDocument/2006/math">
                      <m:oMathParaPr>
                        <m:jc m:val="left"/>
                      </m:oMathParaPr>
                      <m:oMath xmlns:m="http://schemas.openxmlformats.org/officeDocument/2006/math">
                        <m:r>
                          <a:rPr lang="en-US" sz="2400" b="1" i="1" dirty="0" smtClean="0">
                            <a:solidFill>
                              <a:srgbClr val="AD1457"/>
                            </a:solidFill>
                            <a:latin typeface="Cambria Math" panose="02040503050406030204" pitchFamily="18" charset="0"/>
                          </a:rPr>
                          <m:t>𝑴</m:t>
                        </m:r>
                        <m:r>
                          <a:rPr lang="en-US" sz="2400" b="1" i="1" dirty="0" smtClean="0">
                            <a:solidFill>
                              <a:srgbClr val="AD1457"/>
                            </a:solidFill>
                            <a:latin typeface="Cambria Math" panose="02040503050406030204" pitchFamily="18" charset="0"/>
                          </a:rPr>
                          <m:t>[</m:t>
                        </m:r>
                        <m:r>
                          <a:rPr lang="en-US" sz="2400" b="1" i="1" dirty="0" err="1">
                            <a:solidFill>
                              <a:srgbClr val="AD1457"/>
                            </a:solidFill>
                            <a:latin typeface="Cambria Math" panose="02040503050406030204" pitchFamily="18" charset="0"/>
                          </a:rPr>
                          <m:t>𝒊</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𝒋</m:t>
                        </m:r>
                        <m:r>
                          <a:rPr lang="en-US" sz="2400" b="1" i="1" dirty="0">
                            <a:solidFill>
                              <a:srgbClr val="AD1457"/>
                            </a:solidFill>
                            <a:latin typeface="Cambria Math" panose="02040503050406030204" pitchFamily="18" charset="0"/>
                          </a:rPr>
                          <m:t>]= </m:t>
                        </m:r>
                        <m:r>
                          <a:rPr lang="en-US" sz="2400" b="1" i="1" dirty="0">
                            <a:solidFill>
                              <a:srgbClr val="AD1457"/>
                            </a:solidFill>
                            <a:latin typeface="Cambria Math" panose="02040503050406030204" pitchFamily="18" charset="0"/>
                          </a:rPr>
                          <m:t>𝒎𝒊𝒏</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𝑴</m:t>
                        </m:r>
                        <m:r>
                          <a:rPr lang="en-US" sz="2400" b="1" i="1" dirty="0">
                            <a:solidFill>
                              <a:srgbClr val="AD1457"/>
                            </a:solidFill>
                            <a:latin typeface="Cambria Math" panose="02040503050406030204" pitchFamily="18" charset="0"/>
                          </a:rPr>
                          <m:t>[</m:t>
                        </m:r>
                        <m:r>
                          <a:rPr lang="en-US" sz="2400" b="1" i="1" dirty="0" err="1">
                            <a:solidFill>
                              <a:srgbClr val="AD1457"/>
                            </a:solidFill>
                            <a:latin typeface="Cambria Math" panose="02040503050406030204" pitchFamily="18" charset="0"/>
                          </a:rPr>
                          <m:t>𝒊</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𝒌</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𝑴</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𝒌</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𝟏</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𝒋</m:t>
                        </m:r>
                        <m:r>
                          <a:rPr lang="en-US" sz="2400" b="1" i="1" dirty="0">
                            <a:solidFill>
                              <a:srgbClr val="AD1457"/>
                            </a:solidFill>
                            <a:latin typeface="Cambria Math" panose="02040503050406030204" pitchFamily="18" charset="0"/>
                          </a:rPr>
                          <m:t>]+</m:t>
                        </m:r>
                        <m:sSub>
                          <m:sSubPr>
                            <m:ctrlPr>
                              <a:rPr lang="en-US" sz="2400" b="1" i="1" dirty="0">
                                <a:solidFill>
                                  <a:srgbClr val="AD1457"/>
                                </a:solidFill>
                                <a:latin typeface="Cambria Math" panose="02040503050406030204" pitchFamily="18" charset="0"/>
                              </a:rPr>
                            </m:ctrlPr>
                          </m:sSubPr>
                          <m:e>
                            <m:r>
                              <a:rPr lang="en-US" sz="2400" b="1" i="1" dirty="0">
                                <a:solidFill>
                                  <a:srgbClr val="AD1457"/>
                                </a:solidFill>
                                <a:latin typeface="Cambria Math" panose="02040503050406030204" pitchFamily="18" charset="0"/>
                              </a:rPr>
                              <m:t>𝑷</m:t>
                            </m:r>
                          </m:e>
                          <m:sub>
                            <m:r>
                              <a:rPr lang="en-US" sz="2400" b="1" i="1" dirty="0">
                                <a:solidFill>
                                  <a:srgbClr val="AD1457"/>
                                </a:solidFill>
                                <a:latin typeface="Cambria Math" panose="02040503050406030204" pitchFamily="18" charset="0"/>
                              </a:rPr>
                              <m:t>𝒊</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𝟏</m:t>
                            </m:r>
                          </m:sub>
                        </m:sSub>
                        <m:r>
                          <a:rPr lang="en-US" sz="2400" b="1" i="1" dirty="0">
                            <a:solidFill>
                              <a:srgbClr val="AD1457"/>
                            </a:solidFill>
                            <a:latin typeface="Cambria Math" panose="02040503050406030204" pitchFamily="18" charset="0"/>
                            <a:ea typeface="Cambria Math" panose="02040503050406030204" pitchFamily="18" charset="0"/>
                          </a:rPr>
                          <m:t>∙</m:t>
                        </m:r>
                        <m:sSub>
                          <m:sSubPr>
                            <m:ctrlPr>
                              <a:rPr lang="en-US" sz="2400" b="1" i="1" dirty="0">
                                <a:solidFill>
                                  <a:srgbClr val="AD1457"/>
                                </a:solidFill>
                                <a:latin typeface="Cambria Math" panose="02040503050406030204" pitchFamily="18" charset="0"/>
                                <a:ea typeface="Cambria Math" panose="02040503050406030204" pitchFamily="18" charset="0"/>
                              </a:rPr>
                            </m:ctrlPr>
                          </m:sSubPr>
                          <m:e>
                            <m:r>
                              <a:rPr lang="en-US" sz="2400" b="1" i="1" dirty="0">
                                <a:solidFill>
                                  <a:srgbClr val="AD1457"/>
                                </a:solidFill>
                                <a:latin typeface="Cambria Math" panose="02040503050406030204" pitchFamily="18" charset="0"/>
                                <a:ea typeface="Cambria Math" panose="02040503050406030204" pitchFamily="18" charset="0"/>
                              </a:rPr>
                              <m:t>𝑷</m:t>
                            </m:r>
                          </m:e>
                          <m:sub>
                            <m:r>
                              <a:rPr lang="en-US" sz="2400" b="1" i="1" dirty="0">
                                <a:solidFill>
                                  <a:srgbClr val="AD1457"/>
                                </a:solidFill>
                                <a:latin typeface="Cambria Math" panose="02040503050406030204" pitchFamily="18" charset="0"/>
                                <a:ea typeface="Cambria Math" panose="02040503050406030204" pitchFamily="18" charset="0"/>
                              </a:rPr>
                              <m:t>𝒌</m:t>
                            </m:r>
                          </m:sub>
                        </m:sSub>
                        <m:r>
                          <a:rPr lang="en-US" sz="2400" b="1" i="1" dirty="0">
                            <a:solidFill>
                              <a:srgbClr val="AD1457"/>
                            </a:solidFill>
                            <a:latin typeface="Cambria Math" panose="02040503050406030204" pitchFamily="18" charset="0"/>
                            <a:ea typeface="Cambria Math" panose="02040503050406030204" pitchFamily="18" charset="0"/>
                          </a:rPr>
                          <m:t>∙</m:t>
                        </m:r>
                        <m:sSub>
                          <m:sSubPr>
                            <m:ctrlPr>
                              <a:rPr lang="en-US" sz="2400" b="1" i="1" dirty="0">
                                <a:solidFill>
                                  <a:srgbClr val="AD1457"/>
                                </a:solidFill>
                                <a:latin typeface="Cambria Math" panose="02040503050406030204" pitchFamily="18" charset="0"/>
                                <a:ea typeface="Cambria Math" panose="02040503050406030204" pitchFamily="18" charset="0"/>
                              </a:rPr>
                            </m:ctrlPr>
                          </m:sSubPr>
                          <m:e>
                            <m:r>
                              <a:rPr lang="en-US" sz="2400" b="1" i="1" dirty="0">
                                <a:solidFill>
                                  <a:srgbClr val="AD1457"/>
                                </a:solidFill>
                                <a:latin typeface="Cambria Math" panose="02040503050406030204" pitchFamily="18" charset="0"/>
                                <a:ea typeface="Cambria Math" panose="02040503050406030204" pitchFamily="18" charset="0"/>
                              </a:rPr>
                              <m:t>𝑷</m:t>
                            </m:r>
                          </m:e>
                          <m:sub>
                            <m:r>
                              <a:rPr lang="en-US" sz="2400" b="1" i="1" dirty="0">
                                <a:solidFill>
                                  <a:srgbClr val="AD1457"/>
                                </a:solidFill>
                                <a:latin typeface="Cambria Math" panose="02040503050406030204" pitchFamily="18" charset="0"/>
                                <a:ea typeface="Cambria Math" panose="02040503050406030204" pitchFamily="18" charset="0"/>
                              </a:rPr>
                              <m:t>𝒋</m:t>
                            </m:r>
                          </m:sub>
                        </m:sSub>
                        <m:r>
                          <a:rPr lang="en-US" sz="2400" b="1" i="1" dirty="0">
                            <a:solidFill>
                              <a:srgbClr val="AD1457"/>
                            </a:solidFill>
                            <a:latin typeface="Cambria Math" panose="02040503050406030204" pitchFamily="18" charset="0"/>
                          </a:rPr>
                          <m:t>) </m:t>
                        </m:r>
                        <m:r>
                          <a:rPr lang="en-US" sz="2400" b="1" i="1" dirty="0">
                            <a:solidFill>
                              <a:srgbClr val="AD1457"/>
                            </a:solidFill>
                            <a:latin typeface="Cambria Math" panose="02040503050406030204" pitchFamily="18" charset="0"/>
                          </a:rPr>
                          <m:t>𝒘𝒊𝒕𝒉</m:t>
                        </m:r>
                        <m:r>
                          <a:rPr lang="en-US" sz="2400" b="1" i="1" dirty="0">
                            <a:solidFill>
                              <a:srgbClr val="AD1457"/>
                            </a:solidFill>
                            <a:latin typeface="Cambria Math" panose="02040503050406030204" pitchFamily="18" charset="0"/>
                          </a:rPr>
                          <m:t> </m:t>
                        </m:r>
                        <m:r>
                          <a:rPr lang="en-US" sz="2400" b="1" i="1" dirty="0" err="1">
                            <a:solidFill>
                              <a:srgbClr val="AD1457"/>
                            </a:solidFill>
                            <a:latin typeface="Cambria Math" panose="02040503050406030204" pitchFamily="18" charset="0"/>
                          </a:rPr>
                          <m:t>𝒊</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𝒌</m:t>
                        </m:r>
                        <m:r>
                          <a:rPr lang="en-US" sz="2400" b="1" i="1" dirty="0">
                            <a:solidFill>
                              <a:srgbClr val="AD1457"/>
                            </a:solidFill>
                            <a:latin typeface="Cambria Math" panose="02040503050406030204" pitchFamily="18" charset="0"/>
                          </a:rPr>
                          <m:t>&lt;</m:t>
                        </m:r>
                        <m:r>
                          <a:rPr lang="en-US" sz="2400" b="1" i="1" dirty="0">
                            <a:solidFill>
                              <a:srgbClr val="AD1457"/>
                            </a:solidFill>
                            <a:latin typeface="Cambria Math" panose="02040503050406030204" pitchFamily="18" charset="0"/>
                          </a:rPr>
                          <m:t>𝒋</m:t>
                        </m:r>
                      </m:oMath>
                    </m:oMathPara>
                  </a14:m>
                  <a:endParaRPr lang="en-US" sz="2400" b="1" dirty="0">
                    <a:solidFill>
                      <a:srgbClr val="AD1457"/>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222337" y="3455126"/>
                  <a:ext cx="9509760" cy="822960"/>
                </a:xfrm>
                <a:prstGeom prst="rect">
                  <a:avLst/>
                </a:prstGeom>
                <a:blipFill>
                  <a:blip r:embed="rId4"/>
                  <a:stretch>
                    <a:fillRect l="-128"/>
                  </a:stretch>
                </a:blipFill>
              </p:spPr>
              <p:txBody>
                <a:bodyPr/>
                <a:lstStyle/>
                <a:p>
                  <a:r>
                    <a:rPr lang="en-US">
                      <a:noFill/>
                    </a:rPr>
                    <a:t> </a:t>
                  </a:r>
                </a:p>
              </p:txBody>
            </p:sp>
          </mc:Fallback>
        </mc:AlternateContent>
      </p:grpSp>
    </p:spTree>
    <p:extLst>
      <p:ext uri="{BB962C8B-B14F-4D97-AF65-F5344CB8AC3E}">
        <p14:creationId xmlns:p14="http://schemas.microsoft.com/office/powerpoint/2010/main" val="189948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125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fade">
                                      <p:cBhvr>
                                        <p:cTn id="25" dur="500"/>
                                        <p:tgtEl>
                                          <p:spTgt spid="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fade">
                                      <p:cBhvr>
                                        <p:cTn id="30" dur="500"/>
                                        <p:tgtEl>
                                          <p:spTgt spid="9">
                                            <p:txEl>
                                              <p:pRg st="3" end="3"/>
                                            </p:txEl>
                                          </p:spTgt>
                                        </p:tgtEl>
                                      </p:cBhvr>
                                    </p:animEffect>
                                  </p:childTnLst>
                                </p:cTn>
                              </p:par>
                            </p:childTnLst>
                          </p:cTn>
                        </p:par>
                        <p:par>
                          <p:cTn id="31" fill="hold">
                            <p:stCondLst>
                              <p:cond delay="500"/>
                            </p:stCondLst>
                            <p:childTnLst>
                              <p:par>
                                <p:cTn id="32" presetID="14"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Chain Multiplication using Dynamic Programming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Here dimensions are,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0</m:t>
                        </m:r>
                      </m:sub>
                    </m:sSub>
                    <m:r>
                      <a:rPr lang="en-US" i="1" dirty="0">
                        <a:latin typeface="Cambria Math" panose="02040503050406030204" pitchFamily="18" charset="0"/>
                      </a:rPr>
                      <m:t>=5,</m:t>
                    </m:r>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1</m:t>
                        </m:r>
                      </m:sub>
                    </m:sSub>
                    <m:r>
                      <a:rPr lang="en-US" i="1" dirty="0">
                        <a:latin typeface="Cambria Math" panose="02040503050406030204" pitchFamily="18" charset="0"/>
                      </a:rPr>
                      <m:t>=4,</m:t>
                    </m:r>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2</m:t>
                        </m:r>
                      </m:sub>
                    </m:sSub>
                    <m:r>
                      <a:rPr lang="en-US" i="1" dirty="0">
                        <a:latin typeface="Cambria Math" panose="02040503050406030204" pitchFamily="18" charset="0"/>
                      </a:rPr>
                      <m:t>=6,</m:t>
                    </m:r>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3</m:t>
                        </m:r>
                      </m:sub>
                    </m:sSub>
                    <m:r>
                      <a:rPr lang="en-US" i="1" dirty="0">
                        <a:latin typeface="Cambria Math" panose="02040503050406030204" pitchFamily="18" charset="0"/>
                      </a:rPr>
                      <m:t>=2,</m:t>
                    </m:r>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4</m:t>
                        </m:r>
                      </m:sub>
                    </m:sSub>
                    <m:r>
                      <a:rPr lang="en-US" i="1" dirty="0">
                        <a:latin typeface="Cambria Math" panose="02040503050406030204" pitchFamily="18" charset="0"/>
                      </a:rPr>
                      <m:t>=7.</m:t>
                    </m:r>
                  </m:oMath>
                </a14:m>
                <a:endParaRPr lang="en-US" dirty="0"/>
              </a:p>
              <a:p>
                <a:r>
                  <a:rPr lang="en-US" dirty="0"/>
                  <a:t>There would be </a:t>
                </a:r>
                <a14:m>
                  <m:oMath xmlns:m="http://schemas.openxmlformats.org/officeDocument/2006/math">
                    <m:r>
                      <a:rPr lang="en-US" i="1" dirty="0">
                        <a:latin typeface="Cambria Math" panose="02040503050406030204" pitchFamily="18" charset="0"/>
                      </a:rPr>
                      <m:t>4 </m:t>
                    </m:r>
                  </m:oMath>
                </a14:m>
                <a:r>
                  <a:rPr lang="en-US" dirty="0"/>
                  <a:t>matrices </a:t>
                </a:r>
                <a14:m>
                  <m:oMath xmlns:m="http://schemas.openxmlformats.org/officeDocument/2006/math">
                    <m:r>
                      <a:rPr lang="en-US" i="1" dirty="0">
                        <a:latin typeface="Cambria Math" panose="02040503050406030204" pitchFamily="18" charset="0"/>
                      </a:rPr>
                      <m:t>𝐴</m:t>
                    </m:r>
                    <m:r>
                      <a:rPr lang="en-US" i="1" dirty="0">
                        <a:latin typeface="Cambria Math" panose="02040503050406030204" pitchFamily="18" charset="0"/>
                      </a:rPr>
                      <m:t>(5×4</m:t>
                    </m:r>
                  </m:oMath>
                </a14:m>
                <a:r>
                  <a:rPr lang="en-US" dirty="0"/>
                  <a:t>),</a:t>
                </a:r>
                <a14:m>
                  <m:oMath xmlns:m="http://schemas.openxmlformats.org/officeDocument/2006/math">
                    <m:r>
                      <a:rPr lang="en-US" i="1" dirty="0">
                        <a:latin typeface="Cambria Math" panose="02040503050406030204" pitchFamily="18" charset="0"/>
                      </a:rPr>
                      <m:t>𝐵</m:t>
                    </m:r>
                    <m:r>
                      <a:rPr lang="en-US" i="1" dirty="0">
                        <a:latin typeface="Cambria Math" panose="02040503050406030204" pitchFamily="18" charset="0"/>
                      </a:rPr>
                      <m:t>(4×6), </m:t>
                    </m:r>
                    <m:r>
                      <a:rPr lang="en-US" i="1" dirty="0">
                        <a:latin typeface="Cambria Math" panose="02040503050406030204" pitchFamily="18" charset="0"/>
                      </a:rPr>
                      <m:t>𝐶</m:t>
                    </m:r>
                    <m:r>
                      <a:rPr lang="en-US" i="1" dirty="0">
                        <a:latin typeface="Cambria Math" panose="02040503050406030204" pitchFamily="18" charset="0"/>
                      </a:rPr>
                      <m:t>(6×2) </m:t>
                    </m:r>
                  </m:oMath>
                </a14:m>
                <a:r>
                  <a:rPr lang="en-US" dirty="0"/>
                  <a:t>and </a:t>
                </a:r>
                <a14:m>
                  <m:oMath xmlns:m="http://schemas.openxmlformats.org/officeDocument/2006/math">
                    <m:r>
                      <a:rPr lang="en-US" i="1" dirty="0">
                        <a:latin typeface="Cambria Math" panose="02040503050406030204" pitchFamily="18" charset="0"/>
                      </a:rPr>
                      <m:t>𝐷</m:t>
                    </m:r>
                    <m:r>
                      <a:rPr lang="en-US" i="1" dirty="0">
                        <a:latin typeface="Cambria Math" panose="02040503050406030204" pitchFamily="18" charset="0"/>
                      </a:rPr>
                      <m:t>(2×7). </m:t>
                    </m:r>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1808263212"/>
              </p:ext>
            </p:extLst>
          </p:nvPr>
        </p:nvGraphicFramePr>
        <p:xfrm>
          <a:off x="2873187" y="3922058"/>
          <a:ext cx="4734210" cy="2428875"/>
        </p:xfrm>
        <a:graphic>
          <a:graphicData uri="http://schemas.openxmlformats.org/drawingml/2006/table">
            <a:tbl>
              <a:tblPr firstRow="1" firstCol="1" bandRow="1">
                <a:tableStyleId>{F5AB1C69-6EDB-4FF4-983F-18BD219EF322}</a:tableStyleId>
              </a:tblPr>
              <a:tblGrid>
                <a:gridCol w="946842">
                  <a:extLst>
                    <a:ext uri="{9D8B030D-6E8A-4147-A177-3AD203B41FA5}">
                      <a16:colId xmlns:a16="http://schemas.microsoft.com/office/drawing/2014/main" xmlns="" val="3753638573"/>
                    </a:ext>
                  </a:extLst>
                </a:gridCol>
                <a:gridCol w="946842">
                  <a:extLst>
                    <a:ext uri="{9D8B030D-6E8A-4147-A177-3AD203B41FA5}">
                      <a16:colId xmlns:a16="http://schemas.microsoft.com/office/drawing/2014/main" xmlns="" val="411585328"/>
                    </a:ext>
                  </a:extLst>
                </a:gridCol>
                <a:gridCol w="946842">
                  <a:extLst>
                    <a:ext uri="{9D8B030D-6E8A-4147-A177-3AD203B41FA5}">
                      <a16:colId xmlns:a16="http://schemas.microsoft.com/office/drawing/2014/main" xmlns="" val="1445814235"/>
                    </a:ext>
                  </a:extLst>
                </a:gridCol>
                <a:gridCol w="946842">
                  <a:extLst>
                    <a:ext uri="{9D8B030D-6E8A-4147-A177-3AD203B41FA5}">
                      <a16:colId xmlns:a16="http://schemas.microsoft.com/office/drawing/2014/main" xmlns="" val="1640254883"/>
                    </a:ext>
                  </a:extLst>
                </a:gridCol>
                <a:gridCol w="946842">
                  <a:extLst>
                    <a:ext uri="{9D8B030D-6E8A-4147-A177-3AD203B41FA5}">
                      <a16:colId xmlns:a16="http://schemas.microsoft.com/office/drawing/2014/main" xmlns="" val="2077832681"/>
                    </a:ext>
                  </a:extLst>
                </a:gridCol>
              </a:tblGrid>
              <a:tr h="485775">
                <a:tc>
                  <a:txBody>
                    <a:bodyPr/>
                    <a:lstStyle/>
                    <a:p>
                      <a:endParaRPr lang="en-US" dirty="0"/>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8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981054644"/>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120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587963211"/>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48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438095326"/>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84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375581334"/>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331496940"/>
                  </a:ext>
                </a:extLst>
              </a:tr>
            </a:tbl>
          </a:graphicData>
        </a:graphic>
      </p:graphicFrame>
      <p:sp>
        <p:nvSpPr>
          <p:cNvPr id="5" name="TextBox 4"/>
          <p:cNvSpPr txBox="1"/>
          <p:nvPr/>
        </p:nvSpPr>
        <p:spPr>
          <a:xfrm>
            <a:off x="4168586" y="4455458"/>
            <a:ext cx="381000" cy="381000"/>
          </a:xfrm>
          <a:prstGeom prst="rect">
            <a:avLst/>
          </a:prstGeom>
          <a:solidFill>
            <a:schemeClr val="bg1"/>
          </a:solidFill>
        </p:spPr>
        <p:txBody>
          <a:bodyPr wrap="square" rtlCol="0">
            <a:spAutoFit/>
          </a:bodyPr>
          <a:lstStyle/>
          <a:p>
            <a:endParaRPr lang="en-US" dirty="0"/>
          </a:p>
        </p:txBody>
      </p:sp>
      <p:sp>
        <p:nvSpPr>
          <p:cNvPr id="6" name="TextBox 5"/>
          <p:cNvSpPr txBox="1"/>
          <p:nvPr/>
        </p:nvSpPr>
        <p:spPr>
          <a:xfrm>
            <a:off x="5006786" y="4945995"/>
            <a:ext cx="381000" cy="381000"/>
          </a:xfrm>
          <a:prstGeom prst="rect">
            <a:avLst/>
          </a:prstGeom>
          <a:solidFill>
            <a:schemeClr val="bg1"/>
          </a:solidFill>
        </p:spPr>
        <p:txBody>
          <a:bodyPr wrap="square" rtlCol="0">
            <a:spAutoFit/>
          </a:bodyPr>
          <a:lstStyle/>
          <a:p>
            <a:endParaRPr lang="en-US" dirty="0"/>
          </a:p>
        </p:txBody>
      </p:sp>
      <p:sp>
        <p:nvSpPr>
          <p:cNvPr id="7" name="TextBox 6"/>
          <p:cNvSpPr txBox="1"/>
          <p:nvPr/>
        </p:nvSpPr>
        <p:spPr>
          <a:xfrm>
            <a:off x="5997386" y="5446058"/>
            <a:ext cx="381000" cy="381000"/>
          </a:xfrm>
          <a:prstGeom prst="rect">
            <a:avLst/>
          </a:prstGeom>
          <a:solidFill>
            <a:schemeClr val="bg1"/>
          </a:solidFill>
        </p:spPr>
        <p:txBody>
          <a:bodyPr wrap="square" rtlCol="0">
            <a:spAutoFit/>
          </a:bodyPr>
          <a:lstStyle/>
          <a:p>
            <a:endParaRPr lang="en-US" dirty="0"/>
          </a:p>
        </p:txBody>
      </p:sp>
      <p:sp>
        <p:nvSpPr>
          <p:cNvPr id="8" name="TextBox 7"/>
          <p:cNvSpPr txBox="1"/>
          <p:nvPr/>
        </p:nvSpPr>
        <p:spPr>
          <a:xfrm>
            <a:off x="6987986" y="5882005"/>
            <a:ext cx="381000" cy="381000"/>
          </a:xfrm>
          <a:prstGeom prst="rect">
            <a:avLst/>
          </a:prstGeom>
          <a:solidFill>
            <a:schemeClr val="bg1"/>
          </a:solidFill>
        </p:spPr>
        <p:txBody>
          <a:bodyPr wrap="square" rtlCol="0">
            <a:spAutoFit/>
          </a:bodyPr>
          <a:lstStyle/>
          <a:p>
            <a:endParaRPr lang="en-US" dirty="0"/>
          </a:p>
        </p:txBody>
      </p:sp>
      <p:cxnSp>
        <p:nvCxnSpPr>
          <p:cNvPr id="9" name="Straight Connector 8"/>
          <p:cNvCxnSpPr/>
          <p:nvPr/>
        </p:nvCxnSpPr>
        <p:spPr>
          <a:xfrm>
            <a:off x="3151094" y="1232647"/>
            <a:ext cx="18288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128247" y="1311622"/>
            <a:ext cx="18288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038932" y="1232647"/>
            <a:ext cx="1828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683141" y="1349800"/>
            <a:ext cx="1219200" cy="3657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879419" y="1349800"/>
            <a:ext cx="1219200" cy="365760"/>
          </a:xfrm>
          <a:prstGeom prst="rect">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849598" y="1349800"/>
            <a:ext cx="1219200" cy="3657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119867" y="1349800"/>
            <a:ext cx="1219200" cy="3657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6078071" y="1311622"/>
            <a:ext cx="1828800" cy="0"/>
          </a:xfrm>
          <a:prstGeom prst="line">
            <a:avLst/>
          </a:prstGeom>
          <a:ln w="38100">
            <a:solidFill>
              <a:srgbClr val="0066FF"/>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183341" y="2017059"/>
            <a:ext cx="10192871" cy="154026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indent="0" algn="ctr">
              <a:buNone/>
            </a:pPr>
            <a:endParaRPr lang="en-US" sz="2400" dirty="0">
              <a:solidFill>
                <a:schemeClr val="tx1"/>
              </a:solidFill>
            </a:endParaRPr>
          </a:p>
        </p:txBody>
      </p:sp>
      <mc:AlternateContent xmlns:mc="http://schemas.openxmlformats.org/markup-compatibility/2006" xmlns:a14="http://schemas.microsoft.com/office/drawing/2010/main">
        <mc:Choice Requires="a14">
          <p:sp>
            <p:nvSpPr>
              <p:cNvPr id="18" name="TextBox 17"/>
              <p:cNvSpPr txBox="1"/>
              <p:nvPr/>
            </p:nvSpPr>
            <p:spPr>
              <a:xfrm>
                <a:off x="1667436" y="2187027"/>
                <a:ext cx="9224681" cy="1200329"/>
              </a:xfrm>
              <a:prstGeom prst="rect">
                <a:avLst/>
              </a:prstGeom>
              <a:noFill/>
            </p:spPr>
            <p:txBody>
              <a:bodyPr wrap="square" rtlCol="0">
                <a:spAutoFit/>
              </a:bodyPr>
              <a:lstStyle/>
              <a:p>
                <a:pPr marL="0" lvl="1" indent="0" algn="ctr">
                  <a:buNone/>
                </a:pPr>
                <a:r>
                  <a:rPr lang="en-US" sz="2400" dirty="0">
                    <a:solidFill>
                      <a:srgbClr val="AD1457"/>
                    </a:solidFill>
                  </a:rPr>
                  <a:t>Step-1: if </a:t>
                </a:r>
                <a14:m>
                  <m:oMath xmlns:m="http://schemas.openxmlformats.org/officeDocument/2006/math">
                    <m:r>
                      <a:rPr lang="en-US" sz="2400" b="1" i="1" dirty="0">
                        <a:solidFill>
                          <a:srgbClr val="0066FF"/>
                        </a:solidFill>
                        <a:latin typeface="Cambria Math" panose="02040503050406030204" pitchFamily="18" charset="0"/>
                      </a:rPr>
                      <m:t>𝒊</m:t>
                    </m:r>
                    <m:r>
                      <a:rPr lang="en-US" sz="2400" b="1" i="1" dirty="0">
                        <a:solidFill>
                          <a:srgbClr val="0066FF"/>
                        </a:solidFill>
                        <a:latin typeface="Cambria Math" panose="02040503050406030204" pitchFamily="18" charset="0"/>
                      </a:rPr>
                      <m:t>=</m:t>
                    </m:r>
                    <m:r>
                      <a:rPr lang="en-US" sz="2400" b="1" i="1" dirty="0">
                        <a:solidFill>
                          <a:srgbClr val="0066FF"/>
                        </a:solidFill>
                        <a:latin typeface="Cambria Math" panose="02040503050406030204" pitchFamily="18" charset="0"/>
                      </a:rPr>
                      <m:t>𝒋</m:t>
                    </m:r>
                    <m:r>
                      <a:rPr lang="en-US" sz="2400" b="1" i="1" dirty="0">
                        <a:solidFill>
                          <a:srgbClr val="0066FF"/>
                        </a:solidFill>
                        <a:latin typeface="Cambria Math" panose="02040503050406030204" pitchFamily="18" charset="0"/>
                      </a:rPr>
                      <m:t> </m:t>
                    </m:r>
                  </m:oMath>
                </a14:m>
                <a:r>
                  <a:rPr lang="en-US" sz="2400" dirty="0">
                    <a:solidFill>
                      <a:srgbClr val="AD1457"/>
                    </a:solidFill>
                  </a:rPr>
                  <a:t>then </a:t>
                </a:r>
                <a14:m>
                  <m:oMath xmlns:m="http://schemas.openxmlformats.org/officeDocument/2006/math">
                    <m:r>
                      <a:rPr lang="en-US" sz="2400" b="1" i="1" dirty="0">
                        <a:solidFill>
                          <a:srgbClr val="AD1457"/>
                        </a:solidFill>
                        <a:latin typeface="Cambria Math" panose="02040503050406030204" pitchFamily="18" charset="0"/>
                      </a:rPr>
                      <m:t>𝑴</m:t>
                    </m:r>
                    <m:r>
                      <a:rPr lang="en-US" sz="2400" b="1" i="1" dirty="0">
                        <a:solidFill>
                          <a:srgbClr val="AD1457"/>
                        </a:solidFill>
                        <a:latin typeface="Cambria Math" panose="02040503050406030204" pitchFamily="18" charset="0"/>
                      </a:rPr>
                      <m:t>[</m:t>
                    </m:r>
                    <m:r>
                      <a:rPr lang="en-US" sz="2400" b="1" i="1" dirty="0" err="1">
                        <a:solidFill>
                          <a:srgbClr val="AD1457"/>
                        </a:solidFill>
                        <a:latin typeface="Cambria Math" panose="02040503050406030204" pitchFamily="18" charset="0"/>
                      </a:rPr>
                      <m:t>𝒊</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𝒋</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𝟎</m:t>
                    </m:r>
                  </m:oMath>
                </a14:m>
                <a:endParaRPr lang="en-US" sz="2400" b="1" dirty="0">
                  <a:solidFill>
                    <a:srgbClr val="AD1457"/>
                  </a:solidFill>
                </a:endParaRPr>
              </a:p>
              <a:p>
                <a:pPr marL="0" lvl="1" indent="0" algn="ctr">
                  <a:buNone/>
                </a:pPr>
                <a:endParaRPr lang="en-US" sz="2400" dirty="0"/>
              </a:p>
              <a:p>
                <a:pPr marL="0" lvl="1" indent="0" algn="ctr">
                  <a:buNone/>
                </a:pPr>
                <a:r>
                  <a:rPr lang="en-US" sz="2400" dirty="0"/>
                  <a:t>So, </a:t>
                </a:r>
                <a14:m>
                  <m:oMath xmlns:m="http://schemas.openxmlformats.org/officeDocument/2006/math">
                    <m:r>
                      <a:rPr lang="en-US" sz="2400" i="1" dirty="0">
                        <a:latin typeface="Cambria Math" panose="02040503050406030204" pitchFamily="18" charset="0"/>
                      </a:rPr>
                      <m:t>𝑀</m:t>
                    </m:r>
                    <m:r>
                      <a:rPr lang="en-US" sz="2400" i="1" dirty="0">
                        <a:latin typeface="Cambria Math" panose="02040503050406030204" pitchFamily="18" charset="0"/>
                      </a:rPr>
                      <m:t>[1][1] = </m:t>
                    </m:r>
                    <m:r>
                      <a:rPr lang="en-US" sz="2400" i="1" dirty="0">
                        <a:latin typeface="Cambria Math" panose="02040503050406030204" pitchFamily="18" charset="0"/>
                      </a:rPr>
                      <m:t>𝑀</m:t>
                    </m:r>
                    <m:r>
                      <a:rPr lang="en-US" sz="2400" i="1" dirty="0">
                        <a:latin typeface="Cambria Math" panose="02040503050406030204" pitchFamily="18" charset="0"/>
                      </a:rPr>
                      <m:t>[2][2] = </m:t>
                    </m:r>
                    <m:r>
                      <a:rPr lang="en-US" sz="2400" i="1" dirty="0">
                        <a:latin typeface="Cambria Math" panose="02040503050406030204" pitchFamily="18" charset="0"/>
                      </a:rPr>
                      <m:t>𝑀</m:t>
                    </m:r>
                    <m:r>
                      <a:rPr lang="en-US" sz="2400" i="1" dirty="0">
                        <a:latin typeface="Cambria Math" panose="02040503050406030204" pitchFamily="18" charset="0"/>
                      </a:rPr>
                      <m:t>[3][3] = </m:t>
                    </m:r>
                    <m:r>
                      <a:rPr lang="en-US" sz="2400" i="1" dirty="0">
                        <a:latin typeface="Cambria Math" panose="02040503050406030204" pitchFamily="18" charset="0"/>
                      </a:rPr>
                      <m:t>𝑀</m:t>
                    </m:r>
                    <m:r>
                      <a:rPr lang="en-US" sz="2400" i="1" dirty="0">
                        <a:latin typeface="Cambria Math" panose="02040503050406030204" pitchFamily="18" charset="0"/>
                      </a:rPr>
                      <m:t>[4][4] = 0</m:t>
                    </m:r>
                  </m:oMath>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667436" y="2187027"/>
                <a:ext cx="9224681" cy="1200329"/>
              </a:xfrm>
              <a:prstGeom prst="rect">
                <a:avLst/>
              </a:prstGeom>
              <a:blipFill>
                <a:blip r:embed="rId3"/>
                <a:stretch>
                  <a:fillRect t="-3553" b="-111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3184678" y="2175868"/>
                <a:ext cx="6643550" cy="461665"/>
              </a:xfrm>
              <a:prstGeom prst="rect">
                <a:avLst/>
              </a:prstGeom>
            </p:spPr>
            <p:txBody>
              <a:bodyPr wrap="none">
                <a:spAutoFit/>
              </a:bodyPr>
              <a:lstStyle/>
              <a:p>
                <a:r>
                  <a:rPr lang="en-US" sz="2400" dirty="0">
                    <a:solidFill>
                      <a:srgbClr val="AD1457"/>
                    </a:solidFill>
                  </a:rPr>
                  <a:t>Step-2: if </a:t>
                </a:r>
                <a14:m>
                  <m:oMath xmlns:m="http://schemas.openxmlformats.org/officeDocument/2006/math">
                    <m:r>
                      <a:rPr lang="en-US" sz="2400" b="1" i="1" dirty="0">
                        <a:solidFill>
                          <a:srgbClr val="0066FF"/>
                        </a:solidFill>
                        <a:latin typeface="Cambria Math" panose="02040503050406030204" pitchFamily="18" charset="0"/>
                      </a:rPr>
                      <m:t>𝒋</m:t>
                    </m:r>
                    <m:r>
                      <a:rPr lang="en-US" sz="2400" b="1" i="1" dirty="0">
                        <a:solidFill>
                          <a:srgbClr val="0066FF"/>
                        </a:solidFill>
                        <a:latin typeface="Cambria Math" panose="02040503050406030204" pitchFamily="18" charset="0"/>
                      </a:rPr>
                      <m:t>=</m:t>
                    </m:r>
                    <m:r>
                      <a:rPr lang="en-US" sz="2400" b="1" i="1" dirty="0">
                        <a:solidFill>
                          <a:srgbClr val="0066FF"/>
                        </a:solidFill>
                        <a:latin typeface="Cambria Math" panose="02040503050406030204" pitchFamily="18" charset="0"/>
                      </a:rPr>
                      <m:t>𝒊</m:t>
                    </m:r>
                    <m:r>
                      <a:rPr lang="en-US" sz="2400" b="1" i="1" dirty="0">
                        <a:solidFill>
                          <a:srgbClr val="0066FF"/>
                        </a:solidFill>
                        <a:latin typeface="Cambria Math" panose="02040503050406030204" pitchFamily="18" charset="0"/>
                      </a:rPr>
                      <m:t>+</m:t>
                    </m:r>
                    <m:r>
                      <a:rPr lang="en-US" sz="2400" b="1" i="1" dirty="0">
                        <a:solidFill>
                          <a:srgbClr val="0066FF"/>
                        </a:solidFill>
                        <a:latin typeface="Cambria Math" panose="02040503050406030204" pitchFamily="18" charset="0"/>
                      </a:rPr>
                      <m:t>𝟏</m:t>
                    </m:r>
                    <m:r>
                      <a:rPr lang="en-US" sz="2400" b="1" i="1" dirty="0">
                        <a:solidFill>
                          <a:srgbClr val="0066FF"/>
                        </a:solidFill>
                        <a:latin typeface="Cambria Math" panose="02040503050406030204" pitchFamily="18" charset="0"/>
                      </a:rPr>
                      <m:t> </m:t>
                    </m:r>
                  </m:oMath>
                </a14:m>
                <a:r>
                  <a:rPr lang="en-US" sz="2400" dirty="0">
                    <a:solidFill>
                      <a:srgbClr val="AD1457"/>
                    </a:solidFill>
                  </a:rPr>
                  <a:t>then </a:t>
                </a:r>
                <a14:m>
                  <m:oMath xmlns:m="http://schemas.openxmlformats.org/officeDocument/2006/math">
                    <m:r>
                      <a:rPr lang="en-US" sz="2400" b="1" i="1" dirty="0">
                        <a:solidFill>
                          <a:srgbClr val="AD1457"/>
                        </a:solidFill>
                        <a:latin typeface="Cambria Math" panose="02040503050406030204" pitchFamily="18" charset="0"/>
                      </a:rPr>
                      <m:t>𝑴</m:t>
                    </m:r>
                    <m:r>
                      <a:rPr lang="en-US" sz="2400" b="1" i="1" dirty="0">
                        <a:solidFill>
                          <a:srgbClr val="AD1457"/>
                        </a:solidFill>
                        <a:latin typeface="Cambria Math" panose="02040503050406030204" pitchFamily="18" charset="0"/>
                      </a:rPr>
                      <m:t>[</m:t>
                    </m:r>
                    <m:r>
                      <a:rPr lang="en-US" sz="2400" b="1" i="1" dirty="0" err="1">
                        <a:solidFill>
                          <a:srgbClr val="AD1457"/>
                        </a:solidFill>
                        <a:latin typeface="Cambria Math" panose="02040503050406030204" pitchFamily="18" charset="0"/>
                      </a:rPr>
                      <m:t>𝒊</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𝒋</m:t>
                    </m:r>
                    <m:r>
                      <a:rPr lang="en-US" sz="2400" b="1" i="1" dirty="0">
                        <a:solidFill>
                          <a:srgbClr val="AD1457"/>
                        </a:solidFill>
                        <a:latin typeface="Cambria Math" panose="02040503050406030204" pitchFamily="18" charset="0"/>
                      </a:rPr>
                      <m:t>] = </m:t>
                    </m:r>
                    <m:sSub>
                      <m:sSubPr>
                        <m:ctrlPr>
                          <a:rPr lang="en-US" sz="2400" b="1" i="1" dirty="0">
                            <a:solidFill>
                              <a:srgbClr val="AD1457"/>
                            </a:solidFill>
                            <a:latin typeface="Cambria Math" panose="02040503050406030204" pitchFamily="18" charset="0"/>
                          </a:rPr>
                        </m:ctrlPr>
                      </m:sSubPr>
                      <m:e>
                        <m:r>
                          <a:rPr lang="en-US" sz="2400" b="1" i="1" dirty="0">
                            <a:solidFill>
                              <a:srgbClr val="AD1457"/>
                            </a:solidFill>
                            <a:latin typeface="Cambria Math" panose="02040503050406030204" pitchFamily="18" charset="0"/>
                          </a:rPr>
                          <m:t>𝑷</m:t>
                        </m:r>
                      </m:e>
                      <m:sub>
                        <m:r>
                          <a:rPr lang="en-US" sz="2400" b="1" i="1" dirty="0">
                            <a:solidFill>
                              <a:srgbClr val="AD1457"/>
                            </a:solidFill>
                            <a:latin typeface="Cambria Math" panose="02040503050406030204" pitchFamily="18" charset="0"/>
                          </a:rPr>
                          <m:t>𝒊</m:t>
                        </m:r>
                        <m:r>
                          <a:rPr lang="en-US" sz="2400" b="1" i="1" dirty="0">
                            <a:solidFill>
                              <a:srgbClr val="AD1457"/>
                            </a:solidFill>
                            <a:latin typeface="Cambria Math" panose="02040503050406030204" pitchFamily="18" charset="0"/>
                          </a:rPr>
                          <m:t>−</m:t>
                        </m:r>
                        <m:r>
                          <a:rPr lang="en-US" sz="2400" b="1" i="1" dirty="0">
                            <a:solidFill>
                              <a:srgbClr val="AD1457"/>
                            </a:solidFill>
                            <a:latin typeface="Cambria Math" panose="02040503050406030204" pitchFamily="18" charset="0"/>
                          </a:rPr>
                          <m:t>𝟏</m:t>
                        </m:r>
                      </m:sub>
                    </m:sSub>
                    <m:r>
                      <a:rPr lang="en-US" sz="2400" b="1" i="1" dirty="0">
                        <a:solidFill>
                          <a:srgbClr val="AD1457"/>
                        </a:solidFill>
                        <a:latin typeface="Cambria Math" panose="02040503050406030204" pitchFamily="18" charset="0"/>
                        <a:ea typeface="Cambria Math" panose="02040503050406030204" pitchFamily="18" charset="0"/>
                      </a:rPr>
                      <m:t>∙</m:t>
                    </m:r>
                    <m:sSub>
                      <m:sSubPr>
                        <m:ctrlPr>
                          <a:rPr lang="en-US" sz="2400" b="1" i="1" dirty="0">
                            <a:solidFill>
                              <a:srgbClr val="AD1457"/>
                            </a:solidFill>
                            <a:latin typeface="Cambria Math" panose="02040503050406030204" pitchFamily="18" charset="0"/>
                            <a:ea typeface="Cambria Math" panose="02040503050406030204" pitchFamily="18" charset="0"/>
                          </a:rPr>
                        </m:ctrlPr>
                      </m:sSubPr>
                      <m:e>
                        <m:r>
                          <a:rPr lang="en-US" sz="2400" b="1" i="1" dirty="0">
                            <a:solidFill>
                              <a:srgbClr val="AD1457"/>
                            </a:solidFill>
                            <a:latin typeface="Cambria Math" panose="02040503050406030204" pitchFamily="18" charset="0"/>
                            <a:ea typeface="Cambria Math" panose="02040503050406030204" pitchFamily="18" charset="0"/>
                          </a:rPr>
                          <m:t>𝑷</m:t>
                        </m:r>
                      </m:e>
                      <m:sub>
                        <m:r>
                          <a:rPr lang="en-US" sz="2400" b="1" i="1" dirty="0">
                            <a:solidFill>
                              <a:srgbClr val="AD1457"/>
                            </a:solidFill>
                            <a:latin typeface="Cambria Math" panose="02040503050406030204" pitchFamily="18" charset="0"/>
                            <a:ea typeface="Cambria Math" panose="02040503050406030204" pitchFamily="18" charset="0"/>
                          </a:rPr>
                          <m:t>𝒊</m:t>
                        </m:r>
                      </m:sub>
                    </m:sSub>
                    <m:r>
                      <a:rPr lang="en-US" sz="2400" b="1" i="1" dirty="0">
                        <a:solidFill>
                          <a:srgbClr val="AD1457"/>
                        </a:solidFill>
                        <a:latin typeface="Cambria Math" panose="02040503050406030204" pitchFamily="18" charset="0"/>
                        <a:ea typeface="Cambria Math" panose="02040503050406030204" pitchFamily="18" charset="0"/>
                      </a:rPr>
                      <m:t>∙</m:t>
                    </m:r>
                    <m:sSub>
                      <m:sSubPr>
                        <m:ctrlPr>
                          <a:rPr lang="en-US" sz="2400" b="1" i="1" dirty="0">
                            <a:solidFill>
                              <a:srgbClr val="AD1457"/>
                            </a:solidFill>
                            <a:latin typeface="Cambria Math" panose="02040503050406030204" pitchFamily="18" charset="0"/>
                            <a:ea typeface="Cambria Math" panose="02040503050406030204" pitchFamily="18" charset="0"/>
                          </a:rPr>
                        </m:ctrlPr>
                      </m:sSubPr>
                      <m:e>
                        <m:r>
                          <a:rPr lang="en-US" sz="2400" b="1" i="1" dirty="0">
                            <a:solidFill>
                              <a:srgbClr val="AD1457"/>
                            </a:solidFill>
                            <a:latin typeface="Cambria Math" panose="02040503050406030204" pitchFamily="18" charset="0"/>
                            <a:ea typeface="Cambria Math" panose="02040503050406030204" pitchFamily="18" charset="0"/>
                          </a:rPr>
                          <m:t>𝑷</m:t>
                        </m:r>
                      </m:e>
                      <m:sub>
                        <m:r>
                          <a:rPr lang="en-US" sz="2400" b="1" i="1" dirty="0">
                            <a:solidFill>
                              <a:srgbClr val="AD1457"/>
                            </a:solidFill>
                            <a:latin typeface="Cambria Math" panose="02040503050406030204" pitchFamily="18" charset="0"/>
                            <a:ea typeface="Cambria Math" panose="02040503050406030204" pitchFamily="18" charset="0"/>
                          </a:rPr>
                          <m:t>𝒊</m:t>
                        </m:r>
                        <m:r>
                          <a:rPr lang="en-US" sz="2400" b="1" i="1" dirty="0">
                            <a:solidFill>
                              <a:srgbClr val="AD1457"/>
                            </a:solidFill>
                            <a:latin typeface="Cambria Math" panose="02040503050406030204" pitchFamily="18" charset="0"/>
                            <a:ea typeface="Cambria Math" panose="02040503050406030204" pitchFamily="18" charset="0"/>
                          </a:rPr>
                          <m:t>+</m:t>
                        </m:r>
                        <m:r>
                          <a:rPr lang="en-US" sz="2400" b="1" i="1" dirty="0">
                            <a:solidFill>
                              <a:srgbClr val="AD1457"/>
                            </a:solidFill>
                            <a:latin typeface="Cambria Math" panose="02040503050406030204" pitchFamily="18" charset="0"/>
                            <a:ea typeface="Cambria Math" panose="02040503050406030204" pitchFamily="18" charset="0"/>
                          </a:rPr>
                          <m:t>𝟏</m:t>
                        </m:r>
                      </m:sub>
                    </m:sSub>
                  </m:oMath>
                </a14:m>
                <a:endParaRPr lang="en-US" sz="2400" dirty="0"/>
              </a:p>
            </p:txBody>
          </p:sp>
        </mc:Choice>
        <mc:Fallback xmlns="">
          <p:sp>
            <p:nvSpPr>
              <p:cNvPr id="19" name="Rectangle 18"/>
              <p:cNvSpPr>
                <a:spLocks noRot="1" noChangeAspect="1" noMove="1" noResize="1" noEditPoints="1" noAdjustHandles="1" noChangeArrowheads="1" noChangeShapeType="1" noTextEdit="1"/>
              </p:cNvSpPr>
              <p:nvPr/>
            </p:nvSpPr>
            <p:spPr>
              <a:xfrm>
                <a:off x="3184678" y="2175868"/>
                <a:ext cx="6643550" cy="461665"/>
              </a:xfrm>
              <a:prstGeom prst="rect">
                <a:avLst/>
              </a:prstGeom>
              <a:blipFill>
                <a:blip r:embed="rId4"/>
                <a:stretch>
                  <a:fillRect l="-1376" t="-921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478303" y="2837331"/>
                <a:ext cx="6217920" cy="548640"/>
              </a:xfrm>
              <a:prstGeom prst="rect">
                <a:avLst/>
              </a:prstGeom>
              <a:noFill/>
              <a:ln w="1905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i="1" dirty="0" smtClean="0">
                          <a:solidFill>
                            <a:srgbClr val="0066FF"/>
                          </a:solidFill>
                          <a:latin typeface="Cambria Math" panose="02040503050406030204" pitchFamily="18" charset="0"/>
                        </a:rPr>
                        <m:t>𝑀</m:t>
                      </m:r>
                      <m:r>
                        <a:rPr lang="en-US" sz="2400" i="1" dirty="0" smtClean="0">
                          <a:solidFill>
                            <a:srgbClr val="0066FF"/>
                          </a:solidFill>
                          <a:latin typeface="Cambria Math" panose="02040503050406030204" pitchFamily="18" charset="0"/>
                        </a:rPr>
                        <m:t>[1][2] = </m:t>
                      </m:r>
                      <m:sSub>
                        <m:sSubPr>
                          <m:ctrlPr>
                            <a:rPr lang="en-US" sz="2400" i="1" dirty="0" smtClean="0">
                              <a:solidFill>
                                <a:srgbClr val="0066FF"/>
                              </a:solidFill>
                              <a:latin typeface="Cambria Math" panose="02040503050406030204" pitchFamily="18" charset="0"/>
                            </a:rPr>
                          </m:ctrlPr>
                        </m:sSubPr>
                        <m:e>
                          <m:r>
                            <a:rPr lang="en-US" sz="2400" b="0" i="1" dirty="0" smtClean="0">
                              <a:solidFill>
                                <a:srgbClr val="0066FF"/>
                              </a:solidFill>
                              <a:latin typeface="Cambria Math" panose="02040503050406030204" pitchFamily="18" charset="0"/>
                            </a:rPr>
                            <m:t>𝑃</m:t>
                          </m:r>
                        </m:e>
                        <m:sub>
                          <m:r>
                            <a:rPr lang="en-US" sz="2400" b="0" i="1" dirty="0" smtClean="0">
                              <a:solidFill>
                                <a:srgbClr val="0066FF"/>
                              </a:solidFill>
                              <a:latin typeface="Cambria Math" panose="02040503050406030204" pitchFamily="18" charset="0"/>
                            </a:rPr>
                            <m:t>0</m:t>
                          </m:r>
                        </m:sub>
                      </m:sSub>
                      <m:r>
                        <a:rPr lang="en-US" sz="2400" i="1" dirty="0">
                          <a:solidFill>
                            <a:srgbClr val="0066FF"/>
                          </a:solidFill>
                          <a:latin typeface="Cambria Math" panose="02040503050406030204" pitchFamily="18" charset="0"/>
                        </a:rPr>
                        <m:t> ∗</m:t>
                      </m:r>
                      <m:sSub>
                        <m:sSubPr>
                          <m:ctrlPr>
                            <a:rPr lang="en-US" sz="2400" i="1" dirty="0">
                              <a:solidFill>
                                <a:srgbClr val="0066FF"/>
                              </a:solidFill>
                              <a:latin typeface="Cambria Math" panose="02040503050406030204" pitchFamily="18" charset="0"/>
                            </a:rPr>
                          </m:ctrlPr>
                        </m:sSubPr>
                        <m:e>
                          <m:r>
                            <a:rPr lang="en-US" sz="2400" i="1" dirty="0">
                              <a:solidFill>
                                <a:srgbClr val="0066FF"/>
                              </a:solidFill>
                              <a:latin typeface="Cambria Math" panose="02040503050406030204" pitchFamily="18" charset="0"/>
                            </a:rPr>
                            <m:t>𝑃</m:t>
                          </m:r>
                        </m:e>
                        <m:sub>
                          <m:r>
                            <a:rPr lang="en-US" sz="2400" b="0" i="1" dirty="0" smtClean="0">
                              <a:solidFill>
                                <a:srgbClr val="0066FF"/>
                              </a:solidFill>
                              <a:latin typeface="Cambria Math" panose="02040503050406030204" pitchFamily="18" charset="0"/>
                            </a:rPr>
                            <m:t>1</m:t>
                          </m:r>
                        </m:sub>
                      </m:sSub>
                      <m:r>
                        <a:rPr lang="en-US" sz="2400" i="1" dirty="0">
                          <a:solidFill>
                            <a:srgbClr val="0066FF"/>
                          </a:solidFill>
                          <a:latin typeface="Cambria Math" panose="02040503050406030204" pitchFamily="18" charset="0"/>
                        </a:rPr>
                        <m:t>∗</m:t>
                      </m:r>
                      <m:sSub>
                        <m:sSubPr>
                          <m:ctrlPr>
                            <a:rPr lang="en-US" sz="2400" i="1" dirty="0">
                              <a:solidFill>
                                <a:srgbClr val="0066FF"/>
                              </a:solidFill>
                              <a:latin typeface="Cambria Math" panose="02040503050406030204" pitchFamily="18" charset="0"/>
                            </a:rPr>
                          </m:ctrlPr>
                        </m:sSubPr>
                        <m:e>
                          <m:r>
                            <a:rPr lang="en-US" sz="2400" i="1" dirty="0">
                              <a:solidFill>
                                <a:srgbClr val="0066FF"/>
                              </a:solidFill>
                              <a:latin typeface="Cambria Math" panose="02040503050406030204" pitchFamily="18" charset="0"/>
                            </a:rPr>
                            <m:t>𝑃</m:t>
                          </m:r>
                        </m:e>
                        <m:sub>
                          <m:r>
                            <a:rPr lang="en-US" sz="2400" b="0" i="1" dirty="0" smtClean="0">
                              <a:solidFill>
                                <a:srgbClr val="0066FF"/>
                              </a:solidFill>
                              <a:latin typeface="Cambria Math" panose="02040503050406030204" pitchFamily="18" charset="0"/>
                            </a:rPr>
                            <m:t>2</m:t>
                          </m:r>
                        </m:sub>
                      </m:sSub>
                      <m:r>
                        <a:rPr lang="en-US" sz="2400" i="1" dirty="0">
                          <a:solidFill>
                            <a:srgbClr val="0066FF"/>
                          </a:solidFill>
                          <a:latin typeface="Cambria Math" panose="02040503050406030204" pitchFamily="18" charset="0"/>
                        </a:rPr>
                        <m:t>= 5 ∗ 4 ∗ 6 = 120 </m:t>
                      </m:r>
                    </m:oMath>
                  </m:oMathPara>
                </a14:m>
                <a:endParaRPr lang="en-US" sz="2400" dirty="0">
                  <a:solidFill>
                    <a:srgbClr val="0066FF"/>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3478303" y="2837331"/>
                <a:ext cx="6217920" cy="548640"/>
              </a:xfrm>
              <a:prstGeom prst="rect">
                <a:avLst/>
              </a:prstGeom>
              <a:blipFill>
                <a:blip r:embed="rId5"/>
                <a:stretch>
                  <a:fillRect l="-293" b="-6452"/>
                </a:stretch>
              </a:blipFill>
              <a:ln w="19050">
                <a:solidFill>
                  <a:srgbClr val="AD1457"/>
                </a:solidFill>
              </a:ln>
            </p:spPr>
            <p:txBody>
              <a:bodyPr/>
              <a:lstStyle/>
              <a:p>
                <a:r>
                  <a:rPr lang="en-US">
                    <a:noFill/>
                  </a:rPr>
                  <a:t> </a:t>
                </a:r>
              </a:p>
            </p:txBody>
          </p:sp>
        </mc:Fallback>
      </mc:AlternateContent>
      <p:sp>
        <p:nvSpPr>
          <p:cNvPr id="21" name="TextBox 20"/>
          <p:cNvSpPr txBox="1"/>
          <p:nvPr/>
        </p:nvSpPr>
        <p:spPr>
          <a:xfrm>
            <a:off x="4970932" y="4455459"/>
            <a:ext cx="609600" cy="369332"/>
          </a:xfrm>
          <a:prstGeom prst="rect">
            <a:avLst/>
          </a:prstGeom>
          <a:solidFill>
            <a:schemeClr val="bg1"/>
          </a:solidFill>
        </p:spPr>
        <p:txBody>
          <a:bodyPr wrap="square" rtlCol="0">
            <a:spAutoFit/>
          </a:bodyPr>
          <a:lstStyle/>
          <a:p>
            <a:endParaRPr lang="en-US" dirty="0"/>
          </a:p>
        </p:txBody>
      </p:sp>
      <p:sp>
        <p:nvSpPr>
          <p:cNvPr id="22" name="TextBox 21"/>
          <p:cNvSpPr txBox="1"/>
          <p:nvPr/>
        </p:nvSpPr>
        <p:spPr>
          <a:xfrm>
            <a:off x="5974979" y="4959382"/>
            <a:ext cx="533400" cy="369332"/>
          </a:xfrm>
          <a:prstGeom prst="rect">
            <a:avLst/>
          </a:prstGeom>
          <a:solidFill>
            <a:schemeClr val="bg1"/>
          </a:solidFill>
        </p:spPr>
        <p:txBody>
          <a:bodyPr wrap="square" rtlCol="0">
            <a:spAutoFit/>
          </a:bodyPr>
          <a:lstStyle/>
          <a:p>
            <a:endParaRPr lang="en-US" dirty="0"/>
          </a:p>
        </p:txBody>
      </p:sp>
      <p:sp>
        <p:nvSpPr>
          <p:cNvPr id="23" name="TextBox 22"/>
          <p:cNvSpPr txBox="1"/>
          <p:nvPr/>
        </p:nvSpPr>
        <p:spPr>
          <a:xfrm>
            <a:off x="6889379" y="5470982"/>
            <a:ext cx="533400" cy="369332"/>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24" name="Rectangle 23"/>
              <p:cNvSpPr/>
              <p:nvPr/>
            </p:nvSpPr>
            <p:spPr>
              <a:xfrm>
                <a:off x="3478303" y="2837331"/>
                <a:ext cx="6217920" cy="548640"/>
              </a:xfrm>
              <a:prstGeom prst="rect">
                <a:avLst/>
              </a:prstGeom>
              <a:noFill/>
              <a:ln w="1905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i="1" dirty="0" smtClean="0">
                          <a:solidFill>
                            <a:srgbClr val="0066FF"/>
                          </a:solidFill>
                          <a:latin typeface="Cambria Math" panose="02040503050406030204" pitchFamily="18" charset="0"/>
                        </a:rPr>
                        <m:t>𝑀</m:t>
                      </m:r>
                      <m:r>
                        <a:rPr lang="en-US" sz="2400" i="1" dirty="0" smtClean="0">
                          <a:solidFill>
                            <a:srgbClr val="0066FF"/>
                          </a:solidFill>
                          <a:latin typeface="Cambria Math" panose="02040503050406030204" pitchFamily="18" charset="0"/>
                        </a:rPr>
                        <m:t>[2][3] = </m:t>
                      </m:r>
                      <m:sSub>
                        <m:sSubPr>
                          <m:ctrlPr>
                            <a:rPr lang="en-US" sz="2400" i="1" dirty="0" smtClean="0">
                              <a:solidFill>
                                <a:srgbClr val="0066FF"/>
                              </a:solidFill>
                              <a:latin typeface="Cambria Math" panose="02040503050406030204" pitchFamily="18" charset="0"/>
                            </a:rPr>
                          </m:ctrlPr>
                        </m:sSubPr>
                        <m:e>
                          <m:r>
                            <a:rPr lang="en-US" sz="2400" b="0" i="1" dirty="0" smtClean="0">
                              <a:solidFill>
                                <a:srgbClr val="0066FF"/>
                              </a:solidFill>
                              <a:latin typeface="Cambria Math" panose="02040503050406030204" pitchFamily="18" charset="0"/>
                            </a:rPr>
                            <m:t>𝑃</m:t>
                          </m:r>
                        </m:e>
                        <m:sub>
                          <m:r>
                            <a:rPr lang="en-US" sz="2400" b="0" i="1" dirty="0" smtClean="0">
                              <a:solidFill>
                                <a:srgbClr val="0066FF"/>
                              </a:solidFill>
                              <a:latin typeface="Cambria Math" panose="02040503050406030204" pitchFamily="18" charset="0"/>
                            </a:rPr>
                            <m:t>1</m:t>
                          </m:r>
                        </m:sub>
                      </m:sSub>
                      <m:r>
                        <a:rPr lang="en-US" sz="2400" i="1" dirty="0">
                          <a:solidFill>
                            <a:srgbClr val="0066FF"/>
                          </a:solidFill>
                          <a:latin typeface="Cambria Math" panose="02040503050406030204" pitchFamily="18" charset="0"/>
                        </a:rPr>
                        <m:t> ∗</m:t>
                      </m:r>
                      <m:sSub>
                        <m:sSubPr>
                          <m:ctrlPr>
                            <a:rPr lang="en-US" sz="2400" i="1" dirty="0">
                              <a:solidFill>
                                <a:srgbClr val="0066FF"/>
                              </a:solidFill>
                              <a:latin typeface="Cambria Math" panose="02040503050406030204" pitchFamily="18" charset="0"/>
                            </a:rPr>
                          </m:ctrlPr>
                        </m:sSubPr>
                        <m:e>
                          <m:r>
                            <a:rPr lang="en-US" sz="2400" i="1" dirty="0">
                              <a:solidFill>
                                <a:srgbClr val="0066FF"/>
                              </a:solidFill>
                              <a:latin typeface="Cambria Math" panose="02040503050406030204" pitchFamily="18" charset="0"/>
                            </a:rPr>
                            <m:t>𝑃</m:t>
                          </m:r>
                        </m:e>
                        <m:sub>
                          <m:r>
                            <a:rPr lang="en-US" sz="2400" b="0" i="1" dirty="0" smtClean="0">
                              <a:solidFill>
                                <a:srgbClr val="0066FF"/>
                              </a:solidFill>
                              <a:latin typeface="Cambria Math" panose="02040503050406030204" pitchFamily="18" charset="0"/>
                            </a:rPr>
                            <m:t>2</m:t>
                          </m:r>
                        </m:sub>
                      </m:sSub>
                      <m:r>
                        <a:rPr lang="en-US" sz="2400" i="1" dirty="0">
                          <a:solidFill>
                            <a:srgbClr val="0066FF"/>
                          </a:solidFill>
                          <a:latin typeface="Cambria Math" panose="02040503050406030204" pitchFamily="18" charset="0"/>
                        </a:rPr>
                        <m:t>∗</m:t>
                      </m:r>
                      <m:sSub>
                        <m:sSubPr>
                          <m:ctrlPr>
                            <a:rPr lang="en-US" sz="2400" i="1" dirty="0">
                              <a:solidFill>
                                <a:srgbClr val="0066FF"/>
                              </a:solidFill>
                              <a:latin typeface="Cambria Math" panose="02040503050406030204" pitchFamily="18" charset="0"/>
                            </a:rPr>
                          </m:ctrlPr>
                        </m:sSubPr>
                        <m:e>
                          <m:r>
                            <a:rPr lang="en-US" sz="2400" i="1" dirty="0">
                              <a:solidFill>
                                <a:srgbClr val="0066FF"/>
                              </a:solidFill>
                              <a:latin typeface="Cambria Math" panose="02040503050406030204" pitchFamily="18" charset="0"/>
                            </a:rPr>
                            <m:t>𝑃</m:t>
                          </m:r>
                        </m:e>
                        <m:sub>
                          <m:r>
                            <a:rPr lang="en-US" sz="2400" b="0" i="1" dirty="0" smtClean="0">
                              <a:solidFill>
                                <a:srgbClr val="0066FF"/>
                              </a:solidFill>
                              <a:latin typeface="Cambria Math" panose="02040503050406030204" pitchFamily="18" charset="0"/>
                            </a:rPr>
                            <m:t>3</m:t>
                          </m:r>
                        </m:sub>
                      </m:sSub>
                      <m:r>
                        <a:rPr lang="en-US" sz="2400" i="1" dirty="0">
                          <a:solidFill>
                            <a:srgbClr val="0066FF"/>
                          </a:solidFill>
                          <a:latin typeface="Cambria Math" panose="02040503050406030204" pitchFamily="18" charset="0"/>
                        </a:rPr>
                        <m:t>=</m:t>
                      </m:r>
                      <m:r>
                        <a:rPr lang="en-US" sz="2400" b="0" i="1" dirty="0" smtClean="0">
                          <a:solidFill>
                            <a:srgbClr val="0066FF"/>
                          </a:solidFill>
                          <a:latin typeface="Cambria Math" panose="02040503050406030204" pitchFamily="18" charset="0"/>
                        </a:rPr>
                        <m:t>4</m:t>
                      </m:r>
                      <m:r>
                        <a:rPr lang="en-US" sz="2400" i="1" dirty="0">
                          <a:solidFill>
                            <a:srgbClr val="0066FF"/>
                          </a:solidFill>
                          <a:latin typeface="Cambria Math" panose="02040503050406030204" pitchFamily="18" charset="0"/>
                        </a:rPr>
                        <m:t> ∗</m:t>
                      </m:r>
                      <m:r>
                        <a:rPr lang="en-US" sz="2400" b="0" i="1" dirty="0" smtClean="0">
                          <a:solidFill>
                            <a:srgbClr val="0066FF"/>
                          </a:solidFill>
                          <a:latin typeface="Cambria Math" panose="02040503050406030204" pitchFamily="18" charset="0"/>
                        </a:rPr>
                        <m:t>6</m:t>
                      </m:r>
                      <m:r>
                        <a:rPr lang="en-US" sz="2400" i="1" dirty="0">
                          <a:solidFill>
                            <a:srgbClr val="0066FF"/>
                          </a:solidFill>
                          <a:latin typeface="Cambria Math" panose="02040503050406030204" pitchFamily="18" charset="0"/>
                        </a:rPr>
                        <m:t> ∗</m:t>
                      </m:r>
                      <m:r>
                        <a:rPr lang="en-US" sz="2400" b="0" i="1" dirty="0" smtClean="0">
                          <a:solidFill>
                            <a:srgbClr val="0066FF"/>
                          </a:solidFill>
                          <a:latin typeface="Cambria Math" panose="02040503050406030204" pitchFamily="18" charset="0"/>
                        </a:rPr>
                        <m:t>2</m:t>
                      </m:r>
                      <m:r>
                        <a:rPr lang="en-US" sz="2400" i="1" dirty="0">
                          <a:solidFill>
                            <a:srgbClr val="0066FF"/>
                          </a:solidFill>
                          <a:latin typeface="Cambria Math" panose="02040503050406030204" pitchFamily="18" charset="0"/>
                        </a:rPr>
                        <m:t> =</m:t>
                      </m:r>
                      <m:r>
                        <a:rPr lang="en-US" sz="2400" b="0" i="1" dirty="0" smtClean="0">
                          <a:solidFill>
                            <a:srgbClr val="0066FF"/>
                          </a:solidFill>
                          <a:latin typeface="Cambria Math" panose="02040503050406030204" pitchFamily="18" charset="0"/>
                        </a:rPr>
                        <m:t>48</m:t>
                      </m:r>
                      <m:r>
                        <a:rPr lang="en-US" sz="2400" i="1" dirty="0">
                          <a:solidFill>
                            <a:srgbClr val="0066FF"/>
                          </a:solidFill>
                          <a:latin typeface="Cambria Math" panose="02040503050406030204" pitchFamily="18" charset="0"/>
                        </a:rPr>
                        <m:t> </m:t>
                      </m:r>
                    </m:oMath>
                  </m:oMathPara>
                </a14:m>
                <a:endParaRPr lang="en-US" sz="2400" dirty="0">
                  <a:solidFill>
                    <a:srgbClr val="0066FF"/>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3478303" y="2837331"/>
                <a:ext cx="6217920" cy="548640"/>
              </a:xfrm>
              <a:prstGeom prst="rect">
                <a:avLst/>
              </a:prstGeom>
              <a:blipFill>
                <a:blip r:embed="rId6"/>
                <a:stretch>
                  <a:fillRect b="-6452"/>
                </a:stretch>
              </a:blipFill>
              <a:ln w="19050">
                <a:solidFill>
                  <a:srgbClr val="AD145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3478303" y="2837331"/>
                <a:ext cx="6217920" cy="548640"/>
              </a:xfrm>
              <a:prstGeom prst="rect">
                <a:avLst/>
              </a:prstGeom>
              <a:noFill/>
              <a:ln w="1905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i="1" dirty="0" smtClean="0">
                          <a:solidFill>
                            <a:srgbClr val="0066FF"/>
                          </a:solidFill>
                          <a:latin typeface="Cambria Math" panose="02040503050406030204" pitchFamily="18" charset="0"/>
                        </a:rPr>
                        <m:t>𝑀</m:t>
                      </m:r>
                      <m:r>
                        <a:rPr lang="en-US" sz="2400" i="1" dirty="0" smtClean="0">
                          <a:solidFill>
                            <a:srgbClr val="0066FF"/>
                          </a:solidFill>
                          <a:latin typeface="Cambria Math" panose="02040503050406030204" pitchFamily="18" charset="0"/>
                        </a:rPr>
                        <m:t>[3][4] = </m:t>
                      </m:r>
                      <m:sSub>
                        <m:sSubPr>
                          <m:ctrlPr>
                            <a:rPr lang="en-US" sz="2400" i="1" dirty="0" smtClean="0">
                              <a:solidFill>
                                <a:srgbClr val="0066FF"/>
                              </a:solidFill>
                              <a:latin typeface="Cambria Math" panose="02040503050406030204" pitchFamily="18" charset="0"/>
                            </a:rPr>
                          </m:ctrlPr>
                        </m:sSubPr>
                        <m:e>
                          <m:r>
                            <a:rPr lang="en-US" sz="2400" b="0" i="1" dirty="0" smtClean="0">
                              <a:solidFill>
                                <a:srgbClr val="0066FF"/>
                              </a:solidFill>
                              <a:latin typeface="Cambria Math" panose="02040503050406030204" pitchFamily="18" charset="0"/>
                            </a:rPr>
                            <m:t>𝑃</m:t>
                          </m:r>
                        </m:e>
                        <m:sub>
                          <m:r>
                            <a:rPr lang="en-US" sz="2400" b="0" i="1" dirty="0" smtClean="0">
                              <a:solidFill>
                                <a:srgbClr val="0066FF"/>
                              </a:solidFill>
                              <a:latin typeface="Cambria Math" panose="02040503050406030204" pitchFamily="18" charset="0"/>
                            </a:rPr>
                            <m:t>2</m:t>
                          </m:r>
                        </m:sub>
                      </m:sSub>
                      <m:r>
                        <a:rPr lang="en-US" sz="2400" i="1" dirty="0">
                          <a:solidFill>
                            <a:srgbClr val="0066FF"/>
                          </a:solidFill>
                          <a:latin typeface="Cambria Math" panose="02040503050406030204" pitchFamily="18" charset="0"/>
                        </a:rPr>
                        <m:t> ∗</m:t>
                      </m:r>
                      <m:sSub>
                        <m:sSubPr>
                          <m:ctrlPr>
                            <a:rPr lang="en-US" sz="2400" i="1" dirty="0">
                              <a:solidFill>
                                <a:srgbClr val="0066FF"/>
                              </a:solidFill>
                              <a:latin typeface="Cambria Math" panose="02040503050406030204" pitchFamily="18" charset="0"/>
                            </a:rPr>
                          </m:ctrlPr>
                        </m:sSubPr>
                        <m:e>
                          <m:r>
                            <a:rPr lang="en-US" sz="2400" i="1" dirty="0">
                              <a:solidFill>
                                <a:srgbClr val="0066FF"/>
                              </a:solidFill>
                              <a:latin typeface="Cambria Math" panose="02040503050406030204" pitchFamily="18" charset="0"/>
                            </a:rPr>
                            <m:t>𝑃</m:t>
                          </m:r>
                        </m:e>
                        <m:sub>
                          <m:r>
                            <a:rPr lang="en-US" sz="2400" b="0" i="1" dirty="0" smtClean="0">
                              <a:solidFill>
                                <a:srgbClr val="0066FF"/>
                              </a:solidFill>
                              <a:latin typeface="Cambria Math" panose="02040503050406030204" pitchFamily="18" charset="0"/>
                            </a:rPr>
                            <m:t>3</m:t>
                          </m:r>
                        </m:sub>
                      </m:sSub>
                      <m:r>
                        <a:rPr lang="en-US" sz="2400" i="1" dirty="0">
                          <a:solidFill>
                            <a:srgbClr val="0066FF"/>
                          </a:solidFill>
                          <a:latin typeface="Cambria Math" panose="02040503050406030204" pitchFamily="18" charset="0"/>
                        </a:rPr>
                        <m:t>∗</m:t>
                      </m:r>
                      <m:sSub>
                        <m:sSubPr>
                          <m:ctrlPr>
                            <a:rPr lang="en-US" sz="2400" i="1" dirty="0">
                              <a:solidFill>
                                <a:srgbClr val="0066FF"/>
                              </a:solidFill>
                              <a:latin typeface="Cambria Math" panose="02040503050406030204" pitchFamily="18" charset="0"/>
                            </a:rPr>
                          </m:ctrlPr>
                        </m:sSubPr>
                        <m:e>
                          <m:r>
                            <a:rPr lang="en-US" sz="2400" i="1" dirty="0">
                              <a:solidFill>
                                <a:srgbClr val="0066FF"/>
                              </a:solidFill>
                              <a:latin typeface="Cambria Math" panose="02040503050406030204" pitchFamily="18" charset="0"/>
                            </a:rPr>
                            <m:t>𝑃</m:t>
                          </m:r>
                        </m:e>
                        <m:sub>
                          <m:r>
                            <a:rPr lang="en-US" sz="2400" b="0" i="1" dirty="0" smtClean="0">
                              <a:solidFill>
                                <a:srgbClr val="0066FF"/>
                              </a:solidFill>
                              <a:latin typeface="Cambria Math" panose="02040503050406030204" pitchFamily="18" charset="0"/>
                            </a:rPr>
                            <m:t>4</m:t>
                          </m:r>
                        </m:sub>
                      </m:sSub>
                      <m:r>
                        <a:rPr lang="en-US" sz="2400" i="1" dirty="0">
                          <a:solidFill>
                            <a:srgbClr val="0066FF"/>
                          </a:solidFill>
                          <a:latin typeface="Cambria Math" panose="02040503050406030204" pitchFamily="18" charset="0"/>
                        </a:rPr>
                        <m:t>=</m:t>
                      </m:r>
                      <m:r>
                        <a:rPr lang="en-US" sz="2400" b="0" i="1" dirty="0" smtClean="0">
                          <a:solidFill>
                            <a:srgbClr val="0066FF"/>
                          </a:solidFill>
                          <a:latin typeface="Cambria Math" panose="02040503050406030204" pitchFamily="18" charset="0"/>
                        </a:rPr>
                        <m:t>6</m:t>
                      </m:r>
                      <m:r>
                        <a:rPr lang="en-US" sz="2400" i="1" dirty="0">
                          <a:solidFill>
                            <a:srgbClr val="0066FF"/>
                          </a:solidFill>
                          <a:latin typeface="Cambria Math" panose="02040503050406030204" pitchFamily="18" charset="0"/>
                        </a:rPr>
                        <m:t> ∗</m:t>
                      </m:r>
                      <m:r>
                        <a:rPr lang="en-US" sz="2400" b="0" i="1" dirty="0" smtClean="0">
                          <a:solidFill>
                            <a:srgbClr val="0066FF"/>
                          </a:solidFill>
                          <a:latin typeface="Cambria Math" panose="02040503050406030204" pitchFamily="18" charset="0"/>
                        </a:rPr>
                        <m:t>2</m:t>
                      </m:r>
                      <m:r>
                        <a:rPr lang="en-US" sz="2400" i="1" dirty="0">
                          <a:solidFill>
                            <a:srgbClr val="0066FF"/>
                          </a:solidFill>
                          <a:latin typeface="Cambria Math" panose="02040503050406030204" pitchFamily="18" charset="0"/>
                        </a:rPr>
                        <m:t> ∗</m:t>
                      </m:r>
                      <m:r>
                        <a:rPr lang="en-US" sz="2400" b="0" i="1" dirty="0" smtClean="0">
                          <a:solidFill>
                            <a:srgbClr val="0066FF"/>
                          </a:solidFill>
                          <a:latin typeface="Cambria Math" panose="02040503050406030204" pitchFamily="18" charset="0"/>
                        </a:rPr>
                        <m:t>7</m:t>
                      </m:r>
                      <m:r>
                        <a:rPr lang="en-US" sz="2400" i="1" dirty="0">
                          <a:solidFill>
                            <a:srgbClr val="0066FF"/>
                          </a:solidFill>
                          <a:latin typeface="Cambria Math" panose="02040503050406030204" pitchFamily="18" charset="0"/>
                        </a:rPr>
                        <m:t> =</m:t>
                      </m:r>
                      <m:r>
                        <a:rPr lang="en-US" sz="2400" b="0" i="1" dirty="0" smtClean="0">
                          <a:solidFill>
                            <a:srgbClr val="0066FF"/>
                          </a:solidFill>
                          <a:latin typeface="Cambria Math" panose="02040503050406030204" pitchFamily="18" charset="0"/>
                        </a:rPr>
                        <m:t>84</m:t>
                      </m:r>
                      <m:r>
                        <a:rPr lang="en-US" sz="2400" i="1" dirty="0">
                          <a:solidFill>
                            <a:srgbClr val="0066FF"/>
                          </a:solidFill>
                          <a:latin typeface="Cambria Math" panose="02040503050406030204" pitchFamily="18" charset="0"/>
                        </a:rPr>
                        <m:t> </m:t>
                      </m:r>
                    </m:oMath>
                  </m:oMathPara>
                </a14:m>
                <a:endParaRPr lang="en-US" sz="2400" dirty="0">
                  <a:solidFill>
                    <a:srgbClr val="0066FF"/>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3478303" y="2837331"/>
                <a:ext cx="6217920" cy="548640"/>
              </a:xfrm>
              <a:prstGeom prst="rect">
                <a:avLst/>
              </a:prstGeom>
              <a:blipFill>
                <a:blip r:embed="rId7"/>
                <a:stretch>
                  <a:fillRect b="-6452"/>
                </a:stretch>
              </a:blipFill>
              <a:ln w="19050">
                <a:solidFill>
                  <a:srgbClr val="AD1457"/>
                </a:solidFill>
              </a:ln>
            </p:spPr>
            <p:txBody>
              <a:bodyPr/>
              <a:lstStyle/>
              <a:p>
                <a:r>
                  <a:rPr lang="en-US">
                    <a:noFill/>
                  </a:rPr>
                  <a:t> </a:t>
                </a:r>
              </a:p>
            </p:txBody>
          </p:sp>
        </mc:Fallback>
      </mc:AlternateContent>
    </p:spTree>
    <p:extLst>
      <p:ext uri="{BB962C8B-B14F-4D97-AF65-F5344CB8AC3E}">
        <p14:creationId xmlns:p14="http://schemas.microsoft.com/office/powerpoint/2010/main" val="5352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9"/>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5"/>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1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6"/>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3"/>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500"/>
                                        <p:tgtEl>
                                          <p:spTgt spid="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up)">
                                      <p:cBhvr>
                                        <p:cTn id="81" dur="1000"/>
                                        <p:tgtEl>
                                          <p:spTgt spid="17"/>
                                        </p:tgtEl>
                                      </p:cBhvr>
                                    </p:animEffect>
                                  </p:childTnLst>
                                </p:cTn>
                              </p:par>
                            </p:childTnLst>
                          </p:cTn>
                        </p:par>
                        <p:par>
                          <p:cTn id="82" fill="hold">
                            <p:stCondLst>
                              <p:cond delay="1000"/>
                            </p:stCondLst>
                            <p:childTnLst>
                              <p:par>
                                <p:cTn id="83" presetID="10" presetClass="entr" presetSubtype="0"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500"/>
                                        <p:tgtEl>
                                          <p:spTgt spid="18"/>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0" nodeType="clickEffect">
                                  <p:stCondLst>
                                    <p:cond delay="0"/>
                                  </p:stCondLst>
                                  <p:childTnLst>
                                    <p:set>
                                      <p:cBhvr>
                                        <p:cTn id="89" dur="1" fill="hold">
                                          <p:stCondLst>
                                            <p:cond delay="0"/>
                                          </p:stCondLst>
                                        </p:cTn>
                                        <p:tgtEl>
                                          <p:spTgt spid="5"/>
                                        </p:tgtEl>
                                        <p:attrNameLst>
                                          <p:attrName>style.visibility</p:attrName>
                                        </p:attrNameLst>
                                      </p:cBhvr>
                                      <p:to>
                                        <p:strVal val="hidden"/>
                                      </p:to>
                                    </p:set>
                                  </p:childTnLst>
                                </p:cTn>
                              </p:par>
                              <p:par>
                                <p:cTn id="90" presetID="1" presetClass="exit" presetSubtype="0" fill="hold" grpId="0" nodeType="withEffect">
                                  <p:stCondLst>
                                    <p:cond delay="0"/>
                                  </p:stCondLst>
                                  <p:childTnLst>
                                    <p:set>
                                      <p:cBhvr>
                                        <p:cTn id="91" dur="1" fill="hold">
                                          <p:stCondLst>
                                            <p:cond delay="0"/>
                                          </p:stCondLst>
                                        </p:cTn>
                                        <p:tgtEl>
                                          <p:spTgt spid="6"/>
                                        </p:tgtEl>
                                        <p:attrNameLst>
                                          <p:attrName>style.visibility</p:attrName>
                                        </p:attrNameLst>
                                      </p:cBhvr>
                                      <p:to>
                                        <p:strVal val="hidden"/>
                                      </p:to>
                                    </p:set>
                                  </p:childTnLst>
                                </p:cTn>
                              </p:par>
                              <p:par>
                                <p:cTn id="92" presetID="1" presetClass="exit" presetSubtype="0" fill="hold" grpId="0" nodeType="withEffect">
                                  <p:stCondLst>
                                    <p:cond delay="0"/>
                                  </p:stCondLst>
                                  <p:childTnLst>
                                    <p:set>
                                      <p:cBhvr>
                                        <p:cTn id="93" dur="1" fill="hold">
                                          <p:stCondLst>
                                            <p:cond delay="0"/>
                                          </p:stCondLst>
                                        </p:cTn>
                                        <p:tgtEl>
                                          <p:spTgt spid="7"/>
                                        </p:tgtEl>
                                        <p:attrNameLst>
                                          <p:attrName>style.visibility</p:attrName>
                                        </p:attrNameLst>
                                      </p:cBhvr>
                                      <p:to>
                                        <p:strVal val="hidden"/>
                                      </p:to>
                                    </p:set>
                                  </p:childTnLst>
                                </p:cTn>
                              </p:par>
                              <p:par>
                                <p:cTn id="94" presetID="1" presetClass="exit" presetSubtype="0" fill="hold" grpId="0" nodeType="withEffect">
                                  <p:stCondLst>
                                    <p:cond delay="0"/>
                                  </p:stCondLst>
                                  <p:childTnLst>
                                    <p:set>
                                      <p:cBhvr>
                                        <p:cTn id="95" dur="1" fill="hold">
                                          <p:stCondLst>
                                            <p:cond delay="0"/>
                                          </p:stCondLst>
                                        </p:cTn>
                                        <p:tgtEl>
                                          <p:spTgt spid="8"/>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18"/>
                                        </p:tgtEl>
                                        <p:attrNameLst>
                                          <p:attrName>style.visibility</p:attrName>
                                        </p:attrNameLst>
                                      </p:cBhvr>
                                      <p:to>
                                        <p:strVal val="hidden"/>
                                      </p:to>
                                    </p:set>
                                  </p:childTnLst>
                                </p:cTn>
                              </p:par>
                            </p:childTnLst>
                          </p:cTn>
                        </p:par>
                        <p:par>
                          <p:cTn id="100" fill="hold">
                            <p:stCondLst>
                              <p:cond delay="0"/>
                            </p:stCondLst>
                            <p:childTnLst>
                              <p:par>
                                <p:cTn id="101" presetID="10" presetClass="entr" presetSubtype="0" fill="hold" grpId="0" nodeType="after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500"/>
                                        <p:tgtEl>
                                          <p:spTgt spid="1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0"/>
                                        </p:tgtEl>
                                        <p:attrNameLst>
                                          <p:attrName>style.visibility</p:attrName>
                                        </p:attrNameLst>
                                      </p:cBhvr>
                                      <p:to>
                                        <p:strVal val="visible"/>
                                      </p:to>
                                    </p:set>
                                    <p:animEffect transition="in" filter="fade">
                                      <p:cBhvr>
                                        <p:cTn id="108" dur="500"/>
                                        <p:tgtEl>
                                          <p:spTgt spid="20"/>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0" nodeType="clickEffect">
                                  <p:stCondLst>
                                    <p:cond delay="0"/>
                                  </p:stCondLst>
                                  <p:childTnLst>
                                    <p:set>
                                      <p:cBhvr>
                                        <p:cTn id="112" dur="1" fill="hold">
                                          <p:stCondLst>
                                            <p:cond delay="0"/>
                                          </p:stCondLst>
                                        </p:cTn>
                                        <p:tgtEl>
                                          <p:spTgt spid="21"/>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20"/>
                                        </p:tgtEl>
                                        <p:attrNameLst>
                                          <p:attrName>style.visibility</p:attrName>
                                        </p:attrNameLst>
                                      </p:cBhvr>
                                      <p:to>
                                        <p:strVal val="hidden"/>
                                      </p:to>
                                    </p:set>
                                  </p:childTnLst>
                                </p:cTn>
                              </p:par>
                            </p:childTnLst>
                          </p:cTn>
                        </p:par>
                        <p:par>
                          <p:cTn id="117" fill="hold">
                            <p:stCondLst>
                              <p:cond delay="0"/>
                            </p:stCondLst>
                            <p:childTnLst>
                              <p:par>
                                <p:cTn id="118" presetID="10" presetClass="entr" presetSubtype="0" fill="hold" grpId="0" nodeType="after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500"/>
                                        <p:tgtEl>
                                          <p:spTgt spid="24"/>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0" nodeType="clickEffect">
                                  <p:stCondLst>
                                    <p:cond delay="0"/>
                                  </p:stCondLst>
                                  <p:childTnLst>
                                    <p:set>
                                      <p:cBhvr>
                                        <p:cTn id="124" dur="1" fill="hold">
                                          <p:stCondLst>
                                            <p:cond delay="0"/>
                                          </p:stCondLst>
                                        </p:cTn>
                                        <p:tgtEl>
                                          <p:spTgt spid="22"/>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24"/>
                                        </p:tgtEl>
                                        <p:attrNameLst>
                                          <p:attrName>style.visibility</p:attrName>
                                        </p:attrNameLst>
                                      </p:cBhvr>
                                      <p:to>
                                        <p:strVal val="hidden"/>
                                      </p:to>
                                    </p:set>
                                  </p:childTnLst>
                                </p:cTn>
                              </p:par>
                            </p:childTnLst>
                          </p:cTn>
                        </p:par>
                        <p:par>
                          <p:cTn id="129" fill="hold">
                            <p:stCondLst>
                              <p:cond delay="0"/>
                            </p:stCondLst>
                            <p:childTnLst>
                              <p:par>
                                <p:cTn id="130" presetID="10" presetClass="entr" presetSubtype="0" fill="hold" grpId="0" nodeType="afterEffect">
                                  <p:stCondLst>
                                    <p:cond delay="0"/>
                                  </p:stCondLst>
                                  <p:childTnLst>
                                    <p:set>
                                      <p:cBhvr>
                                        <p:cTn id="131" dur="1" fill="hold">
                                          <p:stCondLst>
                                            <p:cond delay="0"/>
                                          </p:stCondLst>
                                        </p:cTn>
                                        <p:tgtEl>
                                          <p:spTgt spid="25"/>
                                        </p:tgtEl>
                                        <p:attrNameLst>
                                          <p:attrName>style.visibility</p:attrName>
                                        </p:attrNameLst>
                                      </p:cBhvr>
                                      <p:to>
                                        <p:strVal val="visible"/>
                                      </p:to>
                                    </p:set>
                                    <p:animEffect transition="in" filter="fade">
                                      <p:cBhvr>
                                        <p:cTn id="132" dur="500"/>
                                        <p:tgtEl>
                                          <p:spTgt spid="25"/>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0" nodeType="clickEffect">
                                  <p:stCondLst>
                                    <p:cond delay="0"/>
                                  </p:stCondLst>
                                  <p:childTnLst>
                                    <p:set>
                                      <p:cBhvr>
                                        <p:cTn id="136"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animBg="1"/>
      <p:bldP spid="12" grpId="1" animBg="1"/>
      <p:bldP spid="13" grpId="0" animBg="1"/>
      <p:bldP spid="13" grpId="1" animBg="1"/>
      <p:bldP spid="14" grpId="0" animBg="1"/>
      <p:bldP spid="14" grpId="1" animBg="1"/>
      <p:bldP spid="15" grpId="0" animBg="1"/>
      <p:bldP spid="15" grpId="1" animBg="1"/>
      <p:bldP spid="17" grpId="0" animBg="1"/>
      <p:bldP spid="18" grpId="0"/>
      <p:bldP spid="18" grpId="1"/>
      <p:bldP spid="19" grpId="0"/>
      <p:bldP spid="20" grpId="0" animBg="1"/>
      <p:bldP spid="20" grpId="1" animBg="1"/>
      <p:bldP spid="21" grpId="0" animBg="1"/>
      <p:bldP spid="22" grpId="0" animBg="1"/>
      <p:bldP spid="23" grpId="0" animBg="1"/>
      <p:bldP spid="24" grpId="0" animBg="1"/>
      <p:bldP spid="24" grpId="1" animBg="1"/>
      <p:bldP spid="2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Chain Multiplication using Dynamic Programming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Here dimensions are, </a:t>
                </a:r>
              </a:p>
              <a:p>
                <a:pPr lvl="1"/>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0</m:t>
                        </m:r>
                      </m:sub>
                    </m:sSub>
                    <m:r>
                      <a:rPr lang="en-US" i="1" dirty="0">
                        <a:latin typeface="Cambria Math" panose="02040503050406030204" pitchFamily="18" charset="0"/>
                      </a:rPr>
                      <m:t>=5,</m:t>
                    </m:r>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1</m:t>
                        </m:r>
                      </m:sub>
                    </m:sSub>
                    <m:r>
                      <a:rPr lang="en-US" i="1" dirty="0">
                        <a:latin typeface="Cambria Math" panose="02040503050406030204" pitchFamily="18" charset="0"/>
                      </a:rPr>
                      <m:t>=4,</m:t>
                    </m:r>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2</m:t>
                        </m:r>
                      </m:sub>
                    </m:sSub>
                    <m:r>
                      <a:rPr lang="en-US" i="1" dirty="0">
                        <a:latin typeface="Cambria Math" panose="02040503050406030204" pitchFamily="18" charset="0"/>
                      </a:rPr>
                      <m:t>=6,</m:t>
                    </m:r>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3</m:t>
                        </m:r>
                      </m:sub>
                    </m:sSub>
                    <m:r>
                      <a:rPr lang="en-US" i="1" dirty="0">
                        <a:latin typeface="Cambria Math" panose="02040503050406030204" pitchFamily="18" charset="0"/>
                      </a:rPr>
                      <m:t>=2,</m:t>
                    </m:r>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4</m:t>
                        </m:r>
                      </m:sub>
                    </m:sSub>
                    <m:r>
                      <a:rPr lang="en-US" i="1" dirty="0">
                        <a:latin typeface="Cambria Math" panose="02040503050406030204" pitchFamily="18" charset="0"/>
                      </a:rPr>
                      <m:t>=7.</m:t>
                    </m:r>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99694" y="1693703"/>
                <a:ext cx="5943152" cy="1495025"/>
              </a:xfrm>
              <a:prstGeom prst="rect">
                <a:avLst/>
              </a:prstGeom>
              <a:solidFill>
                <a:schemeClr val="tx1">
                  <a:lumMod val="10000"/>
                  <a:lumOff val="90000"/>
                </a:schemeClr>
              </a:solidFill>
              <a:ln>
                <a:solidFill>
                  <a:schemeClr val="accent1"/>
                </a:solidFill>
              </a:ln>
            </p:spPr>
            <p:txBody>
              <a:bodyPr wrap="square" rtlCol="0" anchor="ctr">
                <a:spAutoFit/>
              </a:bodyPr>
              <a:lstStyle/>
              <a:p>
                <a:pPr indent="-57150"/>
                <a:r>
                  <a:rPr lang="en-US" sz="2200" b="1" i="0" dirty="0">
                    <a:solidFill>
                      <a:srgbClr val="AD1457"/>
                    </a:solidFill>
                    <a:latin typeface="+mj-lt"/>
                  </a:rPr>
                  <a:t>step 3: </a:t>
                </a:r>
                <a:endParaRPr lang="en-US" sz="2200" b="1" i="1" dirty="0">
                  <a:solidFill>
                    <a:srgbClr val="AD1457"/>
                  </a:solidFill>
                  <a:latin typeface="Cambria Math" panose="02040503050406030204" pitchFamily="18" charset="0"/>
                </a:endParaRPr>
              </a:p>
              <a:p>
                <a:pPr indent="-57150"/>
                <a14:m>
                  <m:oMathPara xmlns:m="http://schemas.openxmlformats.org/officeDocument/2006/math">
                    <m:oMathParaPr>
                      <m:jc m:val="left"/>
                    </m:oMathParaPr>
                    <m:oMath xmlns:m="http://schemas.openxmlformats.org/officeDocument/2006/math">
                      <m:r>
                        <a:rPr lang="en-US" sz="2200" b="1" i="1" dirty="0" smtClean="0">
                          <a:solidFill>
                            <a:srgbClr val="AD1457"/>
                          </a:solidFill>
                          <a:latin typeface="Cambria Math" panose="02040503050406030204" pitchFamily="18" charset="0"/>
                        </a:rPr>
                        <m:t>𝑴</m:t>
                      </m:r>
                      <m:d>
                        <m:dPr>
                          <m:begChr m:val="["/>
                          <m:endChr m:val="]"/>
                          <m:ctrlPr>
                            <a:rPr lang="en-US" sz="2200" b="1" i="1" dirty="0" smtClean="0">
                              <a:solidFill>
                                <a:srgbClr val="AD1457"/>
                              </a:solidFill>
                              <a:latin typeface="Cambria Math" panose="02040503050406030204" pitchFamily="18" charset="0"/>
                            </a:rPr>
                          </m:ctrlPr>
                        </m:dPr>
                        <m:e>
                          <m:r>
                            <a:rPr lang="en-US" sz="2200" b="1" i="1" dirty="0" err="1">
                              <a:solidFill>
                                <a:srgbClr val="AD1457"/>
                              </a:solidFill>
                              <a:latin typeface="Cambria Math" panose="02040503050406030204" pitchFamily="18" charset="0"/>
                            </a:rPr>
                            <m:t>𝒊</m:t>
                          </m:r>
                        </m:e>
                      </m:d>
                      <m:d>
                        <m:dPr>
                          <m:begChr m:val="["/>
                          <m:endChr m:val="]"/>
                          <m:ctrlPr>
                            <a:rPr lang="en-US" sz="2200" b="1" i="1" dirty="0">
                              <a:solidFill>
                                <a:srgbClr val="AD1457"/>
                              </a:solidFill>
                              <a:latin typeface="Cambria Math" panose="02040503050406030204" pitchFamily="18" charset="0"/>
                            </a:rPr>
                          </m:ctrlPr>
                        </m:dPr>
                        <m:e>
                          <m:r>
                            <a:rPr lang="en-US" sz="2200" b="1" i="1" dirty="0">
                              <a:solidFill>
                                <a:srgbClr val="AD1457"/>
                              </a:solidFill>
                              <a:latin typeface="Cambria Math" panose="02040503050406030204" pitchFamily="18" charset="0"/>
                            </a:rPr>
                            <m:t>𝒋</m:t>
                          </m:r>
                        </m:e>
                      </m:d>
                      <m:r>
                        <a:rPr lang="en-US" sz="2200" b="1" i="1" dirty="0">
                          <a:solidFill>
                            <a:srgbClr val="AD1457"/>
                          </a:solidFill>
                          <a:latin typeface="Cambria Math" panose="02040503050406030204" pitchFamily="18" charset="0"/>
                        </a:rPr>
                        <m:t>=</m:t>
                      </m:r>
                      <m:r>
                        <a:rPr lang="en-US" sz="2200" b="1" i="1" dirty="0">
                          <a:solidFill>
                            <a:srgbClr val="AD1457"/>
                          </a:solidFill>
                          <a:latin typeface="Cambria Math" panose="02040503050406030204" pitchFamily="18" charset="0"/>
                        </a:rPr>
                        <m:t>𝒎𝒊</m:t>
                      </m:r>
                      <m:func>
                        <m:funcPr>
                          <m:ctrlPr>
                            <a:rPr lang="en-US" sz="2200" b="1" i="1" dirty="0">
                              <a:solidFill>
                                <a:srgbClr val="AD1457"/>
                              </a:solidFill>
                              <a:latin typeface="Cambria Math" panose="02040503050406030204" pitchFamily="18" charset="0"/>
                            </a:rPr>
                          </m:ctrlPr>
                        </m:funcPr>
                        <m:fName>
                          <m:r>
                            <a:rPr lang="en-US" sz="2200" b="1" i="1" dirty="0">
                              <a:solidFill>
                                <a:srgbClr val="AD1457"/>
                              </a:solidFill>
                              <a:latin typeface="Cambria Math" panose="02040503050406030204" pitchFamily="18" charset="0"/>
                            </a:rPr>
                            <m:t>𝒏</m:t>
                          </m:r>
                        </m:fName>
                        <m:e>
                          <m:d>
                            <m:dPr>
                              <m:ctrlPr>
                                <a:rPr lang="en-US" sz="2200" b="1" i="1" dirty="0">
                                  <a:solidFill>
                                    <a:srgbClr val="AD1457"/>
                                  </a:solidFill>
                                  <a:latin typeface="Cambria Math" panose="02040503050406030204" pitchFamily="18" charset="0"/>
                                </a:rPr>
                              </m:ctrlPr>
                            </m:dPr>
                            <m:e>
                              <m:r>
                                <a:rPr lang="en-US" sz="2200" b="1" i="1" dirty="0">
                                  <a:solidFill>
                                    <a:srgbClr val="AD1457"/>
                                  </a:solidFill>
                                  <a:latin typeface="Cambria Math" panose="02040503050406030204" pitchFamily="18" charset="0"/>
                                </a:rPr>
                                <m:t>𝑴</m:t>
                              </m:r>
                              <m:d>
                                <m:dPr>
                                  <m:begChr m:val="["/>
                                  <m:endChr m:val="]"/>
                                  <m:ctrlPr>
                                    <a:rPr lang="en-US" sz="2200" b="1" i="1" dirty="0">
                                      <a:solidFill>
                                        <a:srgbClr val="AD1457"/>
                                      </a:solidFill>
                                      <a:latin typeface="Cambria Math" panose="02040503050406030204" pitchFamily="18" charset="0"/>
                                    </a:rPr>
                                  </m:ctrlPr>
                                </m:dPr>
                                <m:e>
                                  <m:r>
                                    <a:rPr lang="en-US" sz="2200" b="1" i="1" dirty="0" err="1">
                                      <a:solidFill>
                                        <a:srgbClr val="AD1457"/>
                                      </a:solidFill>
                                      <a:latin typeface="Cambria Math" panose="02040503050406030204" pitchFamily="18" charset="0"/>
                                    </a:rPr>
                                    <m:t>𝒊</m:t>
                                  </m:r>
                                </m:e>
                              </m:d>
                              <m:d>
                                <m:dPr>
                                  <m:begChr m:val="["/>
                                  <m:endChr m:val="]"/>
                                  <m:ctrlPr>
                                    <a:rPr lang="en-US" sz="2200" b="1" i="1" dirty="0">
                                      <a:solidFill>
                                        <a:srgbClr val="AD1457"/>
                                      </a:solidFill>
                                      <a:latin typeface="Cambria Math" panose="02040503050406030204" pitchFamily="18" charset="0"/>
                                    </a:rPr>
                                  </m:ctrlPr>
                                </m:dPr>
                                <m:e>
                                  <m:r>
                                    <a:rPr lang="en-US" sz="2200" b="1" i="1" dirty="0">
                                      <a:solidFill>
                                        <a:srgbClr val="AD1457"/>
                                      </a:solidFill>
                                      <a:latin typeface="Cambria Math" panose="02040503050406030204" pitchFamily="18" charset="0"/>
                                    </a:rPr>
                                    <m:t>𝒌</m:t>
                                  </m:r>
                                </m:e>
                              </m:d>
                              <m:r>
                                <a:rPr lang="en-US" sz="2200" b="1" i="1" dirty="0">
                                  <a:solidFill>
                                    <a:srgbClr val="AD1457"/>
                                  </a:solidFill>
                                  <a:latin typeface="Cambria Math" panose="02040503050406030204" pitchFamily="18" charset="0"/>
                                </a:rPr>
                                <m:t>+</m:t>
                              </m:r>
                              <m:r>
                                <a:rPr lang="en-US" sz="2200" b="1" i="1" dirty="0">
                                  <a:solidFill>
                                    <a:srgbClr val="AD1457"/>
                                  </a:solidFill>
                                  <a:latin typeface="Cambria Math" panose="02040503050406030204" pitchFamily="18" charset="0"/>
                                </a:rPr>
                                <m:t>𝑴</m:t>
                              </m:r>
                              <m:d>
                                <m:dPr>
                                  <m:begChr m:val="["/>
                                  <m:endChr m:val="]"/>
                                  <m:ctrlPr>
                                    <a:rPr lang="en-US" sz="2200" b="1" i="1" dirty="0">
                                      <a:solidFill>
                                        <a:srgbClr val="AD1457"/>
                                      </a:solidFill>
                                      <a:latin typeface="Cambria Math" panose="02040503050406030204" pitchFamily="18" charset="0"/>
                                    </a:rPr>
                                  </m:ctrlPr>
                                </m:dPr>
                                <m:e>
                                  <m:r>
                                    <a:rPr lang="en-US" sz="2200" b="1" i="1" dirty="0">
                                      <a:solidFill>
                                        <a:srgbClr val="AD1457"/>
                                      </a:solidFill>
                                      <a:latin typeface="Cambria Math" panose="02040503050406030204" pitchFamily="18" charset="0"/>
                                    </a:rPr>
                                    <m:t>𝒌</m:t>
                                  </m:r>
                                  <m:r>
                                    <a:rPr lang="en-US" sz="2200" b="1" i="1" dirty="0">
                                      <a:solidFill>
                                        <a:srgbClr val="AD1457"/>
                                      </a:solidFill>
                                      <a:latin typeface="Cambria Math" panose="02040503050406030204" pitchFamily="18" charset="0"/>
                                    </a:rPr>
                                    <m:t>+</m:t>
                                  </m:r>
                                  <m:r>
                                    <a:rPr lang="en-US" sz="2200" b="1" i="1" dirty="0">
                                      <a:solidFill>
                                        <a:srgbClr val="AD1457"/>
                                      </a:solidFill>
                                      <a:latin typeface="Cambria Math" panose="02040503050406030204" pitchFamily="18" charset="0"/>
                                    </a:rPr>
                                    <m:t>𝟏</m:t>
                                  </m:r>
                                </m:e>
                              </m:d>
                              <m:d>
                                <m:dPr>
                                  <m:begChr m:val="["/>
                                  <m:endChr m:val="]"/>
                                  <m:ctrlPr>
                                    <a:rPr lang="en-US" sz="2200" b="1" i="1" dirty="0">
                                      <a:solidFill>
                                        <a:srgbClr val="AD1457"/>
                                      </a:solidFill>
                                      <a:latin typeface="Cambria Math" panose="02040503050406030204" pitchFamily="18" charset="0"/>
                                    </a:rPr>
                                  </m:ctrlPr>
                                </m:dPr>
                                <m:e>
                                  <m:r>
                                    <a:rPr lang="en-US" sz="2200" b="1" i="1" dirty="0">
                                      <a:solidFill>
                                        <a:srgbClr val="AD1457"/>
                                      </a:solidFill>
                                      <a:latin typeface="Cambria Math" panose="02040503050406030204" pitchFamily="18" charset="0"/>
                                    </a:rPr>
                                    <m:t>𝒋</m:t>
                                  </m:r>
                                </m:e>
                              </m:d>
                              <m:r>
                                <a:rPr lang="en-US" sz="2200" b="1" i="1" dirty="0">
                                  <a:solidFill>
                                    <a:srgbClr val="AD1457"/>
                                  </a:solidFill>
                                  <a:latin typeface="Cambria Math" panose="02040503050406030204" pitchFamily="18" charset="0"/>
                                </a:rPr>
                                <m:t>+</m:t>
                              </m:r>
                              <m:sSub>
                                <m:sSubPr>
                                  <m:ctrlPr>
                                    <a:rPr lang="en-US" sz="2200" b="1" i="1" dirty="0">
                                      <a:solidFill>
                                        <a:srgbClr val="AD1457"/>
                                      </a:solidFill>
                                      <a:latin typeface="Cambria Math" panose="02040503050406030204" pitchFamily="18" charset="0"/>
                                    </a:rPr>
                                  </m:ctrlPr>
                                </m:sSubPr>
                                <m:e>
                                  <m:r>
                                    <a:rPr lang="en-US" sz="2200" b="1" i="1" dirty="0">
                                      <a:solidFill>
                                        <a:srgbClr val="AD1457"/>
                                      </a:solidFill>
                                      <a:latin typeface="Cambria Math" panose="02040503050406030204" pitchFamily="18" charset="0"/>
                                    </a:rPr>
                                    <m:t>𝑷</m:t>
                                  </m:r>
                                </m:e>
                                <m:sub>
                                  <m:r>
                                    <a:rPr lang="en-US" sz="2200" b="1" i="1" dirty="0">
                                      <a:solidFill>
                                        <a:srgbClr val="AD1457"/>
                                      </a:solidFill>
                                      <a:latin typeface="Cambria Math" panose="02040503050406030204" pitchFamily="18" charset="0"/>
                                    </a:rPr>
                                    <m:t>𝒊</m:t>
                                  </m:r>
                                  <m:r>
                                    <a:rPr lang="en-US" sz="2200" b="1" i="1" dirty="0">
                                      <a:solidFill>
                                        <a:srgbClr val="AD1457"/>
                                      </a:solidFill>
                                      <a:latin typeface="Cambria Math" panose="02040503050406030204" pitchFamily="18" charset="0"/>
                                    </a:rPr>
                                    <m:t>−</m:t>
                                  </m:r>
                                  <m:r>
                                    <a:rPr lang="en-US" sz="2200" b="1" i="1" dirty="0">
                                      <a:solidFill>
                                        <a:srgbClr val="AD1457"/>
                                      </a:solidFill>
                                      <a:latin typeface="Cambria Math" panose="02040503050406030204" pitchFamily="18" charset="0"/>
                                    </a:rPr>
                                    <m:t>𝟏</m:t>
                                  </m:r>
                                </m:sub>
                              </m:sSub>
                              <m:r>
                                <a:rPr lang="en-US" sz="2200" b="1" i="1" dirty="0">
                                  <a:solidFill>
                                    <a:srgbClr val="AD1457"/>
                                  </a:solidFill>
                                  <a:latin typeface="Cambria Math" panose="02040503050406030204" pitchFamily="18" charset="0"/>
                                  <a:ea typeface="Cambria Math" panose="02040503050406030204" pitchFamily="18" charset="0"/>
                                </a:rPr>
                                <m:t>∙</m:t>
                              </m:r>
                              <m:sSub>
                                <m:sSubPr>
                                  <m:ctrlPr>
                                    <a:rPr lang="en-US" sz="2200" b="1" i="1" dirty="0">
                                      <a:solidFill>
                                        <a:srgbClr val="AD1457"/>
                                      </a:solidFill>
                                      <a:latin typeface="Cambria Math" panose="02040503050406030204" pitchFamily="18" charset="0"/>
                                      <a:ea typeface="Cambria Math" panose="02040503050406030204" pitchFamily="18" charset="0"/>
                                    </a:rPr>
                                  </m:ctrlPr>
                                </m:sSubPr>
                                <m:e>
                                  <m:r>
                                    <a:rPr lang="en-US" sz="2200" b="1" i="1" dirty="0">
                                      <a:solidFill>
                                        <a:srgbClr val="AD1457"/>
                                      </a:solidFill>
                                      <a:latin typeface="Cambria Math" panose="02040503050406030204" pitchFamily="18" charset="0"/>
                                      <a:ea typeface="Cambria Math" panose="02040503050406030204" pitchFamily="18" charset="0"/>
                                    </a:rPr>
                                    <m:t>𝑷</m:t>
                                  </m:r>
                                </m:e>
                                <m:sub>
                                  <m:r>
                                    <a:rPr lang="en-US" sz="2200" b="1" i="1" dirty="0">
                                      <a:solidFill>
                                        <a:srgbClr val="AD1457"/>
                                      </a:solidFill>
                                      <a:latin typeface="Cambria Math" panose="02040503050406030204" pitchFamily="18" charset="0"/>
                                      <a:ea typeface="Cambria Math" panose="02040503050406030204" pitchFamily="18" charset="0"/>
                                    </a:rPr>
                                    <m:t>𝒌</m:t>
                                  </m:r>
                                </m:sub>
                              </m:sSub>
                              <m:r>
                                <a:rPr lang="en-US" sz="2200" b="1" i="1" dirty="0">
                                  <a:solidFill>
                                    <a:srgbClr val="AD1457"/>
                                  </a:solidFill>
                                  <a:latin typeface="Cambria Math" panose="02040503050406030204" pitchFamily="18" charset="0"/>
                                  <a:ea typeface="Cambria Math" panose="02040503050406030204" pitchFamily="18" charset="0"/>
                                </a:rPr>
                                <m:t>∙</m:t>
                              </m:r>
                              <m:sSub>
                                <m:sSubPr>
                                  <m:ctrlPr>
                                    <a:rPr lang="en-US" sz="2200" b="1" i="1" dirty="0">
                                      <a:solidFill>
                                        <a:srgbClr val="AD1457"/>
                                      </a:solidFill>
                                      <a:latin typeface="Cambria Math" panose="02040503050406030204" pitchFamily="18" charset="0"/>
                                      <a:ea typeface="Cambria Math" panose="02040503050406030204" pitchFamily="18" charset="0"/>
                                    </a:rPr>
                                  </m:ctrlPr>
                                </m:sSubPr>
                                <m:e>
                                  <m:r>
                                    <a:rPr lang="en-US" sz="2200" b="1" i="1" dirty="0">
                                      <a:solidFill>
                                        <a:srgbClr val="AD1457"/>
                                      </a:solidFill>
                                      <a:latin typeface="Cambria Math" panose="02040503050406030204" pitchFamily="18" charset="0"/>
                                      <a:ea typeface="Cambria Math" panose="02040503050406030204" pitchFamily="18" charset="0"/>
                                    </a:rPr>
                                    <m:t>𝑷</m:t>
                                  </m:r>
                                </m:e>
                                <m:sub>
                                  <m:r>
                                    <a:rPr lang="en-US" sz="2200" b="1" i="1" dirty="0">
                                      <a:solidFill>
                                        <a:srgbClr val="AD1457"/>
                                      </a:solidFill>
                                      <a:latin typeface="Cambria Math" panose="02040503050406030204" pitchFamily="18" charset="0"/>
                                      <a:ea typeface="Cambria Math" panose="02040503050406030204" pitchFamily="18" charset="0"/>
                                    </a:rPr>
                                    <m:t>𝒋</m:t>
                                  </m:r>
                                </m:sub>
                              </m:sSub>
                            </m:e>
                          </m:d>
                        </m:e>
                      </m:func>
                    </m:oMath>
                  </m:oMathPara>
                </a14:m>
                <a:endParaRPr lang="en-US" sz="2200" b="1" i="1" dirty="0">
                  <a:solidFill>
                    <a:srgbClr val="AD1457"/>
                  </a:solidFill>
                  <a:latin typeface="Cambria Math" panose="02040503050406030204" pitchFamily="18" charset="0"/>
                </a:endParaRPr>
              </a:p>
              <a:p>
                <a:pPr indent="-57150"/>
                <a14:m>
                  <m:oMathPara xmlns:m="http://schemas.openxmlformats.org/officeDocument/2006/math">
                    <m:oMathParaPr>
                      <m:jc m:val="center"/>
                    </m:oMathParaPr>
                    <m:oMath xmlns:m="http://schemas.openxmlformats.org/officeDocument/2006/math">
                      <m:r>
                        <a:rPr lang="en-US" sz="2200" b="1" i="1" dirty="0">
                          <a:solidFill>
                            <a:srgbClr val="AD1457"/>
                          </a:solidFill>
                          <a:latin typeface="Cambria Math" panose="02040503050406030204" pitchFamily="18" charset="0"/>
                        </a:rPr>
                        <m:t>𝒘𝒊𝒕𝒉</m:t>
                      </m:r>
                      <m:r>
                        <a:rPr lang="en-US" sz="2200" b="1" i="1" dirty="0">
                          <a:solidFill>
                            <a:srgbClr val="AD1457"/>
                          </a:solidFill>
                          <a:latin typeface="Cambria Math" panose="02040503050406030204" pitchFamily="18" charset="0"/>
                        </a:rPr>
                        <m:t> </m:t>
                      </m:r>
                      <m:r>
                        <a:rPr lang="en-US" sz="2200" b="1" i="1" dirty="0" err="1">
                          <a:solidFill>
                            <a:srgbClr val="AD1457"/>
                          </a:solidFill>
                          <a:latin typeface="Cambria Math" panose="02040503050406030204" pitchFamily="18" charset="0"/>
                        </a:rPr>
                        <m:t>𝒊</m:t>
                      </m:r>
                      <m:r>
                        <a:rPr lang="en-US" sz="2200" b="1" i="1" dirty="0">
                          <a:solidFill>
                            <a:srgbClr val="AD1457"/>
                          </a:solidFill>
                          <a:latin typeface="Cambria Math" panose="02040503050406030204" pitchFamily="18" charset="0"/>
                        </a:rPr>
                        <m:t>≤</m:t>
                      </m:r>
                      <m:r>
                        <a:rPr lang="en-US" sz="2200" b="1" i="1" dirty="0">
                          <a:solidFill>
                            <a:srgbClr val="AD1457"/>
                          </a:solidFill>
                          <a:latin typeface="Cambria Math" panose="02040503050406030204" pitchFamily="18" charset="0"/>
                        </a:rPr>
                        <m:t>𝒌</m:t>
                      </m:r>
                      <m:r>
                        <a:rPr lang="en-US" sz="2200" b="1" i="1" dirty="0">
                          <a:solidFill>
                            <a:srgbClr val="AD1457"/>
                          </a:solidFill>
                          <a:latin typeface="Cambria Math" panose="02040503050406030204" pitchFamily="18" charset="0"/>
                        </a:rPr>
                        <m:t>&lt;</m:t>
                      </m:r>
                      <m:r>
                        <a:rPr lang="en-US" sz="2200" b="1" i="1" dirty="0">
                          <a:solidFill>
                            <a:srgbClr val="AD1457"/>
                          </a:solidFill>
                          <a:latin typeface="Cambria Math" panose="02040503050406030204" pitchFamily="18" charset="0"/>
                        </a:rPr>
                        <m:t>𝒋</m:t>
                      </m:r>
                    </m:oMath>
                  </m:oMathPara>
                </a14:m>
                <a:endParaRPr lang="en-US" sz="2200" b="1" dirty="0">
                  <a:solidFill>
                    <a:srgbClr val="AD1457"/>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99694" y="1693703"/>
                <a:ext cx="5943152" cy="1495025"/>
              </a:xfrm>
              <a:prstGeom prst="rect">
                <a:avLst/>
              </a:prstGeom>
              <a:blipFill>
                <a:blip r:embed="rId3"/>
                <a:stretch>
                  <a:fillRect l="-1228" t="-1619" b="-4049"/>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858000" y="990600"/>
                <a:ext cx="5026946" cy="5334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left"/>
                    </m:oMathParaPr>
                    <m:oMath xmlns:m="http://schemas.openxmlformats.org/officeDocument/2006/math">
                      <m:r>
                        <a:rPr lang="en-US" sz="2200" b="1" i="1" dirty="0" smtClean="0">
                          <a:solidFill>
                            <a:schemeClr val="tx1"/>
                          </a:solidFill>
                          <a:latin typeface="Cambria Math" panose="02040503050406030204" pitchFamily="18" charset="0"/>
                        </a:rPr>
                        <m:t>𝑴</m:t>
                      </m:r>
                      <m:d>
                        <m:dPr>
                          <m:begChr m:val="["/>
                          <m:endChr m:val="]"/>
                          <m:ctrlPr>
                            <a:rPr lang="en-US" sz="2200" b="1" i="1" dirty="0" smtClean="0">
                              <a:solidFill>
                                <a:schemeClr val="tx1"/>
                              </a:solidFill>
                              <a:latin typeface="Cambria Math" panose="02040503050406030204" pitchFamily="18" charset="0"/>
                            </a:rPr>
                          </m:ctrlPr>
                        </m:dPr>
                        <m:e>
                          <m:r>
                            <a:rPr lang="en-US" sz="2200" b="1" i="1" dirty="0" smtClean="0">
                              <a:solidFill>
                                <a:schemeClr val="tx1"/>
                              </a:solidFill>
                              <a:latin typeface="Cambria Math" panose="02040503050406030204" pitchFamily="18" charset="0"/>
                            </a:rPr>
                            <m:t>𝟏</m:t>
                          </m:r>
                        </m:e>
                      </m:d>
                      <m:d>
                        <m:dPr>
                          <m:begChr m:val="["/>
                          <m:endChr m:val="]"/>
                          <m:ctrlPr>
                            <a:rPr lang="en-US" sz="2200" b="1" i="1" dirty="0" smtClean="0">
                              <a:solidFill>
                                <a:schemeClr val="tx1"/>
                              </a:solidFill>
                              <a:latin typeface="Cambria Math" panose="02040503050406030204" pitchFamily="18" charset="0"/>
                            </a:rPr>
                          </m:ctrlPr>
                        </m:dPr>
                        <m:e>
                          <m:r>
                            <a:rPr lang="en-US" sz="2200" b="1" i="1" dirty="0" smtClean="0">
                              <a:solidFill>
                                <a:schemeClr val="tx1"/>
                              </a:solidFill>
                              <a:latin typeface="Cambria Math" panose="02040503050406030204" pitchFamily="18" charset="0"/>
                            </a:rPr>
                            <m:t>𝟑</m:t>
                          </m:r>
                        </m:e>
                      </m:d>
                      <m:r>
                        <a:rPr lang="en-US" sz="2200" b="1" i="1" dirty="0" smtClean="0">
                          <a:solidFill>
                            <a:schemeClr val="tx1"/>
                          </a:solidFill>
                          <a:latin typeface="Cambria Math" panose="02040503050406030204" pitchFamily="18" charset="0"/>
                        </a:rPr>
                        <m:t>,</m:t>
                      </m:r>
                      <m:r>
                        <a:rPr lang="en-US" sz="2200" b="1" i="1" dirty="0" smtClean="0">
                          <a:solidFill>
                            <a:srgbClr val="AD1457"/>
                          </a:solidFill>
                          <a:latin typeface="Cambria Math" panose="02040503050406030204" pitchFamily="18" charset="0"/>
                        </a:rPr>
                        <m:t> </m:t>
                      </m:r>
                      <m:r>
                        <a:rPr lang="en-US" sz="2200" i="1" dirty="0" smtClean="0">
                          <a:solidFill>
                            <a:schemeClr val="tx1"/>
                          </a:solidFill>
                          <a:latin typeface="Cambria Math" panose="02040503050406030204" pitchFamily="18" charset="0"/>
                        </a:rPr>
                        <m:t>h𝑒𝑟𝑒</m:t>
                      </m:r>
                      <m:r>
                        <a:rPr lang="en-US" sz="2200" i="1" dirty="0" smtClean="0">
                          <a:solidFill>
                            <a:schemeClr val="tx1"/>
                          </a:solidFill>
                          <a:latin typeface="Cambria Math" panose="02040503050406030204" pitchFamily="18" charset="0"/>
                        </a:rPr>
                        <m:t> </m:t>
                      </m:r>
                      <m:r>
                        <a:rPr lang="en-US" sz="2200" i="1" dirty="0" err="1">
                          <a:solidFill>
                            <a:schemeClr val="tx1"/>
                          </a:solidFill>
                          <a:latin typeface="Cambria Math" panose="02040503050406030204" pitchFamily="18" charset="0"/>
                        </a:rPr>
                        <m:t>𝑖</m:t>
                      </m:r>
                      <m:r>
                        <a:rPr lang="en-US" sz="2200" i="1" dirty="0">
                          <a:solidFill>
                            <a:schemeClr val="tx1"/>
                          </a:solidFill>
                          <a:latin typeface="Cambria Math" panose="02040503050406030204" pitchFamily="18" charset="0"/>
                        </a:rPr>
                        <m:t>&lt;</m:t>
                      </m:r>
                      <m:r>
                        <a:rPr lang="en-US" sz="2200" i="1" dirty="0">
                          <a:solidFill>
                            <a:schemeClr val="tx1"/>
                          </a:solidFill>
                          <a:latin typeface="Cambria Math" panose="02040503050406030204" pitchFamily="18" charset="0"/>
                        </a:rPr>
                        <m:t>𝑗</m:t>
                      </m:r>
                      <m:r>
                        <a:rPr lang="en-US" sz="2200" i="1" dirty="0">
                          <a:solidFill>
                            <a:schemeClr val="tx1"/>
                          </a:solidFill>
                          <a:latin typeface="Cambria Math" panose="02040503050406030204" pitchFamily="18" charset="0"/>
                        </a:rPr>
                        <m:t> </m:t>
                      </m:r>
                    </m:oMath>
                  </m:oMathPara>
                </a14:m>
                <a:endParaRPr lang="en-US" sz="2200" i="1" dirty="0">
                  <a:solidFill>
                    <a:schemeClr val="tx1"/>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sz="2200" i="1" dirty="0">
                          <a:solidFill>
                            <a:srgbClr val="AD1457"/>
                          </a:solidFill>
                          <a:latin typeface="Cambria Math" panose="02040503050406030204" pitchFamily="18" charset="0"/>
                        </a:rPr>
                        <m:t>𝑓𝑜𝑟</m:t>
                      </m:r>
                      <m:r>
                        <a:rPr lang="en-US" sz="2200" i="1" dirty="0">
                          <a:solidFill>
                            <a:srgbClr val="AD1457"/>
                          </a:solidFill>
                          <a:latin typeface="Cambria Math" panose="02040503050406030204" pitchFamily="18" charset="0"/>
                        </a:rPr>
                        <m:t> </m:t>
                      </m:r>
                      <m:r>
                        <a:rPr lang="en-US" sz="2200" i="1" dirty="0" err="1">
                          <a:solidFill>
                            <a:srgbClr val="AD1457"/>
                          </a:solidFill>
                          <a:latin typeface="Cambria Math" panose="02040503050406030204" pitchFamily="18" charset="0"/>
                        </a:rPr>
                        <m:t>𝑖</m:t>
                      </m:r>
                      <m:r>
                        <a:rPr lang="en-US" sz="2200" b="0" i="1" dirty="0" smtClean="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1,</m:t>
                      </m:r>
                      <m:r>
                        <a:rPr lang="en-US" sz="2200" i="1" dirty="0">
                          <a:solidFill>
                            <a:srgbClr val="AD1457"/>
                          </a:solidFill>
                          <a:latin typeface="Cambria Math" panose="02040503050406030204" pitchFamily="18" charset="0"/>
                        </a:rPr>
                        <m:t>𝑗</m:t>
                      </m:r>
                      <m:r>
                        <a:rPr lang="en-US" sz="2200" i="1" dirty="0">
                          <a:solidFill>
                            <a:srgbClr val="AD1457"/>
                          </a:solidFill>
                          <a:latin typeface="Cambria Math" panose="02040503050406030204" pitchFamily="18" charset="0"/>
                        </a:rPr>
                        <m:t>=3 </m:t>
                      </m:r>
                      <m:r>
                        <a:rPr lang="en-US" sz="2200" b="0" i="1" dirty="0" smtClean="0">
                          <a:solidFill>
                            <a:srgbClr val="AD1457"/>
                          </a:solidFill>
                          <a:latin typeface="Cambria Math" panose="02040503050406030204" pitchFamily="18" charset="0"/>
                        </a:rPr>
                        <m:t>𝑎𝑛𝑑</m:t>
                      </m:r>
                      <m:r>
                        <a:rPr lang="en-US" sz="2200" b="0" i="1" dirty="0" smtClean="0">
                          <a:solidFill>
                            <a:srgbClr val="AD1457"/>
                          </a:solidFill>
                          <a:latin typeface="Cambria Math" panose="02040503050406030204" pitchFamily="18" charset="0"/>
                        </a:rPr>
                        <m:t> </m:t>
                      </m:r>
                      <m:r>
                        <a:rPr lang="en-US" sz="2200" b="0" i="1" dirty="0" smtClean="0">
                          <a:solidFill>
                            <a:srgbClr val="AD1457"/>
                          </a:solidFill>
                          <a:latin typeface="Cambria Math" panose="02040503050406030204" pitchFamily="18" charset="0"/>
                        </a:rPr>
                        <m:t>𝑘</m:t>
                      </m:r>
                      <m:r>
                        <a:rPr lang="en-US" sz="2200" i="1" dirty="0" smtClean="0">
                          <a:solidFill>
                            <a:srgbClr val="AD1457"/>
                          </a:solidFill>
                          <a:latin typeface="Cambria Math" panose="02040503050406030204" pitchFamily="18" charset="0"/>
                        </a:rPr>
                        <m:t>=1 </m:t>
                      </m:r>
                      <m:r>
                        <a:rPr lang="en-US" sz="2200" i="1" dirty="0" smtClean="0">
                          <a:solidFill>
                            <a:srgbClr val="AD1457"/>
                          </a:solidFill>
                          <a:latin typeface="Cambria Math" panose="02040503050406030204" pitchFamily="18" charset="0"/>
                        </a:rPr>
                        <m:t>𝑜𝑟</m:t>
                      </m:r>
                      <m:r>
                        <a:rPr lang="en-US" sz="2200" i="1" dirty="0" smtClean="0">
                          <a:solidFill>
                            <a:srgbClr val="AD1457"/>
                          </a:solidFill>
                          <a:latin typeface="Cambria Math" panose="02040503050406030204" pitchFamily="18" charset="0"/>
                        </a:rPr>
                        <m:t> 2  </m:t>
                      </m:r>
                    </m:oMath>
                  </m:oMathPara>
                </a14:m>
                <a:endParaRPr lang="en-US" sz="2200" i="1" dirty="0">
                  <a:solidFill>
                    <a:srgbClr val="AD1457"/>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2200" i="1" dirty="0" smtClean="0">
                          <a:solidFill>
                            <a:srgbClr val="AD1457"/>
                          </a:solidFill>
                          <a:latin typeface="Cambria Math" panose="02040503050406030204" pitchFamily="18" charset="0"/>
                        </a:rPr>
                        <m:t>𝑏𝑒𝑐𝑎𝑢𝑠𝑒</m:t>
                      </m:r>
                      <m:r>
                        <a:rPr lang="en-US" sz="2200" i="1" dirty="0" smtClean="0">
                          <a:solidFill>
                            <a:srgbClr val="AD1457"/>
                          </a:solidFill>
                          <a:latin typeface="Cambria Math" panose="02040503050406030204" pitchFamily="18" charset="0"/>
                        </a:rPr>
                        <m:t> </m:t>
                      </m:r>
                      <m:r>
                        <a:rPr lang="en-US" sz="2200" i="1" dirty="0" err="1">
                          <a:solidFill>
                            <a:srgbClr val="AD1457"/>
                          </a:solidFill>
                          <a:latin typeface="Cambria Math" panose="02040503050406030204" pitchFamily="18" charset="0"/>
                        </a:rPr>
                        <m:t>𝑖</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𝑘</m:t>
                      </m:r>
                      <m:r>
                        <a:rPr lang="en-US" sz="2200" i="1" dirty="0">
                          <a:solidFill>
                            <a:srgbClr val="AD1457"/>
                          </a:solidFill>
                          <a:latin typeface="Cambria Math" panose="02040503050406030204" pitchFamily="18" charset="0"/>
                        </a:rPr>
                        <m:t>≤ </m:t>
                      </m:r>
                      <m:r>
                        <a:rPr lang="en-US" sz="2200" i="1" dirty="0">
                          <a:solidFill>
                            <a:srgbClr val="AD1457"/>
                          </a:solidFill>
                          <a:latin typeface="Cambria Math" panose="02040503050406030204" pitchFamily="18" charset="0"/>
                        </a:rPr>
                        <m:t>𝑗</m:t>
                      </m:r>
                      <m:r>
                        <a:rPr lang="en-US" sz="2200" i="1" dirty="0">
                          <a:solidFill>
                            <a:srgbClr val="AD1457"/>
                          </a:solidFill>
                          <a:latin typeface="Cambria Math" panose="02040503050406030204" pitchFamily="18" charset="0"/>
                        </a:rPr>
                        <m:t>−1</m:t>
                      </m:r>
                    </m:oMath>
                  </m:oMathPara>
                </a14:m>
                <a:endParaRPr lang="en-US" sz="2200" dirty="0">
                  <a:solidFill>
                    <a:srgbClr val="AD1457"/>
                  </a:solidFill>
                </a:endParaRPr>
              </a:p>
              <a:p>
                <a:pPr/>
                <a14:m>
                  <m:oMathPara xmlns:m="http://schemas.openxmlformats.org/officeDocument/2006/math">
                    <m:oMathParaPr>
                      <m:jc m:val="left"/>
                    </m:oMathParaPr>
                    <m:oMath xmlns:m="http://schemas.openxmlformats.org/officeDocument/2006/math">
                      <m:r>
                        <a:rPr lang="en-US" sz="2200" b="1" i="1" dirty="0" smtClean="0">
                          <a:solidFill>
                            <a:schemeClr val="tx1"/>
                          </a:solidFill>
                          <a:latin typeface="Cambria Math" panose="02040503050406030204" pitchFamily="18" charset="0"/>
                        </a:rPr>
                        <m:t>𝑭𝒐𝒓</m:t>
                      </m:r>
                      <m:r>
                        <a:rPr lang="en-US" sz="2200" b="1" i="1" dirty="0" smtClean="0">
                          <a:solidFill>
                            <a:schemeClr val="tx1"/>
                          </a:solidFill>
                          <a:latin typeface="Cambria Math" panose="02040503050406030204" pitchFamily="18" charset="0"/>
                        </a:rPr>
                        <m:t> </m:t>
                      </m:r>
                      <m:r>
                        <a:rPr lang="en-US" sz="2200" b="1" i="1" dirty="0" smtClean="0">
                          <a:solidFill>
                            <a:schemeClr val="tx1"/>
                          </a:solidFill>
                          <a:latin typeface="Cambria Math" panose="02040503050406030204" pitchFamily="18" charset="0"/>
                        </a:rPr>
                        <m:t>𝒌</m:t>
                      </m:r>
                      <m:r>
                        <a:rPr lang="en-US" sz="2200" b="1" i="1" dirty="0" smtClean="0">
                          <a:solidFill>
                            <a:schemeClr val="tx1"/>
                          </a:solidFill>
                          <a:latin typeface="Cambria Math" panose="02040503050406030204" pitchFamily="18" charset="0"/>
                        </a:rPr>
                        <m:t>=</m:t>
                      </m:r>
                      <m:r>
                        <a:rPr lang="en-US" sz="2200" b="1" i="1" dirty="0" smtClean="0">
                          <a:solidFill>
                            <a:schemeClr val="tx1"/>
                          </a:solidFill>
                          <a:latin typeface="Cambria Math" panose="02040503050406030204" pitchFamily="18" charset="0"/>
                        </a:rPr>
                        <m:t>𝟏</m:t>
                      </m:r>
                    </m:oMath>
                  </m:oMathPara>
                </a14:m>
                <a:endParaRPr lang="en-US" sz="2200" dirty="0">
                  <a:solidFill>
                    <a:schemeClr val="tx1"/>
                  </a:solidFill>
                </a:endParaRPr>
              </a:p>
              <a:p>
                <a:pPr/>
                <a14:m>
                  <m:oMathPara xmlns:m="http://schemas.openxmlformats.org/officeDocument/2006/math">
                    <m:oMathParaPr>
                      <m:jc m:val="centerGroup"/>
                    </m:oMathParaPr>
                    <m:oMath xmlns:m="http://schemas.openxmlformats.org/officeDocument/2006/math">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[1][3]=</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[1][1]+</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[2][3]+</m:t>
                      </m:r>
                      <m:r>
                        <a:rPr lang="en-US" sz="2200" i="1" dirty="0" smtClean="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0</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1</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3</m:t>
                      </m:r>
                    </m:oMath>
                  </m:oMathPara>
                </a14:m>
                <a:endParaRPr lang="en-US" sz="2200" dirty="0">
                  <a:solidFill>
                    <a:srgbClr val="AD1457"/>
                  </a:solidFill>
                </a:endParaRPr>
              </a:p>
              <a:p>
                <a:pPr/>
                <a14:m>
                  <m:oMathPara xmlns:m="http://schemas.openxmlformats.org/officeDocument/2006/math">
                    <m:oMathParaPr>
                      <m:jc m:val="centerGroup"/>
                    </m:oMathParaPr>
                    <m:oMath xmlns:m="http://schemas.openxmlformats.org/officeDocument/2006/math">
                      <m:r>
                        <a:rPr lang="en-US" sz="2200" b="0" i="1" dirty="0" smtClean="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0+48+5∗4∗2</m:t>
                      </m:r>
                    </m:oMath>
                  </m:oMathPara>
                </a14:m>
                <a:endParaRPr lang="en-US" sz="2200" dirty="0">
                  <a:solidFill>
                    <a:srgbClr val="AD1457"/>
                  </a:solidFill>
                </a:endParaRPr>
              </a:p>
              <a:p>
                <a:pPr/>
                <a14:m>
                  <m:oMathPara xmlns:m="http://schemas.openxmlformats.org/officeDocument/2006/math">
                    <m:oMathParaPr>
                      <m:jc m:val="centerGroup"/>
                    </m:oMathParaPr>
                    <m:oMath xmlns:m="http://schemas.openxmlformats.org/officeDocument/2006/math">
                      <m:r>
                        <a:rPr lang="en-US" sz="2200" i="1" dirty="0">
                          <a:solidFill>
                            <a:srgbClr val="AD1457"/>
                          </a:solidFill>
                          <a:latin typeface="Cambria Math" panose="02040503050406030204" pitchFamily="18" charset="0"/>
                        </a:rPr>
                        <m:t>𝑀</m:t>
                      </m:r>
                      <m:r>
                        <a:rPr lang="en-US" sz="2200" i="1" dirty="0">
                          <a:solidFill>
                            <a:srgbClr val="AD1457"/>
                          </a:solidFill>
                          <a:latin typeface="Cambria Math" panose="02040503050406030204" pitchFamily="18" charset="0"/>
                        </a:rPr>
                        <m:t>[1][3</m:t>
                      </m:r>
                      <m:r>
                        <a:rPr lang="en-US" sz="2200" b="1" i="1" dirty="0" smtClean="0">
                          <a:solidFill>
                            <a:srgbClr val="AD1457"/>
                          </a:solidFill>
                          <a:latin typeface="Cambria Math" panose="02040503050406030204" pitchFamily="18" charset="0"/>
                        </a:rPr>
                        <m:t>]=</m:t>
                      </m:r>
                      <m:r>
                        <a:rPr lang="en-US" sz="2200" b="1" i="1" dirty="0" smtClean="0">
                          <a:solidFill>
                            <a:srgbClr val="AD1457"/>
                          </a:solidFill>
                          <a:latin typeface="Cambria Math" panose="02040503050406030204" pitchFamily="18" charset="0"/>
                        </a:rPr>
                        <m:t>𝟖𝟖</m:t>
                      </m:r>
                    </m:oMath>
                  </m:oMathPara>
                </a14:m>
                <a:endParaRPr lang="en-US" sz="2200" b="1" dirty="0">
                  <a:solidFill>
                    <a:srgbClr val="AD1457"/>
                  </a:solidFill>
                </a:endParaRPr>
              </a:p>
              <a:p>
                <a:pPr/>
                <a14:m>
                  <m:oMathPara xmlns:m="http://schemas.openxmlformats.org/officeDocument/2006/math">
                    <m:oMathParaPr>
                      <m:jc m:val="left"/>
                    </m:oMathParaPr>
                    <m:oMath xmlns:m="http://schemas.openxmlformats.org/officeDocument/2006/math">
                      <m:r>
                        <a:rPr lang="en-US" sz="2200" b="1" i="1" dirty="0" smtClean="0">
                          <a:solidFill>
                            <a:schemeClr val="tx1"/>
                          </a:solidFill>
                          <a:latin typeface="Cambria Math" panose="02040503050406030204" pitchFamily="18" charset="0"/>
                        </a:rPr>
                        <m:t>𝑭𝒐𝒓</m:t>
                      </m:r>
                      <m:r>
                        <a:rPr lang="en-US" sz="2200" b="1" i="1" dirty="0" smtClean="0">
                          <a:solidFill>
                            <a:schemeClr val="tx1"/>
                          </a:solidFill>
                          <a:latin typeface="Cambria Math" panose="02040503050406030204" pitchFamily="18" charset="0"/>
                        </a:rPr>
                        <m:t> </m:t>
                      </m:r>
                      <m:r>
                        <a:rPr lang="en-US" sz="2200" b="1" i="1" dirty="0" smtClean="0">
                          <a:solidFill>
                            <a:schemeClr val="tx1"/>
                          </a:solidFill>
                          <a:latin typeface="Cambria Math" panose="02040503050406030204" pitchFamily="18" charset="0"/>
                        </a:rPr>
                        <m:t>𝒌</m:t>
                      </m:r>
                      <m:r>
                        <a:rPr lang="en-US" sz="2200" b="1" i="1" dirty="0" smtClean="0">
                          <a:solidFill>
                            <a:schemeClr val="tx1"/>
                          </a:solidFill>
                          <a:latin typeface="Cambria Math" panose="02040503050406030204" pitchFamily="18" charset="0"/>
                        </a:rPr>
                        <m:t>=</m:t>
                      </m:r>
                      <m:r>
                        <a:rPr lang="en-US" sz="2200" b="1" i="1" dirty="0" smtClean="0">
                          <a:solidFill>
                            <a:schemeClr val="tx1"/>
                          </a:solidFill>
                          <a:latin typeface="Cambria Math" panose="02040503050406030204" pitchFamily="18" charset="0"/>
                        </a:rPr>
                        <m:t>𝟐</m:t>
                      </m:r>
                    </m:oMath>
                  </m:oMathPara>
                </a14:m>
                <a:endParaRPr lang="en-US" sz="2200" dirty="0">
                  <a:solidFill>
                    <a:schemeClr val="tx1"/>
                  </a:solidFill>
                </a:endParaRPr>
              </a:p>
              <a:p>
                <a:pPr/>
                <a14:m>
                  <m:oMathPara xmlns:m="http://schemas.openxmlformats.org/officeDocument/2006/math">
                    <m:oMathParaPr>
                      <m:jc m:val="centerGroup"/>
                    </m:oMathParaPr>
                    <m:oMath xmlns:m="http://schemas.openxmlformats.org/officeDocument/2006/math">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[1][3]=</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[1][2]+</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[3][3]+</m:t>
                      </m:r>
                      <m:r>
                        <a:rPr lang="en-US" sz="2200" i="1" dirty="0" smtClean="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0</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2</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3</m:t>
                      </m:r>
                    </m:oMath>
                  </m:oMathPara>
                </a14:m>
                <a:endParaRPr lang="en-US" sz="2200" dirty="0">
                  <a:solidFill>
                    <a:srgbClr val="AD1457"/>
                  </a:solidFill>
                </a:endParaRPr>
              </a:p>
              <a:p>
                <a:pPr/>
                <a14:m>
                  <m:oMathPara xmlns:m="http://schemas.openxmlformats.org/officeDocument/2006/math">
                    <m:oMathParaPr>
                      <m:jc m:val="centerGroup"/>
                    </m:oMathParaPr>
                    <m:oMath xmlns:m="http://schemas.openxmlformats.org/officeDocument/2006/math">
                      <m:r>
                        <a:rPr lang="en-US" sz="2200" i="1" dirty="0">
                          <a:solidFill>
                            <a:srgbClr val="AD1457"/>
                          </a:solidFill>
                          <a:latin typeface="Cambria Math" panose="02040503050406030204" pitchFamily="18" charset="0"/>
                        </a:rPr>
                        <m:t>=120+0+5∗6∗2</m:t>
                      </m:r>
                    </m:oMath>
                  </m:oMathPara>
                </a14:m>
                <a:endParaRPr lang="en-US" sz="2200" dirty="0">
                  <a:solidFill>
                    <a:srgbClr val="AD1457"/>
                  </a:solidFill>
                </a:endParaRPr>
              </a:p>
              <a:p>
                <a:pPr/>
                <a14:m>
                  <m:oMathPara xmlns:m="http://schemas.openxmlformats.org/officeDocument/2006/math">
                    <m:oMathParaPr>
                      <m:jc m:val="centerGroup"/>
                    </m:oMathParaPr>
                    <m:oMath xmlns:m="http://schemas.openxmlformats.org/officeDocument/2006/math">
                      <m:r>
                        <a:rPr lang="en-US" sz="2200" i="1" dirty="0">
                          <a:solidFill>
                            <a:srgbClr val="AD1457"/>
                          </a:solidFill>
                          <a:latin typeface="Cambria Math" panose="02040503050406030204" pitchFamily="18" charset="0"/>
                        </a:rPr>
                        <m:t>𝑀</m:t>
                      </m:r>
                      <m:r>
                        <a:rPr lang="en-US" sz="2200" i="1" dirty="0">
                          <a:solidFill>
                            <a:srgbClr val="AD1457"/>
                          </a:solidFill>
                          <a:latin typeface="Cambria Math" panose="02040503050406030204" pitchFamily="18" charset="0"/>
                        </a:rPr>
                        <m:t>[1][3]</m:t>
                      </m:r>
                      <m:r>
                        <a:rPr lang="en-US" sz="2200" b="1" i="1" dirty="0">
                          <a:solidFill>
                            <a:srgbClr val="AD1457"/>
                          </a:solidFill>
                          <a:latin typeface="Cambria Math" panose="02040503050406030204" pitchFamily="18" charset="0"/>
                        </a:rPr>
                        <m:t>=</m:t>
                      </m:r>
                      <m:r>
                        <a:rPr lang="en-US" sz="2200" b="1" i="1" dirty="0">
                          <a:solidFill>
                            <a:srgbClr val="AD1457"/>
                          </a:solidFill>
                          <a:latin typeface="Cambria Math" panose="02040503050406030204" pitchFamily="18" charset="0"/>
                        </a:rPr>
                        <m:t>𝟏𝟖𝟎</m:t>
                      </m:r>
                    </m:oMath>
                  </m:oMathPara>
                </a14:m>
                <a:endParaRPr lang="en-US" sz="2200" b="1" dirty="0">
                  <a:solidFill>
                    <a:srgbClr val="AD1457"/>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6858000" y="990600"/>
                <a:ext cx="5026946" cy="5334000"/>
              </a:xfrm>
              <a:prstGeom prst="rect">
                <a:avLst/>
              </a:prstGeom>
              <a:blipFill>
                <a:blip r:embed="rId4"/>
                <a:stretch>
                  <a:fillRect l="-605"/>
                </a:stretch>
              </a:blipFill>
              <a:ln w="12700">
                <a:solidFill>
                  <a:schemeClr val="accent1"/>
                </a:solidFill>
              </a:ln>
            </p:spPr>
            <p:txBody>
              <a:bodyPr/>
              <a:lstStyle/>
              <a:p>
                <a:r>
                  <a:rPr lang="en-US">
                    <a:noFill/>
                  </a:rPr>
                  <a:t> </a:t>
                </a:r>
              </a:p>
            </p:txBody>
          </p:sp>
        </mc:Fallback>
      </mc:AlternateContent>
      <p:sp>
        <p:nvSpPr>
          <p:cNvPr id="6" name="Rectangle 5"/>
          <p:cNvSpPr/>
          <p:nvPr/>
        </p:nvSpPr>
        <p:spPr>
          <a:xfrm>
            <a:off x="6889069" y="2477425"/>
            <a:ext cx="1295400" cy="3657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902131" y="4146287"/>
            <a:ext cx="1295400" cy="3657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813395" y="3807823"/>
            <a:ext cx="457200" cy="36576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746799512"/>
              </p:ext>
            </p:extLst>
          </p:nvPr>
        </p:nvGraphicFramePr>
        <p:xfrm>
          <a:off x="721658" y="3397623"/>
          <a:ext cx="4734210" cy="2428875"/>
        </p:xfrm>
        <a:graphic>
          <a:graphicData uri="http://schemas.openxmlformats.org/drawingml/2006/table">
            <a:tbl>
              <a:tblPr firstRow="1" firstCol="1" bandRow="1">
                <a:tableStyleId>{F5AB1C69-6EDB-4FF4-983F-18BD219EF322}</a:tableStyleId>
              </a:tblPr>
              <a:tblGrid>
                <a:gridCol w="946842">
                  <a:extLst>
                    <a:ext uri="{9D8B030D-6E8A-4147-A177-3AD203B41FA5}">
                      <a16:colId xmlns:a16="http://schemas.microsoft.com/office/drawing/2014/main" xmlns="" val="3753638573"/>
                    </a:ext>
                  </a:extLst>
                </a:gridCol>
                <a:gridCol w="946842">
                  <a:extLst>
                    <a:ext uri="{9D8B030D-6E8A-4147-A177-3AD203B41FA5}">
                      <a16:colId xmlns:a16="http://schemas.microsoft.com/office/drawing/2014/main" xmlns="" val="411585328"/>
                    </a:ext>
                  </a:extLst>
                </a:gridCol>
                <a:gridCol w="946842">
                  <a:extLst>
                    <a:ext uri="{9D8B030D-6E8A-4147-A177-3AD203B41FA5}">
                      <a16:colId xmlns:a16="http://schemas.microsoft.com/office/drawing/2014/main" xmlns="" val="1445814235"/>
                    </a:ext>
                  </a:extLst>
                </a:gridCol>
                <a:gridCol w="946842">
                  <a:extLst>
                    <a:ext uri="{9D8B030D-6E8A-4147-A177-3AD203B41FA5}">
                      <a16:colId xmlns:a16="http://schemas.microsoft.com/office/drawing/2014/main" xmlns="" val="1640254883"/>
                    </a:ext>
                  </a:extLst>
                </a:gridCol>
                <a:gridCol w="946842">
                  <a:extLst>
                    <a:ext uri="{9D8B030D-6E8A-4147-A177-3AD203B41FA5}">
                      <a16:colId xmlns:a16="http://schemas.microsoft.com/office/drawing/2014/main" xmlns="" val="2077832681"/>
                    </a:ext>
                  </a:extLst>
                </a:gridCol>
              </a:tblGrid>
              <a:tr h="485775">
                <a:tc>
                  <a:txBody>
                    <a:bodyPr/>
                    <a:lstStyle/>
                    <a:p>
                      <a:endParaRPr lang="en-US" dirty="0"/>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8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981054644"/>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120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88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587963211"/>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48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438095326"/>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84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375581334"/>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331496940"/>
                  </a:ext>
                </a:extLst>
              </a:tr>
            </a:tbl>
          </a:graphicData>
        </a:graphic>
      </p:graphicFrame>
      <p:sp>
        <p:nvSpPr>
          <p:cNvPr id="18" name="TextBox 17"/>
          <p:cNvSpPr txBox="1"/>
          <p:nvPr/>
        </p:nvSpPr>
        <p:spPr>
          <a:xfrm>
            <a:off x="3733803" y="3944471"/>
            <a:ext cx="60960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74659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500"/>
                                        <p:tgtEl>
                                          <p:spTgt spid="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fade">
                                      <p:cBhvr>
                                        <p:cTn id="30" dur="500"/>
                                        <p:tgtEl>
                                          <p:spTgt spid="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500"/>
                                        <p:tgtEl>
                                          <p:spTgt spid="5">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5" end="5"/>
                                            </p:txEl>
                                          </p:spTgt>
                                        </p:tgtEl>
                                        <p:attrNameLst>
                                          <p:attrName>style.visibility</p:attrName>
                                        </p:attrNameLst>
                                      </p:cBhvr>
                                      <p:to>
                                        <p:strVal val="visible"/>
                                      </p:to>
                                    </p:set>
                                    <p:animEffect transition="in" filter="fade">
                                      <p:cBhvr>
                                        <p:cTn id="40" dur="500"/>
                                        <p:tgtEl>
                                          <p:spTgt spid="5">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xEl>
                                              <p:pRg st="6" end="6"/>
                                            </p:txEl>
                                          </p:spTgt>
                                        </p:tgtEl>
                                        <p:attrNameLst>
                                          <p:attrName>style.visibility</p:attrName>
                                        </p:attrNameLst>
                                      </p:cBhvr>
                                      <p:to>
                                        <p:strVal val="visible"/>
                                      </p:to>
                                    </p:set>
                                    <p:animEffect transition="in" filter="fade">
                                      <p:cBhvr>
                                        <p:cTn id="45" dur="500"/>
                                        <p:tgtEl>
                                          <p:spTgt spid="5">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7" end="7"/>
                                            </p:txEl>
                                          </p:spTgt>
                                        </p:tgtEl>
                                        <p:attrNameLst>
                                          <p:attrName>style.visibility</p:attrName>
                                        </p:attrNameLst>
                                      </p:cBhvr>
                                      <p:to>
                                        <p:strVal val="visible"/>
                                      </p:to>
                                    </p:set>
                                    <p:animEffect transition="in" filter="fade">
                                      <p:cBhvr>
                                        <p:cTn id="50" dur="500"/>
                                        <p:tgtEl>
                                          <p:spTgt spid="5">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Effect transition="in" filter="fade">
                                      <p:cBhvr>
                                        <p:cTn id="55" dur="500"/>
                                        <p:tgtEl>
                                          <p:spTgt spid="5">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
                                            <p:txEl>
                                              <p:pRg st="9" end="9"/>
                                            </p:txEl>
                                          </p:spTgt>
                                        </p:tgtEl>
                                        <p:attrNameLst>
                                          <p:attrName>style.visibility</p:attrName>
                                        </p:attrNameLst>
                                      </p:cBhvr>
                                      <p:to>
                                        <p:strVal val="visible"/>
                                      </p:to>
                                    </p:set>
                                    <p:animEffect transition="in" filter="fade">
                                      <p:cBhvr>
                                        <p:cTn id="60" dur="500"/>
                                        <p:tgtEl>
                                          <p:spTgt spid="5">
                                            <p:txEl>
                                              <p:pRg st="9" end="9"/>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
                                            <p:txEl>
                                              <p:pRg st="10" end="10"/>
                                            </p:txEl>
                                          </p:spTgt>
                                        </p:tgtEl>
                                        <p:attrNameLst>
                                          <p:attrName>style.visibility</p:attrName>
                                        </p:attrNameLst>
                                      </p:cBhvr>
                                      <p:to>
                                        <p:strVal val="visible"/>
                                      </p:to>
                                    </p:set>
                                    <p:animEffect transition="in" filter="fade">
                                      <p:cBhvr>
                                        <p:cTn id="65" dur="500"/>
                                        <p:tgtEl>
                                          <p:spTgt spid="5">
                                            <p:txEl>
                                              <p:pRg st="10" end="1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grpId="0"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heel(1)">
                                      <p:cBhvr>
                                        <p:cTn id="70" dur="1000"/>
                                        <p:tgtEl>
                                          <p:spTgt spid="6"/>
                                        </p:tgtEl>
                                      </p:cBhvr>
                                    </p:animEffect>
                                  </p:childTnLst>
                                </p:cTn>
                              </p:par>
                            </p:childTnLst>
                          </p:cTn>
                        </p:par>
                        <p:par>
                          <p:cTn id="71" fill="hold">
                            <p:stCondLst>
                              <p:cond delay="1000"/>
                            </p:stCondLst>
                            <p:childTnLst>
                              <p:par>
                                <p:cTn id="72" presetID="21" presetClass="entr" presetSubtype="1" fill="hold" grpId="0" nodeType="after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wheel(1)">
                                      <p:cBhvr>
                                        <p:cTn id="74" dur="1000"/>
                                        <p:tgtEl>
                                          <p:spTgt spid="7"/>
                                        </p:tgtEl>
                                      </p:cBhvr>
                                    </p:animEffect>
                                  </p:childTnLst>
                                </p:cTn>
                              </p:par>
                            </p:childTnLst>
                          </p:cTn>
                        </p:par>
                      </p:childTnLst>
                    </p:cTn>
                  </p:par>
                  <p:par>
                    <p:cTn id="75" fill="hold">
                      <p:stCondLst>
                        <p:cond delay="indefinite"/>
                      </p:stCondLst>
                      <p:childTnLst>
                        <p:par>
                          <p:cTn id="76" fill="hold">
                            <p:stCondLst>
                              <p:cond delay="0"/>
                            </p:stCondLst>
                            <p:childTnLst>
                              <p:par>
                                <p:cTn id="77" presetID="21" presetClass="entr" presetSubtype="1"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wheel(1)">
                                      <p:cBhvr>
                                        <p:cTn id="79" dur="1000"/>
                                        <p:tgtEl>
                                          <p:spTgt spid="8"/>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0" nodeType="clickEffect">
                                  <p:stCondLst>
                                    <p:cond delay="0"/>
                                  </p:stCondLst>
                                  <p:childTnLst>
                                    <p:set>
                                      <p:cBhvr>
                                        <p:cTn id="83"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Dynamic Programming:</a:t>
            </a:r>
          </a:p>
        </p:txBody>
      </p:sp>
      <p:sp>
        <p:nvSpPr>
          <p:cNvPr id="3" name="Content Placeholder 2"/>
          <p:cNvSpPr>
            <a:spLocks noGrp="1"/>
          </p:cNvSpPr>
          <p:nvPr>
            <p:ph idx="1"/>
          </p:nvPr>
        </p:nvSpPr>
        <p:spPr/>
        <p:txBody>
          <a:bodyPr/>
          <a:lstStyle/>
          <a:p>
            <a:r>
              <a:rPr lang="en-IN" dirty="0"/>
              <a:t>Dynamic programming is a technique to </a:t>
            </a:r>
            <a:r>
              <a:rPr lang="en-IN" dirty="0">
                <a:solidFill>
                  <a:srgbClr val="C00000"/>
                </a:solidFill>
              </a:rPr>
              <a:t>solve the recursive problems </a:t>
            </a:r>
            <a:r>
              <a:rPr lang="en-IN" dirty="0"/>
              <a:t>in more </a:t>
            </a:r>
            <a:r>
              <a:rPr lang="en-IN" dirty="0">
                <a:solidFill>
                  <a:srgbClr val="C00000"/>
                </a:solidFill>
              </a:rPr>
              <a:t>efficient</a:t>
            </a:r>
            <a:r>
              <a:rPr lang="en-IN" dirty="0"/>
              <a:t> manner.</a:t>
            </a:r>
          </a:p>
          <a:p>
            <a:r>
              <a:rPr lang="en-IN" dirty="0"/>
              <a:t>Many times in recursion we solve the sub-problems repeatedly. </a:t>
            </a:r>
          </a:p>
          <a:p>
            <a:r>
              <a:rPr lang="en-IN" dirty="0"/>
              <a:t>In dynamic programming we store the solution of these sub-problems so that we do not have to solve them again, this is called </a:t>
            </a:r>
            <a:r>
              <a:rPr lang="en-IN" b="1" dirty="0" err="1">
                <a:solidFill>
                  <a:srgbClr val="C00000"/>
                </a:solidFill>
              </a:rPr>
              <a:t>Memoization</a:t>
            </a:r>
            <a:r>
              <a:rPr lang="en-IN" dirty="0"/>
              <a:t>.</a:t>
            </a:r>
          </a:p>
          <a:p>
            <a:endParaRPr lang="en-IN" dirty="0"/>
          </a:p>
          <a:p>
            <a:pPr marL="0" indent="0">
              <a:buNone/>
            </a:pPr>
            <a:r>
              <a:rPr lang="en-IN" b="1" i="1" dirty="0"/>
              <a:t>Dynamic programming </a:t>
            </a:r>
            <a:r>
              <a:rPr lang="en-IN" dirty="0"/>
              <a:t>and</a:t>
            </a:r>
            <a:r>
              <a:rPr lang="en-IN" b="1" i="1" dirty="0"/>
              <a:t> </a:t>
            </a:r>
            <a:r>
              <a:rPr lang="en-IN" b="1" i="1" dirty="0" err="1"/>
              <a:t>memoization</a:t>
            </a:r>
            <a:r>
              <a:rPr lang="en-IN" dirty="0"/>
              <a:t> works together. So Most of the problems are solved with two components of dynamic programming (DP)-</a:t>
            </a:r>
          </a:p>
          <a:p>
            <a:pPr marL="457200" indent="-457200">
              <a:buFont typeface="+mj-lt"/>
              <a:buAutoNum type="arabicPeriod"/>
            </a:pPr>
            <a:r>
              <a:rPr lang="en-IN" b="1" dirty="0"/>
              <a:t>Recursion</a:t>
            </a:r>
            <a:r>
              <a:rPr lang="en-IN" dirty="0"/>
              <a:t> – Solve the sub-problems recursively</a:t>
            </a:r>
          </a:p>
          <a:p>
            <a:pPr marL="457200" indent="-457200">
              <a:buFont typeface="+mj-lt"/>
              <a:buAutoNum type="arabicPeriod"/>
            </a:pPr>
            <a:r>
              <a:rPr lang="en-IN" b="1" dirty="0" err="1"/>
              <a:t>Memoization</a:t>
            </a:r>
            <a:r>
              <a:rPr lang="en-IN" dirty="0"/>
              <a:t> – Store the solution of these sub-problems so that we do not have to solve them again</a:t>
            </a:r>
          </a:p>
          <a:p>
            <a:pPr marL="457200" indent="-457200">
              <a:buFont typeface="+mj-lt"/>
              <a:buAutoNum type="arabicPeriod"/>
            </a:pPr>
            <a:endParaRPr lang="en-IN" dirty="0"/>
          </a:p>
          <a:p>
            <a:pPr marL="0" indent="0">
              <a:buNone/>
            </a:pPr>
            <a:r>
              <a:rPr lang="en-IN" sz="1800" dirty="0"/>
              <a:t>In recursion, we also break a problem into similar </a:t>
            </a:r>
            <a:r>
              <a:rPr lang="en-IN" sz="1800" dirty="0" err="1"/>
              <a:t>subproblems</a:t>
            </a:r>
            <a:r>
              <a:rPr lang="en-IN" sz="1800" dirty="0"/>
              <a:t>. The difference is in recursion similar </a:t>
            </a:r>
            <a:r>
              <a:rPr lang="en-IN" sz="1800" dirty="0" err="1"/>
              <a:t>subproblems</a:t>
            </a:r>
            <a:r>
              <a:rPr lang="en-IN" sz="1800" dirty="0"/>
              <a:t> may be solved multiple times. But in dynamic programming, we keep track of already solved </a:t>
            </a:r>
            <a:r>
              <a:rPr lang="en-IN" sz="1800" dirty="0" err="1"/>
              <a:t>subproblems</a:t>
            </a:r>
            <a:r>
              <a:rPr lang="en-IN" sz="1800" dirty="0"/>
              <a:t> and don’t solve them more than once. The problems that appear multiple times are called overlapping </a:t>
            </a:r>
            <a:r>
              <a:rPr lang="en-IN" sz="1800" dirty="0" err="1"/>
              <a:t>subproblems</a:t>
            </a:r>
            <a:r>
              <a:rPr lang="en-IN" sz="1800" dirty="0"/>
              <a:t>. To solve a problem in dynamic programming style we save the solutions of overlapping </a:t>
            </a:r>
            <a:r>
              <a:rPr lang="en-IN" sz="1800" dirty="0" err="1"/>
              <a:t>subproblems</a:t>
            </a:r>
            <a:r>
              <a:rPr lang="en-IN" sz="1800" dirty="0"/>
              <a:t> in a data structure. This is known as “</a:t>
            </a:r>
            <a:r>
              <a:rPr lang="en-IN" sz="1800" u="sng" dirty="0" err="1">
                <a:hlinkClick r:id="rId2"/>
              </a:rPr>
              <a:t>Memoization</a:t>
            </a:r>
            <a:r>
              <a:rPr lang="en-IN" sz="1800" dirty="0"/>
              <a:t>”.</a:t>
            </a:r>
          </a:p>
          <a:p>
            <a:endParaRPr lang="en-IN" dirty="0"/>
          </a:p>
        </p:txBody>
      </p:sp>
    </p:spTree>
    <p:extLst>
      <p:ext uri="{BB962C8B-B14F-4D97-AF65-F5344CB8AC3E}">
        <p14:creationId xmlns:p14="http://schemas.microsoft.com/office/powerpoint/2010/main" val="162327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Chain Multiplication using Dynamic Programming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Here dimensions are, </a:t>
                </a:r>
              </a:p>
              <a:p>
                <a:pPr lvl="1"/>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0</m:t>
                        </m:r>
                      </m:sub>
                    </m:sSub>
                    <m:r>
                      <a:rPr lang="en-US" i="1" dirty="0">
                        <a:latin typeface="Cambria Math" panose="02040503050406030204" pitchFamily="18" charset="0"/>
                      </a:rPr>
                      <m:t>=5,</m:t>
                    </m:r>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1</m:t>
                        </m:r>
                      </m:sub>
                    </m:sSub>
                    <m:r>
                      <a:rPr lang="en-US" i="1" dirty="0">
                        <a:latin typeface="Cambria Math" panose="02040503050406030204" pitchFamily="18" charset="0"/>
                      </a:rPr>
                      <m:t>=4,</m:t>
                    </m:r>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2</m:t>
                        </m:r>
                      </m:sub>
                    </m:sSub>
                    <m:r>
                      <a:rPr lang="en-US" i="1" dirty="0">
                        <a:latin typeface="Cambria Math" panose="02040503050406030204" pitchFamily="18" charset="0"/>
                      </a:rPr>
                      <m:t>=6,</m:t>
                    </m:r>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3</m:t>
                        </m:r>
                      </m:sub>
                    </m:sSub>
                    <m:r>
                      <a:rPr lang="en-US" i="1" dirty="0">
                        <a:latin typeface="Cambria Math" panose="02040503050406030204" pitchFamily="18" charset="0"/>
                      </a:rPr>
                      <m:t>=2,</m:t>
                    </m:r>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4</m:t>
                        </m:r>
                      </m:sub>
                    </m:sSub>
                    <m:r>
                      <a:rPr lang="en-US" i="1" dirty="0">
                        <a:latin typeface="Cambria Math" panose="02040503050406030204" pitchFamily="18" charset="0"/>
                      </a:rPr>
                      <m:t>=7.</m:t>
                    </m:r>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99694" y="1693703"/>
                <a:ext cx="5943152" cy="1495025"/>
              </a:xfrm>
              <a:prstGeom prst="rect">
                <a:avLst/>
              </a:prstGeom>
              <a:solidFill>
                <a:schemeClr val="tx1">
                  <a:lumMod val="10000"/>
                  <a:lumOff val="90000"/>
                </a:schemeClr>
              </a:solidFill>
              <a:ln>
                <a:solidFill>
                  <a:schemeClr val="accent1"/>
                </a:solidFill>
              </a:ln>
            </p:spPr>
            <p:txBody>
              <a:bodyPr wrap="square" rtlCol="0" anchor="ctr">
                <a:spAutoFit/>
              </a:bodyPr>
              <a:lstStyle/>
              <a:p>
                <a:pPr indent="-57150"/>
                <a:r>
                  <a:rPr lang="en-US" sz="2200" b="1" i="0" dirty="0">
                    <a:solidFill>
                      <a:srgbClr val="AD1457"/>
                    </a:solidFill>
                    <a:latin typeface="+mj-lt"/>
                  </a:rPr>
                  <a:t>step 3: </a:t>
                </a:r>
                <a:endParaRPr lang="en-US" sz="2200" b="1" i="1" dirty="0">
                  <a:solidFill>
                    <a:srgbClr val="AD1457"/>
                  </a:solidFill>
                  <a:latin typeface="Cambria Math" panose="02040503050406030204" pitchFamily="18" charset="0"/>
                </a:endParaRPr>
              </a:p>
              <a:p>
                <a:pPr indent="-57150"/>
                <a14:m>
                  <m:oMathPara xmlns:m="http://schemas.openxmlformats.org/officeDocument/2006/math">
                    <m:oMathParaPr>
                      <m:jc m:val="left"/>
                    </m:oMathParaPr>
                    <m:oMath xmlns:m="http://schemas.openxmlformats.org/officeDocument/2006/math">
                      <m:r>
                        <a:rPr lang="en-US" sz="2200" b="1" i="1" dirty="0" smtClean="0">
                          <a:solidFill>
                            <a:srgbClr val="AD1457"/>
                          </a:solidFill>
                          <a:latin typeface="Cambria Math" panose="02040503050406030204" pitchFamily="18" charset="0"/>
                        </a:rPr>
                        <m:t>𝑴</m:t>
                      </m:r>
                      <m:d>
                        <m:dPr>
                          <m:begChr m:val="["/>
                          <m:endChr m:val="]"/>
                          <m:ctrlPr>
                            <a:rPr lang="en-US" sz="2200" b="1" i="1" dirty="0" smtClean="0">
                              <a:solidFill>
                                <a:srgbClr val="AD1457"/>
                              </a:solidFill>
                              <a:latin typeface="Cambria Math" panose="02040503050406030204" pitchFamily="18" charset="0"/>
                            </a:rPr>
                          </m:ctrlPr>
                        </m:dPr>
                        <m:e>
                          <m:r>
                            <a:rPr lang="en-US" sz="2200" b="1" i="1" dirty="0" err="1">
                              <a:solidFill>
                                <a:srgbClr val="AD1457"/>
                              </a:solidFill>
                              <a:latin typeface="Cambria Math" panose="02040503050406030204" pitchFamily="18" charset="0"/>
                            </a:rPr>
                            <m:t>𝒊</m:t>
                          </m:r>
                        </m:e>
                      </m:d>
                      <m:d>
                        <m:dPr>
                          <m:begChr m:val="["/>
                          <m:endChr m:val="]"/>
                          <m:ctrlPr>
                            <a:rPr lang="en-US" sz="2200" b="1" i="1" dirty="0">
                              <a:solidFill>
                                <a:srgbClr val="AD1457"/>
                              </a:solidFill>
                              <a:latin typeface="Cambria Math" panose="02040503050406030204" pitchFamily="18" charset="0"/>
                            </a:rPr>
                          </m:ctrlPr>
                        </m:dPr>
                        <m:e>
                          <m:r>
                            <a:rPr lang="en-US" sz="2200" b="1" i="1" dirty="0">
                              <a:solidFill>
                                <a:srgbClr val="AD1457"/>
                              </a:solidFill>
                              <a:latin typeface="Cambria Math" panose="02040503050406030204" pitchFamily="18" charset="0"/>
                            </a:rPr>
                            <m:t>𝒋</m:t>
                          </m:r>
                        </m:e>
                      </m:d>
                      <m:r>
                        <a:rPr lang="en-US" sz="2200" b="1" i="1" dirty="0">
                          <a:solidFill>
                            <a:srgbClr val="AD1457"/>
                          </a:solidFill>
                          <a:latin typeface="Cambria Math" panose="02040503050406030204" pitchFamily="18" charset="0"/>
                        </a:rPr>
                        <m:t>=</m:t>
                      </m:r>
                      <m:r>
                        <a:rPr lang="en-US" sz="2200" b="1" i="1" dirty="0">
                          <a:solidFill>
                            <a:srgbClr val="AD1457"/>
                          </a:solidFill>
                          <a:latin typeface="Cambria Math" panose="02040503050406030204" pitchFamily="18" charset="0"/>
                        </a:rPr>
                        <m:t>𝒎𝒊</m:t>
                      </m:r>
                      <m:func>
                        <m:funcPr>
                          <m:ctrlPr>
                            <a:rPr lang="en-US" sz="2200" b="1" i="1" dirty="0">
                              <a:solidFill>
                                <a:srgbClr val="AD1457"/>
                              </a:solidFill>
                              <a:latin typeface="Cambria Math" panose="02040503050406030204" pitchFamily="18" charset="0"/>
                            </a:rPr>
                          </m:ctrlPr>
                        </m:funcPr>
                        <m:fName>
                          <m:r>
                            <a:rPr lang="en-US" sz="2200" b="1" i="1" dirty="0">
                              <a:solidFill>
                                <a:srgbClr val="AD1457"/>
                              </a:solidFill>
                              <a:latin typeface="Cambria Math" panose="02040503050406030204" pitchFamily="18" charset="0"/>
                            </a:rPr>
                            <m:t>𝒏</m:t>
                          </m:r>
                        </m:fName>
                        <m:e>
                          <m:d>
                            <m:dPr>
                              <m:ctrlPr>
                                <a:rPr lang="en-US" sz="2200" b="1" i="1" dirty="0">
                                  <a:solidFill>
                                    <a:srgbClr val="AD1457"/>
                                  </a:solidFill>
                                  <a:latin typeface="Cambria Math" panose="02040503050406030204" pitchFamily="18" charset="0"/>
                                </a:rPr>
                              </m:ctrlPr>
                            </m:dPr>
                            <m:e>
                              <m:r>
                                <a:rPr lang="en-US" sz="2200" b="1" i="1" dirty="0">
                                  <a:solidFill>
                                    <a:srgbClr val="AD1457"/>
                                  </a:solidFill>
                                  <a:latin typeface="Cambria Math" panose="02040503050406030204" pitchFamily="18" charset="0"/>
                                </a:rPr>
                                <m:t>𝑴</m:t>
                              </m:r>
                              <m:d>
                                <m:dPr>
                                  <m:begChr m:val="["/>
                                  <m:endChr m:val="]"/>
                                  <m:ctrlPr>
                                    <a:rPr lang="en-US" sz="2200" b="1" i="1" dirty="0">
                                      <a:solidFill>
                                        <a:srgbClr val="AD1457"/>
                                      </a:solidFill>
                                      <a:latin typeface="Cambria Math" panose="02040503050406030204" pitchFamily="18" charset="0"/>
                                    </a:rPr>
                                  </m:ctrlPr>
                                </m:dPr>
                                <m:e>
                                  <m:r>
                                    <a:rPr lang="en-US" sz="2200" b="1" i="1" dirty="0" err="1">
                                      <a:solidFill>
                                        <a:srgbClr val="AD1457"/>
                                      </a:solidFill>
                                      <a:latin typeface="Cambria Math" panose="02040503050406030204" pitchFamily="18" charset="0"/>
                                    </a:rPr>
                                    <m:t>𝒊</m:t>
                                  </m:r>
                                </m:e>
                              </m:d>
                              <m:d>
                                <m:dPr>
                                  <m:begChr m:val="["/>
                                  <m:endChr m:val="]"/>
                                  <m:ctrlPr>
                                    <a:rPr lang="en-US" sz="2200" b="1" i="1" dirty="0">
                                      <a:solidFill>
                                        <a:srgbClr val="AD1457"/>
                                      </a:solidFill>
                                      <a:latin typeface="Cambria Math" panose="02040503050406030204" pitchFamily="18" charset="0"/>
                                    </a:rPr>
                                  </m:ctrlPr>
                                </m:dPr>
                                <m:e>
                                  <m:r>
                                    <a:rPr lang="en-US" sz="2200" b="1" i="1" dirty="0">
                                      <a:solidFill>
                                        <a:srgbClr val="AD1457"/>
                                      </a:solidFill>
                                      <a:latin typeface="Cambria Math" panose="02040503050406030204" pitchFamily="18" charset="0"/>
                                    </a:rPr>
                                    <m:t>𝒌</m:t>
                                  </m:r>
                                </m:e>
                              </m:d>
                              <m:r>
                                <a:rPr lang="en-US" sz="2200" b="1" i="1" dirty="0">
                                  <a:solidFill>
                                    <a:srgbClr val="AD1457"/>
                                  </a:solidFill>
                                  <a:latin typeface="Cambria Math" panose="02040503050406030204" pitchFamily="18" charset="0"/>
                                </a:rPr>
                                <m:t>+</m:t>
                              </m:r>
                              <m:r>
                                <a:rPr lang="en-US" sz="2200" b="1" i="1" dirty="0">
                                  <a:solidFill>
                                    <a:srgbClr val="AD1457"/>
                                  </a:solidFill>
                                  <a:latin typeface="Cambria Math" panose="02040503050406030204" pitchFamily="18" charset="0"/>
                                </a:rPr>
                                <m:t>𝑴</m:t>
                              </m:r>
                              <m:d>
                                <m:dPr>
                                  <m:begChr m:val="["/>
                                  <m:endChr m:val="]"/>
                                  <m:ctrlPr>
                                    <a:rPr lang="en-US" sz="2200" b="1" i="1" dirty="0">
                                      <a:solidFill>
                                        <a:srgbClr val="AD1457"/>
                                      </a:solidFill>
                                      <a:latin typeface="Cambria Math" panose="02040503050406030204" pitchFamily="18" charset="0"/>
                                    </a:rPr>
                                  </m:ctrlPr>
                                </m:dPr>
                                <m:e>
                                  <m:r>
                                    <a:rPr lang="en-US" sz="2200" b="1" i="1" dirty="0">
                                      <a:solidFill>
                                        <a:srgbClr val="AD1457"/>
                                      </a:solidFill>
                                      <a:latin typeface="Cambria Math" panose="02040503050406030204" pitchFamily="18" charset="0"/>
                                    </a:rPr>
                                    <m:t>𝒌</m:t>
                                  </m:r>
                                  <m:r>
                                    <a:rPr lang="en-US" sz="2200" b="1" i="1" dirty="0">
                                      <a:solidFill>
                                        <a:srgbClr val="AD1457"/>
                                      </a:solidFill>
                                      <a:latin typeface="Cambria Math" panose="02040503050406030204" pitchFamily="18" charset="0"/>
                                    </a:rPr>
                                    <m:t>+</m:t>
                                  </m:r>
                                  <m:r>
                                    <a:rPr lang="en-US" sz="2200" b="1" i="1" dirty="0">
                                      <a:solidFill>
                                        <a:srgbClr val="AD1457"/>
                                      </a:solidFill>
                                      <a:latin typeface="Cambria Math" panose="02040503050406030204" pitchFamily="18" charset="0"/>
                                    </a:rPr>
                                    <m:t>𝟏</m:t>
                                  </m:r>
                                </m:e>
                              </m:d>
                              <m:d>
                                <m:dPr>
                                  <m:begChr m:val="["/>
                                  <m:endChr m:val="]"/>
                                  <m:ctrlPr>
                                    <a:rPr lang="en-US" sz="2200" b="1" i="1" dirty="0">
                                      <a:solidFill>
                                        <a:srgbClr val="AD1457"/>
                                      </a:solidFill>
                                      <a:latin typeface="Cambria Math" panose="02040503050406030204" pitchFamily="18" charset="0"/>
                                    </a:rPr>
                                  </m:ctrlPr>
                                </m:dPr>
                                <m:e>
                                  <m:r>
                                    <a:rPr lang="en-US" sz="2200" b="1" i="1" dirty="0">
                                      <a:solidFill>
                                        <a:srgbClr val="AD1457"/>
                                      </a:solidFill>
                                      <a:latin typeface="Cambria Math" panose="02040503050406030204" pitchFamily="18" charset="0"/>
                                    </a:rPr>
                                    <m:t>𝒋</m:t>
                                  </m:r>
                                </m:e>
                              </m:d>
                              <m:r>
                                <a:rPr lang="en-US" sz="2200" b="1" i="1" dirty="0">
                                  <a:solidFill>
                                    <a:srgbClr val="AD1457"/>
                                  </a:solidFill>
                                  <a:latin typeface="Cambria Math" panose="02040503050406030204" pitchFamily="18" charset="0"/>
                                </a:rPr>
                                <m:t>+</m:t>
                              </m:r>
                              <m:sSub>
                                <m:sSubPr>
                                  <m:ctrlPr>
                                    <a:rPr lang="en-US" sz="2200" b="1" i="1" dirty="0">
                                      <a:solidFill>
                                        <a:srgbClr val="AD1457"/>
                                      </a:solidFill>
                                      <a:latin typeface="Cambria Math" panose="02040503050406030204" pitchFamily="18" charset="0"/>
                                    </a:rPr>
                                  </m:ctrlPr>
                                </m:sSubPr>
                                <m:e>
                                  <m:r>
                                    <a:rPr lang="en-US" sz="2200" b="1" i="1" dirty="0">
                                      <a:solidFill>
                                        <a:srgbClr val="AD1457"/>
                                      </a:solidFill>
                                      <a:latin typeface="Cambria Math" panose="02040503050406030204" pitchFamily="18" charset="0"/>
                                    </a:rPr>
                                    <m:t>𝑷</m:t>
                                  </m:r>
                                </m:e>
                                <m:sub>
                                  <m:r>
                                    <a:rPr lang="en-US" sz="2200" b="1" i="1" dirty="0">
                                      <a:solidFill>
                                        <a:srgbClr val="AD1457"/>
                                      </a:solidFill>
                                      <a:latin typeface="Cambria Math" panose="02040503050406030204" pitchFamily="18" charset="0"/>
                                    </a:rPr>
                                    <m:t>𝒊</m:t>
                                  </m:r>
                                  <m:r>
                                    <a:rPr lang="en-US" sz="2200" b="1" i="1" dirty="0">
                                      <a:solidFill>
                                        <a:srgbClr val="AD1457"/>
                                      </a:solidFill>
                                      <a:latin typeface="Cambria Math" panose="02040503050406030204" pitchFamily="18" charset="0"/>
                                    </a:rPr>
                                    <m:t>−</m:t>
                                  </m:r>
                                  <m:r>
                                    <a:rPr lang="en-US" sz="2200" b="1" i="1" dirty="0">
                                      <a:solidFill>
                                        <a:srgbClr val="AD1457"/>
                                      </a:solidFill>
                                      <a:latin typeface="Cambria Math" panose="02040503050406030204" pitchFamily="18" charset="0"/>
                                    </a:rPr>
                                    <m:t>𝟏</m:t>
                                  </m:r>
                                </m:sub>
                              </m:sSub>
                              <m:r>
                                <a:rPr lang="en-US" sz="2200" b="1" i="1" dirty="0">
                                  <a:solidFill>
                                    <a:srgbClr val="AD1457"/>
                                  </a:solidFill>
                                  <a:latin typeface="Cambria Math" panose="02040503050406030204" pitchFamily="18" charset="0"/>
                                  <a:ea typeface="Cambria Math" panose="02040503050406030204" pitchFamily="18" charset="0"/>
                                </a:rPr>
                                <m:t>∙</m:t>
                              </m:r>
                              <m:sSub>
                                <m:sSubPr>
                                  <m:ctrlPr>
                                    <a:rPr lang="en-US" sz="2200" b="1" i="1" dirty="0">
                                      <a:solidFill>
                                        <a:srgbClr val="AD1457"/>
                                      </a:solidFill>
                                      <a:latin typeface="Cambria Math" panose="02040503050406030204" pitchFamily="18" charset="0"/>
                                      <a:ea typeface="Cambria Math" panose="02040503050406030204" pitchFamily="18" charset="0"/>
                                    </a:rPr>
                                  </m:ctrlPr>
                                </m:sSubPr>
                                <m:e>
                                  <m:r>
                                    <a:rPr lang="en-US" sz="2200" b="1" i="1" dirty="0">
                                      <a:solidFill>
                                        <a:srgbClr val="AD1457"/>
                                      </a:solidFill>
                                      <a:latin typeface="Cambria Math" panose="02040503050406030204" pitchFamily="18" charset="0"/>
                                      <a:ea typeface="Cambria Math" panose="02040503050406030204" pitchFamily="18" charset="0"/>
                                    </a:rPr>
                                    <m:t>𝑷</m:t>
                                  </m:r>
                                </m:e>
                                <m:sub>
                                  <m:r>
                                    <a:rPr lang="en-US" sz="2200" b="1" i="1" dirty="0">
                                      <a:solidFill>
                                        <a:srgbClr val="AD1457"/>
                                      </a:solidFill>
                                      <a:latin typeface="Cambria Math" panose="02040503050406030204" pitchFamily="18" charset="0"/>
                                      <a:ea typeface="Cambria Math" panose="02040503050406030204" pitchFamily="18" charset="0"/>
                                    </a:rPr>
                                    <m:t>𝒌</m:t>
                                  </m:r>
                                </m:sub>
                              </m:sSub>
                              <m:r>
                                <a:rPr lang="en-US" sz="2200" b="1" i="1" dirty="0">
                                  <a:solidFill>
                                    <a:srgbClr val="AD1457"/>
                                  </a:solidFill>
                                  <a:latin typeface="Cambria Math" panose="02040503050406030204" pitchFamily="18" charset="0"/>
                                  <a:ea typeface="Cambria Math" panose="02040503050406030204" pitchFamily="18" charset="0"/>
                                </a:rPr>
                                <m:t>∙</m:t>
                              </m:r>
                              <m:sSub>
                                <m:sSubPr>
                                  <m:ctrlPr>
                                    <a:rPr lang="en-US" sz="2200" b="1" i="1" dirty="0">
                                      <a:solidFill>
                                        <a:srgbClr val="AD1457"/>
                                      </a:solidFill>
                                      <a:latin typeface="Cambria Math" panose="02040503050406030204" pitchFamily="18" charset="0"/>
                                      <a:ea typeface="Cambria Math" panose="02040503050406030204" pitchFamily="18" charset="0"/>
                                    </a:rPr>
                                  </m:ctrlPr>
                                </m:sSubPr>
                                <m:e>
                                  <m:r>
                                    <a:rPr lang="en-US" sz="2200" b="1" i="1" dirty="0">
                                      <a:solidFill>
                                        <a:srgbClr val="AD1457"/>
                                      </a:solidFill>
                                      <a:latin typeface="Cambria Math" panose="02040503050406030204" pitchFamily="18" charset="0"/>
                                      <a:ea typeface="Cambria Math" panose="02040503050406030204" pitchFamily="18" charset="0"/>
                                    </a:rPr>
                                    <m:t>𝑷</m:t>
                                  </m:r>
                                </m:e>
                                <m:sub>
                                  <m:r>
                                    <a:rPr lang="en-US" sz="2200" b="1" i="1" dirty="0">
                                      <a:solidFill>
                                        <a:srgbClr val="AD1457"/>
                                      </a:solidFill>
                                      <a:latin typeface="Cambria Math" panose="02040503050406030204" pitchFamily="18" charset="0"/>
                                      <a:ea typeface="Cambria Math" panose="02040503050406030204" pitchFamily="18" charset="0"/>
                                    </a:rPr>
                                    <m:t>𝒋</m:t>
                                  </m:r>
                                </m:sub>
                              </m:sSub>
                            </m:e>
                          </m:d>
                        </m:e>
                      </m:func>
                    </m:oMath>
                  </m:oMathPara>
                </a14:m>
                <a:endParaRPr lang="en-US" sz="2200" b="1" i="1" dirty="0">
                  <a:solidFill>
                    <a:srgbClr val="AD1457"/>
                  </a:solidFill>
                  <a:latin typeface="Cambria Math" panose="02040503050406030204" pitchFamily="18" charset="0"/>
                </a:endParaRPr>
              </a:p>
              <a:p>
                <a:pPr indent="-57150"/>
                <a14:m>
                  <m:oMathPara xmlns:m="http://schemas.openxmlformats.org/officeDocument/2006/math">
                    <m:oMathParaPr>
                      <m:jc m:val="center"/>
                    </m:oMathParaPr>
                    <m:oMath xmlns:m="http://schemas.openxmlformats.org/officeDocument/2006/math">
                      <m:r>
                        <a:rPr lang="en-US" sz="2200" b="1" i="1" dirty="0">
                          <a:solidFill>
                            <a:srgbClr val="AD1457"/>
                          </a:solidFill>
                          <a:latin typeface="Cambria Math" panose="02040503050406030204" pitchFamily="18" charset="0"/>
                        </a:rPr>
                        <m:t>𝒘𝒊𝒕𝒉</m:t>
                      </m:r>
                      <m:r>
                        <a:rPr lang="en-US" sz="2200" b="1" i="1" dirty="0">
                          <a:solidFill>
                            <a:srgbClr val="AD1457"/>
                          </a:solidFill>
                          <a:latin typeface="Cambria Math" panose="02040503050406030204" pitchFamily="18" charset="0"/>
                        </a:rPr>
                        <m:t> </m:t>
                      </m:r>
                      <m:r>
                        <a:rPr lang="en-US" sz="2200" b="1" i="1" dirty="0" err="1">
                          <a:solidFill>
                            <a:srgbClr val="AD1457"/>
                          </a:solidFill>
                          <a:latin typeface="Cambria Math" panose="02040503050406030204" pitchFamily="18" charset="0"/>
                        </a:rPr>
                        <m:t>𝒊</m:t>
                      </m:r>
                      <m:r>
                        <a:rPr lang="en-US" sz="2200" b="1" i="1" dirty="0">
                          <a:solidFill>
                            <a:srgbClr val="AD1457"/>
                          </a:solidFill>
                          <a:latin typeface="Cambria Math" panose="02040503050406030204" pitchFamily="18" charset="0"/>
                        </a:rPr>
                        <m:t>≤</m:t>
                      </m:r>
                      <m:r>
                        <a:rPr lang="en-US" sz="2200" b="1" i="1" dirty="0">
                          <a:solidFill>
                            <a:srgbClr val="AD1457"/>
                          </a:solidFill>
                          <a:latin typeface="Cambria Math" panose="02040503050406030204" pitchFamily="18" charset="0"/>
                        </a:rPr>
                        <m:t>𝒌</m:t>
                      </m:r>
                      <m:r>
                        <a:rPr lang="en-US" sz="2200" b="1" i="1" dirty="0">
                          <a:solidFill>
                            <a:srgbClr val="AD1457"/>
                          </a:solidFill>
                          <a:latin typeface="Cambria Math" panose="02040503050406030204" pitchFamily="18" charset="0"/>
                        </a:rPr>
                        <m:t>&lt;</m:t>
                      </m:r>
                      <m:r>
                        <a:rPr lang="en-US" sz="2200" b="1" i="1" dirty="0">
                          <a:solidFill>
                            <a:srgbClr val="AD1457"/>
                          </a:solidFill>
                          <a:latin typeface="Cambria Math" panose="02040503050406030204" pitchFamily="18" charset="0"/>
                        </a:rPr>
                        <m:t>𝒋</m:t>
                      </m:r>
                    </m:oMath>
                  </m:oMathPara>
                </a14:m>
                <a:endParaRPr lang="en-US" sz="2200" b="1" dirty="0">
                  <a:solidFill>
                    <a:srgbClr val="AD1457"/>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99694" y="1693703"/>
                <a:ext cx="5943152" cy="1495025"/>
              </a:xfrm>
              <a:prstGeom prst="rect">
                <a:avLst/>
              </a:prstGeom>
              <a:blipFill>
                <a:blip r:embed="rId3"/>
                <a:stretch>
                  <a:fillRect l="-1228" t="-1619" b="-4049"/>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858000" y="990600"/>
                <a:ext cx="5026946" cy="5334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left"/>
                    </m:oMathParaPr>
                    <m:oMath xmlns:m="http://schemas.openxmlformats.org/officeDocument/2006/math">
                      <m:r>
                        <a:rPr lang="en-US" sz="2200" b="1" i="1" dirty="0" smtClean="0">
                          <a:solidFill>
                            <a:schemeClr val="tx1"/>
                          </a:solidFill>
                          <a:latin typeface="Cambria Math" panose="02040503050406030204" pitchFamily="18" charset="0"/>
                        </a:rPr>
                        <m:t>𝑴</m:t>
                      </m:r>
                      <m:d>
                        <m:dPr>
                          <m:begChr m:val="["/>
                          <m:endChr m:val="]"/>
                          <m:ctrlPr>
                            <a:rPr lang="en-US" sz="2200" b="1" i="1" dirty="0" smtClean="0">
                              <a:solidFill>
                                <a:schemeClr val="tx1"/>
                              </a:solidFill>
                              <a:latin typeface="Cambria Math" panose="02040503050406030204" pitchFamily="18" charset="0"/>
                            </a:rPr>
                          </m:ctrlPr>
                        </m:dPr>
                        <m:e>
                          <m:r>
                            <a:rPr lang="en-US" sz="2200" b="1" i="1" dirty="0" smtClean="0">
                              <a:solidFill>
                                <a:schemeClr val="tx1"/>
                              </a:solidFill>
                              <a:latin typeface="Cambria Math" panose="02040503050406030204" pitchFamily="18" charset="0"/>
                            </a:rPr>
                            <m:t>𝟐</m:t>
                          </m:r>
                        </m:e>
                      </m:d>
                      <m:d>
                        <m:dPr>
                          <m:begChr m:val="["/>
                          <m:endChr m:val="]"/>
                          <m:ctrlPr>
                            <a:rPr lang="en-US" sz="2200" b="1" i="1" dirty="0" smtClean="0">
                              <a:solidFill>
                                <a:schemeClr val="tx1"/>
                              </a:solidFill>
                              <a:latin typeface="Cambria Math" panose="02040503050406030204" pitchFamily="18" charset="0"/>
                            </a:rPr>
                          </m:ctrlPr>
                        </m:dPr>
                        <m:e>
                          <m:r>
                            <a:rPr lang="en-US" sz="2200" b="1" i="1" dirty="0" smtClean="0">
                              <a:solidFill>
                                <a:schemeClr val="tx1"/>
                              </a:solidFill>
                              <a:latin typeface="Cambria Math" panose="02040503050406030204" pitchFamily="18" charset="0"/>
                            </a:rPr>
                            <m:t>𝟒</m:t>
                          </m:r>
                        </m:e>
                      </m:d>
                      <m:r>
                        <a:rPr lang="en-US" sz="2200" b="1" i="1" dirty="0" smtClean="0">
                          <a:solidFill>
                            <a:schemeClr val="tx1"/>
                          </a:solidFill>
                          <a:latin typeface="Cambria Math" panose="02040503050406030204" pitchFamily="18" charset="0"/>
                        </a:rPr>
                        <m:t>,</m:t>
                      </m:r>
                      <m:r>
                        <a:rPr lang="en-US" sz="2200" b="1" i="1" dirty="0" smtClean="0">
                          <a:solidFill>
                            <a:srgbClr val="AD1457"/>
                          </a:solidFill>
                          <a:latin typeface="Cambria Math" panose="02040503050406030204" pitchFamily="18" charset="0"/>
                        </a:rPr>
                        <m:t> </m:t>
                      </m:r>
                      <m:r>
                        <a:rPr lang="en-US" sz="2200" i="1" dirty="0" smtClean="0">
                          <a:solidFill>
                            <a:schemeClr val="tx1"/>
                          </a:solidFill>
                          <a:latin typeface="Cambria Math" panose="02040503050406030204" pitchFamily="18" charset="0"/>
                        </a:rPr>
                        <m:t>h𝑒𝑟𝑒</m:t>
                      </m:r>
                      <m:r>
                        <a:rPr lang="en-US" sz="2200" i="1" dirty="0" smtClean="0">
                          <a:solidFill>
                            <a:schemeClr val="tx1"/>
                          </a:solidFill>
                          <a:latin typeface="Cambria Math" panose="02040503050406030204" pitchFamily="18" charset="0"/>
                        </a:rPr>
                        <m:t> </m:t>
                      </m:r>
                      <m:r>
                        <a:rPr lang="en-US" sz="2200" i="1" dirty="0" err="1">
                          <a:solidFill>
                            <a:schemeClr val="tx1"/>
                          </a:solidFill>
                          <a:latin typeface="Cambria Math" panose="02040503050406030204" pitchFamily="18" charset="0"/>
                        </a:rPr>
                        <m:t>𝑖</m:t>
                      </m:r>
                      <m:r>
                        <a:rPr lang="en-US" sz="2200" i="1" dirty="0">
                          <a:solidFill>
                            <a:schemeClr val="tx1"/>
                          </a:solidFill>
                          <a:latin typeface="Cambria Math" panose="02040503050406030204" pitchFamily="18" charset="0"/>
                        </a:rPr>
                        <m:t>&lt;</m:t>
                      </m:r>
                      <m:r>
                        <a:rPr lang="en-US" sz="2200" i="1" dirty="0">
                          <a:solidFill>
                            <a:schemeClr val="tx1"/>
                          </a:solidFill>
                          <a:latin typeface="Cambria Math" panose="02040503050406030204" pitchFamily="18" charset="0"/>
                        </a:rPr>
                        <m:t>𝑗</m:t>
                      </m:r>
                      <m:r>
                        <a:rPr lang="en-US" sz="2200" i="1" dirty="0">
                          <a:solidFill>
                            <a:schemeClr val="tx1"/>
                          </a:solidFill>
                          <a:latin typeface="Cambria Math" panose="02040503050406030204" pitchFamily="18" charset="0"/>
                        </a:rPr>
                        <m:t> </m:t>
                      </m:r>
                    </m:oMath>
                  </m:oMathPara>
                </a14:m>
                <a:endParaRPr lang="en-US" sz="2200" i="1" dirty="0">
                  <a:solidFill>
                    <a:schemeClr val="tx1"/>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sz="2200" i="1" dirty="0">
                          <a:solidFill>
                            <a:srgbClr val="AD1457"/>
                          </a:solidFill>
                          <a:latin typeface="Cambria Math" panose="02040503050406030204" pitchFamily="18" charset="0"/>
                        </a:rPr>
                        <m:t>𝑓𝑜𝑟</m:t>
                      </m:r>
                      <m:r>
                        <a:rPr lang="en-US" sz="2200" i="1" dirty="0">
                          <a:solidFill>
                            <a:srgbClr val="AD1457"/>
                          </a:solidFill>
                          <a:latin typeface="Cambria Math" panose="02040503050406030204" pitchFamily="18" charset="0"/>
                        </a:rPr>
                        <m:t> </m:t>
                      </m:r>
                      <m:r>
                        <a:rPr lang="en-US" sz="2200" i="1" dirty="0" err="1">
                          <a:solidFill>
                            <a:srgbClr val="AD1457"/>
                          </a:solidFill>
                          <a:latin typeface="Cambria Math" panose="02040503050406030204" pitchFamily="18" charset="0"/>
                        </a:rPr>
                        <m:t>𝑖</m:t>
                      </m:r>
                      <m:r>
                        <a:rPr lang="en-US" sz="2200" b="0" i="1" dirty="0" smtClean="0">
                          <a:solidFill>
                            <a:srgbClr val="AD1457"/>
                          </a:solidFill>
                          <a:latin typeface="Cambria Math" panose="02040503050406030204" pitchFamily="18" charset="0"/>
                        </a:rPr>
                        <m:t>=2</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𝑗</m:t>
                      </m:r>
                      <m:r>
                        <a:rPr lang="en-US" sz="2200" i="1" dirty="0">
                          <a:solidFill>
                            <a:srgbClr val="AD1457"/>
                          </a:solidFill>
                          <a:latin typeface="Cambria Math" panose="02040503050406030204" pitchFamily="18" charset="0"/>
                        </a:rPr>
                        <m:t>=4 </m:t>
                      </m:r>
                      <m:r>
                        <a:rPr lang="en-US" sz="2200" b="0" i="1" dirty="0" smtClean="0">
                          <a:solidFill>
                            <a:srgbClr val="AD1457"/>
                          </a:solidFill>
                          <a:latin typeface="Cambria Math" panose="02040503050406030204" pitchFamily="18" charset="0"/>
                        </a:rPr>
                        <m:t>𝑎𝑛𝑑</m:t>
                      </m:r>
                      <m:r>
                        <a:rPr lang="en-US" sz="2200" b="0" i="1" dirty="0" smtClean="0">
                          <a:solidFill>
                            <a:srgbClr val="AD1457"/>
                          </a:solidFill>
                          <a:latin typeface="Cambria Math" panose="02040503050406030204" pitchFamily="18" charset="0"/>
                        </a:rPr>
                        <m:t> </m:t>
                      </m:r>
                      <m:r>
                        <a:rPr lang="en-US" sz="2200" b="0" i="1" dirty="0" smtClean="0">
                          <a:solidFill>
                            <a:srgbClr val="AD1457"/>
                          </a:solidFill>
                          <a:latin typeface="Cambria Math" panose="02040503050406030204" pitchFamily="18" charset="0"/>
                        </a:rPr>
                        <m:t>𝑘</m:t>
                      </m:r>
                      <m:r>
                        <a:rPr lang="en-US" sz="2200" i="1" dirty="0" smtClean="0">
                          <a:solidFill>
                            <a:srgbClr val="AD1457"/>
                          </a:solidFill>
                          <a:latin typeface="Cambria Math" panose="02040503050406030204" pitchFamily="18" charset="0"/>
                        </a:rPr>
                        <m:t>=</m:t>
                      </m:r>
                      <m:r>
                        <a:rPr lang="en-US" sz="2200" b="0" i="1" dirty="0" smtClean="0">
                          <a:solidFill>
                            <a:srgbClr val="AD1457"/>
                          </a:solidFill>
                          <a:latin typeface="Cambria Math" panose="02040503050406030204" pitchFamily="18" charset="0"/>
                        </a:rPr>
                        <m:t>2</m:t>
                      </m:r>
                      <m:r>
                        <a:rPr lang="en-US" sz="2200" i="1" dirty="0" smtClean="0">
                          <a:solidFill>
                            <a:srgbClr val="AD1457"/>
                          </a:solidFill>
                          <a:latin typeface="Cambria Math" panose="02040503050406030204" pitchFamily="18" charset="0"/>
                        </a:rPr>
                        <m:t> </m:t>
                      </m:r>
                      <m:r>
                        <a:rPr lang="en-US" sz="2200" i="1" dirty="0" smtClean="0">
                          <a:solidFill>
                            <a:srgbClr val="AD1457"/>
                          </a:solidFill>
                          <a:latin typeface="Cambria Math" panose="02040503050406030204" pitchFamily="18" charset="0"/>
                        </a:rPr>
                        <m:t>𝑜𝑟</m:t>
                      </m:r>
                      <m:r>
                        <a:rPr lang="en-US" sz="2200" i="1" dirty="0" smtClean="0">
                          <a:solidFill>
                            <a:srgbClr val="AD1457"/>
                          </a:solidFill>
                          <a:latin typeface="Cambria Math" panose="02040503050406030204" pitchFamily="18" charset="0"/>
                        </a:rPr>
                        <m:t> 3  </m:t>
                      </m:r>
                    </m:oMath>
                  </m:oMathPara>
                </a14:m>
                <a:endParaRPr lang="en-US" sz="2200" i="1" dirty="0">
                  <a:solidFill>
                    <a:srgbClr val="AD1457"/>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2200" i="1" dirty="0" smtClean="0">
                          <a:solidFill>
                            <a:srgbClr val="AD1457"/>
                          </a:solidFill>
                          <a:latin typeface="Cambria Math" panose="02040503050406030204" pitchFamily="18" charset="0"/>
                        </a:rPr>
                        <m:t>𝑏𝑒𝑐𝑎𝑢𝑠𝑒</m:t>
                      </m:r>
                      <m:r>
                        <a:rPr lang="en-US" sz="2200" i="1" dirty="0" smtClean="0">
                          <a:solidFill>
                            <a:srgbClr val="AD1457"/>
                          </a:solidFill>
                          <a:latin typeface="Cambria Math" panose="02040503050406030204" pitchFamily="18" charset="0"/>
                        </a:rPr>
                        <m:t> </m:t>
                      </m:r>
                      <m:r>
                        <a:rPr lang="en-US" sz="2200" i="1" dirty="0" err="1">
                          <a:solidFill>
                            <a:srgbClr val="AD1457"/>
                          </a:solidFill>
                          <a:latin typeface="Cambria Math" panose="02040503050406030204" pitchFamily="18" charset="0"/>
                        </a:rPr>
                        <m:t>𝑖</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𝑘</m:t>
                      </m:r>
                      <m:r>
                        <a:rPr lang="en-US" sz="2200" i="1" dirty="0">
                          <a:solidFill>
                            <a:srgbClr val="AD1457"/>
                          </a:solidFill>
                          <a:latin typeface="Cambria Math" panose="02040503050406030204" pitchFamily="18" charset="0"/>
                        </a:rPr>
                        <m:t>≤ </m:t>
                      </m:r>
                      <m:r>
                        <a:rPr lang="en-US" sz="2200" i="1" dirty="0">
                          <a:solidFill>
                            <a:srgbClr val="AD1457"/>
                          </a:solidFill>
                          <a:latin typeface="Cambria Math" panose="02040503050406030204" pitchFamily="18" charset="0"/>
                        </a:rPr>
                        <m:t>𝑗</m:t>
                      </m:r>
                      <m:r>
                        <a:rPr lang="en-US" sz="2200" i="1" dirty="0">
                          <a:solidFill>
                            <a:srgbClr val="AD1457"/>
                          </a:solidFill>
                          <a:latin typeface="Cambria Math" panose="02040503050406030204" pitchFamily="18" charset="0"/>
                        </a:rPr>
                        <m:t>−1</m:t>
                      </m:r>
                    </m:oMath>
                  </m:oMathPara>
                </a14:m>
                <a:endParaRPr lang="en-US" sz="2200" dirty="0">
                  <a:solidFill>
                    <a:srgbClr val="AD1457"/>
                  </a:solidFill>
                </a:endParaRPr>
              </a:p>
              <a:p>
                <a:pPr/>
                <a14:m>
                  <m:oMathPara xmlns:m="http://schemas.openxmlformats.org/officeDocument/2006/math">
                    <m:oMathParaPr>
                      <m:jc m:val="left"/>
                    </m:oMathParaPr>
                    <m:oMath xmlns:m="http://schemas.openxmlformats.org/officeDocument/2006/math">
                      <m:r>
                        <a:rPr lang="en-US" sz="2200" b="1" i="1" dirty="0" smtClean="0">
                          <a:solidFill>
                            <a:schemeClr val="tx1"/>
                          </a:solidFill>
                          <a:latin typeface="Cambria Math" panose="02040503050406030204" pitchFamily="18" charset="0"/>
                        </a:rPr>
                        <m:t>𝑭𝒐𝒓</m:t>
                      </m:r>
                      <m:r>
                        <a:rPr lang="en-US" sz="2200" b="1" i="1" dirty="0" smtClean="0">
                          <a:solidFill>
                            <a:schemeClr val="tx1"/>
                          </a:solidFill>
                          <a:latin typeface="Cambria Math" panose="02040503050406030204" pitchFamily="18" charset="0"/>
                        </a:rPr>
                        <m:t> </m:t>
                      </m:r>
                      <m:r>
                        <a:rPr lang="en-US" sz="2200" b="1" i="1" dirty="0" smtClean="0">
                          <a:solidFill>
                            <a:schemeClr val="tx1"/>
                          </a:solidFill>
                          <a:latin typeface="Cambria Math" panose="02040503050406030204" pitchFamily="18" charset="0"/>
                        </a:rPr>
                        <m:t>𝒌</m:t>
                      </m:r>
                      <m:r>
                        <a:rPr lang="en-US" sz="2200" b="1" i="1" dirty="0" smtClean="0">
                          <a:solidFill>
                            <a:schemeClr val="tx1"/>
                          </a:solidFill>
                          <a:latin typeface="Cambria Math" panose="02040503050406030204" pitchFamily="18" charset="0"/>
                        </a:rPr>
                        <m:t>=</m:t>
                      </m:r>
                      <m:r>
                        <a:rPr lang="en-US" sz="2200" b="1" i="0" dirty="0" smtClean="0">
                          <a:solidFill>
                            <a:schemeClr val="tx1"/>
                          </a:solidFill>
                          <a:latin typeface="Cambria Math" panose="02040503050406030204" pitchFamily="18" charset="0"/>
                        </a:rPr>
                        <m:t>𝟐</m:t>
                      </m:r>
                    </m:oMath>
                  </m:oMathPara>
                </a14:m>
                <a:endParaRPr lang="en-US" sz="2200" b="1" dirty="0">
                  <a:solidFill>
                    <a:schemeClr val="tx1"/>
                  </a:solidFill>
                </a:endParaRPr>
              </a:p>
              <a:p>
                <a:pPr/>
                <a14:m>
                  <m:oMathPara xmlns:m="http://schemas.openxmlformats.org/officeDocument/2006/math">
                    <m:oMathParaPr>
                      <m:jc m:val="centerGroup"/>
                    </m:oMathParaPr>
                    <m:oMath xmlns:m="http://schemas.openxmlformats.org/officeDocument/2006/math">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[2][4]=</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[2][2]+</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[3][4]+</m:t>
                      </m:r>
                      <m:r>
                        <a:rPr lang="en-US" sz="2200" i="1" dirty="0" smtClean="0">
                          <a:solidFill>
                            <a:srgbClr val="AD1457"/>
                          </a:solidFill>
                          <a:latin typeface="Cambria Math" panose="02040503050406030204" pitchFamily="18" charset="0"/>
                        </a:rPr>
                        <m:t>𝑃</m:t>
                      </m:r>
                      <m:r>
                        <a:rPr lang="en-US" sz="2200" b="0" i="1" baseline="-25000" dirty="0" smtClean="0">
                          <a:solidFill>
                            <a:srgbClr val="AD1457"/>
                          </a:solidFill>
                          <a:latin typeface="Cambria Math" panose="02040503050406030204" pitchFamily="18" charset="0"/>
                        </a:rPr>
                        <m:t>1</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b="0" i="1" baseline="-25000" dirty="0" smtClean="0">
                          <a:solidFill>
                            <a:srgbClr val="AD1457"/>
                          </a:solidFill>
                          <a:latin typeface="Cambria Math" panose="02040503050406030204" pitchFamily="18" charset="0"/>
                        </a:rPr>
                        <m:t>2</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b="0" i="1" baseline="-25000" dirty="0" smtClean="0">
                          <a:solidFill>
                            <a:srgbClr val="AD1457"/>
                          </a:solidFill>
                          <a:latin typeface="Cambria Math" panose="02040503050406030204" pitchFamily="18" charset="0"/>
                        </a:rPr>
                        <m:t>4</m:t>
                      </m:r>
                    </m:oMath>
                  </m:oMathPara>
                </a14:m>
                <a:endParaRPr lang="en-US" sz="2200" dirty="0">
                  <a:solidFill>
                    <a:srgbClr val="AD1457"/>
                  </a:solidFill>
                </a:endParaRPr>
              </a:p>
              <a:p>
                <a:pPr/>
                <a14:m>
                  <m:oMathPara xmlns:m="http://schemas.openxmlformats.org/officeDocument/2006/math">
                    <m:oMathParaPr>
                      <m:jc m:val="centerGroup"/>
                    </m:oMathParaPr>
                    <m:oMath xmlns:m="http://schemas.openxmlformats.org/officeDocument/2006/math">
                      <m:r>
                        <a:rPr lang="en-US" sz="2200" b="0" i="1" dirty="0" smtClean="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0+</m:t>
                      </m:r>
                      <m:r>
                        <a:rPr lang="en-US" sz="2200" b="0" i="1" dirty="0" smtClean="0">
                          <a:solidFill>
                            <a:srgbClr val="AD1457"/>
                          </a:solidFill>
                          <a:latin typeface="Cambria Math" panose="02040503050406030204" pitchFamily="18" charset="0"/>
                        </a:rPr>
                        <m:t>84</m:t>
                      </m:r>
                      <m:r>
                        <a:rPr lang="en-US" sz="2200" i="1" dirty="0">
                          <a:solidFill>
                            <a:srgbClr val="AD1457"/>
                          </a:solidFill>
                          <a:latin typeface="Cambria Math" panose="02040503050406030204" pitchFamily="18" charset="0"/>
                        </a:rPr>
                        <m:t>+</m:t>
                      </m:r>
                      <m:r>
                        <a:rPr lang="en-US" sz="2200" b="0" i="1" dirty="0" smtClean="0">
                          <a:solidFill>
                            <a:srgbClr val="AD1457"/>
                          </a:solidFill>
                          <a:latin typeface="Cambria Math" panose="02040503050406030204" pitchFamily="18" charset="0"/>
                        </a:rPr>
                        <m:t>4</m:t>
                      </m:r>
                      <m:r>
                        <a:rPr lang="en-US" sz="2200" i="1" dirty="0">
                          <a:solidFill>
                            <a:srgbClr val="AD1457"/>
                          </a:solidFill>
                          <a:latin typeface="Cambria Math" panose="02040503050406030204" pitchFamily="18" charset="0"/>
                        </a:rPr>
                        <m:t>∗</m:t>
                      </m:r>
                      <m:r>
                        <a:rPr lang="en-US" sz="2200" b="0" i="1" dirty="0" smtClean="0">
                          <a:solidFill>
                            <a:srgbClr val="AD1457"/>
                          </a:solidFill>
                          <a:latin typeface="Cambria Math" panose="02040503050406030204" pitchFamily="18" charset="0"/>
                        </a:rPr>
                        <m:t>6</m:t>
                      </m:r>
                      <m:r>
                        <a:rPr lang="en-US" sz="2200" i="1" dirty="0">
                          <a:solidFill>
                            <a:srgbClr val="AD1457"/>
                          </a:solidFill>
                          <a:latin typeface="Cambria Math" panose="02040503050406030204" pitchFamily="18" charset="0"/>
                        </a:rPr>
                        <m:t>∗</m:t>
                      </m:r>
                      <m:r>
                        <a:rPr lang="en-US" sz="2200" b="0" i="1" dirty="0" smtClean="0">
                          <a:solidFill>
                            <a:srgbClr val="AD1457"/>
                          </a:solidFill>
                          <a:latin typeface="Cambria Math" panose="02040503050406030204" pitchFamily="18" charset="0"/>
                        </a:rPr>
                        <m:t>7</m:t>
                      </m:r>
                    </m:oMath>
                  </m:oMathPara>
                </a14:m>
                <a:endParaRPr lang="en-US" sz="2200" dirty="0">
                  <a:solidFill>
                    <a:srgbClr val="AD1457"/>
                  </a:solidFill>
                </a:endParaRPr>
              </a:p>
              <a:p>
                <a:pPr/>
                <a14:m>
                  <m:oMathPara xmlns:m="http://schemas.openxmlformats.org/officeDocument/2006/math">
                    <m:oMathParaPr>
                      <m:jc m:val="centerGroup"/>
                    </m:oMathParaPr>
                    <m:oMath xmlns:m="http://schemas.openxmlformats.org/officeDocument/2006/math">
                      <m:r>
                        <a:rPr lang="en-US" sz="2200" i="1" dirty="0">
                          <a:solidFill>
                            <a:srgbClr val="AD1457"/>
                          </a:solidFill>
                          <a:latin typeface="Cambria Math" panose="02040503050406030204" pitchFamily="18" charset="0"/>
                        </a:rPr>
                        <m:t>𝑀</m:t>
                      </m:r>
                      <m:r>
                        <a:rPr lang="en-US" sz="2200" i="1" dirty="0">
                          <a:solidFill>
                            <a:srgbClr val="AD1457"/>
                          </a:solidFill>
                          <a:latin typeface="Cambria Math" panose="02040503050406030204" pitchFamily="18" charset="0"/>
                        </a:rPr>
                        <m:t>[1][3</m:t>
                      </m:r>
                      <m:r>
                        <a:rPr lang="en-US" sz="2200" b="1" i="1" dirty="0" smtClean="0">
                          <a:solidFill>
                            <a:srgbClr val="AD1457"/>
                          </a:solidFill>
                          <a:latin typeface="Cambria Math" panose="02040503050406030204" pitchFamily="18" charset="0"/>
                        </a:rPr>
                        <m:t>]=</m:t>
                      </m:r>
                      <m:r>
                        <a:rPr lang="en-US" sz="2200" b="1" i="1" dirty="0" smtClean="0">
                          <a:solidFill>
                            <a:srgbClr val="AD1457"/>
                          </a:solidFill>
                          <a:latin typeface="Cambria Math" panose="02040503050406030204" pitchFamily="18" charset="0"/>
                        </a:rPr>
                        <m:t>𝟐𝟓𝟐</m:t>
                      </m:r>
                    </m:oMath>
                  </m:oMathPara>
                </a14:m>
                <a:endParaRPr lang="en-US" sz="2200" b="1" dirty="0">
                  <a:solidFill>
                    <a:srgbClr val="AD1457"/>
                  </a:solidFill>
                </a:endParaRPr>
              </a:p>
              <a:p>
                <a:pPr/>
                <a14:m>
                  <m:oMathPara xmlns:m="http://schemas.openxmlformats.org/officeDocument/2006/math">
                    <m:oMathParaPr>
                      <m:jc m:val="left"/>
                    </m:oMathParaPr>
                    <m:oMath xmlns:m="http://schemas.openxmlformats.org/officeDocument/2006/math">
                      <m:r>
                        <a:rPr lang="en-US" sz="2200" b="1" i="1" dirty="0" smtClean="0">
                          <a:solidFill>
                            <a:schemeClr val="tx1"/>
                          </a:solidFill>
                          <a:latin typeface="Cambria Math" panose="02040503050406030204" pitchFamily="18" charset="0"/>
                        </a:rPr>
                        <m:t>𝑭𝒐𝒓</m:t>
                      </m:r>
                      <m:r>
                        <a:rPr lang="en-US" sz="2200" b="1" i="1" dirty="0" smtClean="0">
                          <a:solidFill>
                            <a:schemeClr val="tx1"/>
                          </a:solidFill>
                          <a:latin typeface="Cambria Math" panose="02040503050406030204" pitchFamily="18" charset="0"/>
                        </a:rPr>
                        <m:t> </m:t>
                      </m:r>
                      <m:r>
                        <a:rPr lang="en-US" sz="2200" b="1" i="1" dirty="0" smtClean="0">
                          <a:solidFill>
                            <a:schemeClr val="tx1"/>
                          </a:solidFill>
                          <a:latin typeface="Cambria Math" panose="02040503050406030204" pitchFamily="18" charset="0"/>
                        </a:rPr>
                        <m:t>𝒌</m:t>
                      </m:r>
                      <m:r>
                        <a:rPr lang="en-US" sz="2200" b="1" i="1" dirty="0" smtClean="0">
                          <a:solidFill>
                            <a:schemeClr val="tx1"/>
                          </a:solidFill>
                          <a:latin typeface="Cambria Math" panose="02040503050406030204" pitchFamily="18" charset="0"/>
                        </a:rPr>
                        <m:t>=</m:t>
                      </m:r>
                      <m:r>
                        <a:rPr lang="en-US" sz="2200" b="1" i="0" dirty="0" smtClean="0">
                          <a:solidFill>
                            <a:schemeClr val="tx1"/>
                          </a:solidFill>
                          <a:latin typeface="Cambria Math" panose="02040503050406030204" pitchFamily="18" charset="0"/>
                        </a:rPr>
                        <m:t>𝟑</m:t>
                      </m:r>
                    </m:oMath>
                  </m:oMathPara>
                </a14:m>
                <a:endParaRPr lang="en-US" sz="2200" b="1" dirty="0">
                  <a:solidFill>
                    <a:schemeClr val="tx1"/>
                  </a:solidFill>
                </a:endParaRPr>
              </a:p>
              <a:p>
                <a:pPr/>
                <a14:m>
                  <m:oMathPara xmlns:m="http://schemas.openxmlformats.org/officeDocument/2006/math">
                    <m:oMathParaPr>
                      <m:jc m:val="centerGroup"/>
                    </m:oMathParaPr>
                    <m:oMath xmlns:m="http://schemas.openxmlformats.org/officeDocument/2006/math">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[2][4]=</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[2][3]+</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[4][4]+</m:t>
                      </m:r>
                      <m:r>
                        <a:rPr lang="en-US" sz="2200" i="1" dirty="0" smtClean="0">
                          <a:solidFill>
                            <a:srgbClr val="AD1457"/>
                          </a:solidFill>
                          <a:latin typeface="Cambria Math" panose="02040503050406030204" pitchFamily="18" charset="0"/>
                        </a:rPr>
                        <m:t>𝑃</m:t>
                      </m:r>
                      <m:r>
                        <a:rPr lang="en-US" sz="2200" b="0" i="1" baseline="-25000" dirty="0" smtClean="0">
                          <a:solidFill>
                            <a:srgbClr val="AD1457"/>
                          </a:solidFill>
                          <a:latin typeface="Cambria Math" panose="02040503050406030204" pitchFamily="18" charset="0"/>
                        </a:rPr>
                        <m:t>1</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b="0" i="1" baseline="-25000" dirty="0" smtClean="0">
                          <a:solidFill>
                            <a:srgbClr val="AD1457"/>
                          </a:solidFill>
                          <a:latin typeface="Cambria Math" panose="02040503050406030204" pitchFamily="18" charset="0"/>
                        </a:rPr>
                        <m:t>3</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b="0" i="1" baseline="-25000" dirty="0" smtClean="0">
                          <a:solidFill>
                            <a:srgbClr val="AD1457"/>
                          </a:solidFill>
                          <a:latin typeface="Cambria Math" panose="02040503050406030204" pitchFamily="18" charset="0"/>
                        </a:rPr>
                        <m:t>4</m:t>
                      </m:r>
                    </m:oMath>
                  </m:oMathPara>
                </a14:m>
                <a:endParaRPr lang="en-US" sz="2200" dirty="0">
                  <a:solidFill>
                    <a:srgbClr val="AD1457"/>
                  </a:solidFill>
                </a:endParaRPr>
              </a:p>
              <a:p>
                <a:pPr/>
                <a14:m>
                  <m:oMathPara xmlns:m="http://schemas.openxmlformats.org/officeDocument/2006/math">
                    <m:oMathParaPr>
                      <m:jc m:val="centerGroup"/>
                    </m:oMathParaPr>
                    <m:oMath xmlns:m="http://schemas.openxmlformats.org/officeDocument/2006/math">
                      <m:r>
                        <a:rPr lang="en-US" sz="2200" i="1" dirty="0">
                          <a:solidFill>
                            <a:srgbClr val="AD1457"/>
                          </a:solidFill>
                          <a:latin typeface="Cambria Math" panose="02040503050406030204" pitchFamily="18" charset="0"/>
                        </a:rPr>
                        <m:t>=</m:t>
                      </m:r>
                      <m:r>
                        <a:rPr lang="en-US" sz="2200" b="0" i="1" dirty="0" smtClean="0">
                          <a:solidFill>
                            <a:srgbClr val="AD1457"/>
                          </a:solidFill>
                          <a:latin typeface="Cambria Math" panose="02040503050406030204" pitchFamily="18" charset="0"/>
                        </a:rPr>
                        <m:t>48</m:t>
                      </m:r>
                      <m:r>
                        <a:rPr lang="en-US" sz="2200" i="1" dirty="0">
                          <a:solidFill>
                            <a:srgbClr val="AD1457"/>
                          </a:solidFill>
                          <a:latin typeface="Cambria Math" panose="02040503050406030204" pitchFamily="18" charset="0"/>
                        </a:rPr>
                        <m:t>+0+</m:t>
                      </m:r>
                      <m:r>
                        <a:rPr lang="en-US" sz="2200" b="0" i="1" dirty="0" smtClean="0">
                          <a:solidFill>
                            <a:srgbClr val="AD1457"/>
                          </a:solidFill>
                          <a:latin typeface="Cambria Math" panose="02040503050406030204" pitchFamily="18" charset="0"/>
                        </a:rPr>
                        <m:t>4</m:t>
                      </m:r>
                      <m:r>
                        <a:rPr lang="en-US" sz="2200" i="1" dirty="0">
                          <a:solidFill>
                            <a:srgbClr val="AD1457"/>
                          </a:solidFill>
                          <a:latin typeface="Cambria Math" panose="02040503050406030204" pitchFamily="18" charset="0"/>
                        </a:rPr>
                        <m:t>∗</m:t>
                      </m:r>
                      <m:r>
                        <a:rPr lang="en-US" sz="2200" b="0" i="1" dirty="0" smtClean="0">
                          <a:solidFill>
                            <a:srgbClr val="AD1457"/>
                          </a:solidFill>
                          <a:latin typeface="Cambria Math" panose="02040503050406030204" pitchFamily="18" charset="0"/>
                        </a:rPr>
                        <m:t>2</m:t>
                      </m:r>
                      <m:r>
                        <a:rPr lang="en-US" sz="2200" i="1" dirty="0">
                          <a:solidFill>
                            <a:srgbClr val="AD1457"/>
                          </a:solidFill>
                          <a:latin typeface="Cambria Math" panose="02040503050406030204" pitchFamily="18" charset="0"/>
                        </a:rPr>
                        <m:t>∗</m:t>
                      </m:r>
                      <m:r>
                        <a:rPr lang="en-US" sz="2200" b="0" i="1" dirty="0" smtClean="0">
                          <a:solidFill>
                            <a:srgbClr val="AD1457"/>
                          </a:solidFill>
                          <a:latin typeface="Cambria Math" panose="02040503050406030204" pitchFamily="18" charset="0"/>
                        </a:rPr>
                        <m:t>7</m:t>
                      </m:r>
                    </m:oMath>
                  </m:oMathPara>
                </a14:m>
                <a:endParaRPr lang="en-US" sz="2200" dirty="0">
                  <a:solidFill>
                    <a:srgbClr val="AD1457"/>
                  </a:solidFill>
                </a:endParaRPr>
              </a:p>
              <a:p>
                <a:pPr/>
                <a14:m>
                  <m:oMathPara xmlns:m="http://schemas.openxmlformats.org/officeDocument/2006/math">
                    <m:oMathParaPr>
                      <m:jc m:val="centerGroup"/>
                    </m:oMathParaPr>
                    <m:oMath xmlns:m="http://schemas.openxmlformats.org/officeDocument/2006/math">
                      <m:r>
                        <a:rPr lang="en-US" sz="2200" i="1" dirty="0">
                          <a:solidFill>
                            <a:srgbClr val="AD1457"/>
                          </a:solidFill>
                          <a:latin typeface="Cambria Math" panose="02040503050406030204" pitchFamily="18" charset="0"/>
                        </a:rPr>
                        <m:t>𝑀</m:t>
                      </m:r>
                      <m:r>
                        <a:rPr lang="en-US" sz="2200" i="1" dirty="0">
                          <a:solidFill>
                            <a:srgbClr val="AD1457"/>
                          </a:solidFill>
                          <a:latin typeface="Cambria Math" panose="02040503050406030204" pitchFamily="18" charset="0"/>
                        </a:rPr>
                        <m:t>[2][4]</m:t>
                      </m:r>
                      <m:r>
                        <a:rPr lang="en-US" sz="2200" b="1" i="1" dirty="0">
                          <a:solidFill>
                            <a:srgbClr val="AD1457"/>
                          </a:solidFill>
                          <a:latin typeface="Cambria Math" panose="02040503050406030204" pitchFamily="18" charset="0"/>
                        </a:rPr>
                        <m:t>=</m:t>
                      </m:r>
                      <m:r>
                        <a:rPr lang="en-US" sz="2200" b="1" i="1" dirty="0">
                          <a:solidFill>
                            <a:srgbClr val="AD1457"/>
                          </a:solidFill>
                          <a:latin typeface="Cambria Math" panose="02040503050406030204" pitchFamily="18" charset="0"/>
                        </a:rPr>
                        <m:t>𝟏𝟎𝟒</m:t>
                      </m:r>
                    </m:oMath>
                  </m:oMathPara>
                </a14:m>
                <a:endParaRPr lang="en-US" sz="2200" b="1" dirty="0">
                  <a:solidFill>
                    <a:srgbClr val="AD1457"/>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6858000" y="990600"/>
                <a:ext cx="5026946" cy="5334000"/>
              </a:xfrm>
              <a:prstGeom prst="rect">
                <a:avLst/>
              </a:prstGeom>
              <a:blipFill>
                <a:blip r:embed="rId4"/>
                <a:stretch>
                  <a:fillRect l="-605"/>
                </a:stretch>
              </a:blipFill>
              <a:ln w="12700">
                <a:solidFill>
                  <a:schemeClr val="accent1"/>
                </a:solidFill>
              </a:ln>
            </p:spPr>
            <p:txBody>
              <a:bodyPr/>
              <a:lstStyle/>
              <a:p>
                <a:r>
                  <a:rPr lang="en-US">
                    <a:noFill/>
                  </a:rPr>
                  <a:t> </a:t>
                </a:r>
              </a:p>
            </p:txBody>
          </p:sp>
        </mc:Fallback>
      </mc:AlternateContent>
      <p:sp>
        <p:nvSpPr>
          <p:cNvPr id="6" name="Rectangle 5"/>
          <p:cNvSpPr/>
          <p:nvPr/>
        </p:nvSpPr>
        <p:spPr>
          <a:xfrm>
            <a:off x="6889069" y="2477425"/>
            <a:ext cx="1295400" cy="3657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902131" y="4146287"/>
            <a:ext cx="1295400" cy="3657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761143" y="5466806"/>
            <a:ext cx="548640" cy="36576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2717137946"/>
              </p:ext>
            </p:extLst>
          </p:nvPr>
        </p:nvGraphicFramePr>
        <p:xfrm>
          <a:off x="721658" y="3397623"/>
          <a:ext cx="4734210" cy="2433828"/>
        </p:xfrm>
        <a:graphic>
          <a:graphicData uri="http://schemas.openxmlformats.org/drawingml/2006/table">
            <a:tbl>
              <a:tblPr firstRow="1" firstCol="1" bandRow="1">
                <a:tableStyleId>{F5AB1C69-6EDB-4FF4-983F-18BD219EF322}</a:tableStyleId>
              </a:tblPr>
              <a:tblGrid>
                <a:gridCol w="946842">
                  <a:extLst>
                    <a:ext uri="{9D8B030D-6E8A-4147-A177-3AD203B41FA5}">
                      <a16:colId xmlns:a16="http://schemas.microsoft.com/office/drawing/2014/main" xmlns="" val="3753638573"/>
                    </a:ext>
                  </a:extLst>
                </a:gridCol>
                <a:gridCol w="946842">
                  <a:extLst>
                    <a:ext uri="{9D8B030D-6E8A-4147-A177-3AD203B41FA5}">
                      <a16:colId xmlns:a16="http://schemas.microsoft.com/office/drawing/2014/main" xmlns="" val="411585328"/>
                    </a:ext>
                  </a:extLst>
                </a:gridCol>
                <a:gridCol w="946842">
                  <a:extLst>
                    <a:ext uri="{9D8B030D-6E8A-4147-A177-3AD203B41FA5}">
                      <a16:colId xmlns:a16="http://schemas.microsoft.com/office/drawing/2014/main" xmlns="" val="1445814235"/>
                    </a:ext>
                  </a:extLst>
                </a:gridCol>
                <a:gridCol w="946842">
                  <a:extLst>
                    <a:ext uri="{9D8B030D-6E8A-4147-A177-3AD203B41FA5}">
                      <a16:colId xmlns:a16="http://schemas.microsoft.com/office/drawing/2014/main" xmlns="" val="1640254883"/>
                    </a:ext>
                  </a:extLst>
                </a:gridCol>
                <a:gridCol w="946842">
                  <a:extLst>
                    <a:ext uri="{9D8B030D-6E8A-4147-A177-3AD203B41FA5}">
                      <a16:colId xmlns:a16="http://schemas.microsoft.com/office/drawing/2014/main" xmlns="" val="2077832681"/>
                    </a:ext>
                  </a:extLst>
                </a:gridCol>
              </a:tblGrid>
              <a:tr h="485775">
                <a:tc>
                  <a:txBody>
                    <a:bodyPr/>
                    <a:lstStyle/>
                    <a:p>
                      <a:endParaRPr lang="en-US" dirty="0"/>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8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981054644"/>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120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88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587963211"/>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48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104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438095326"/>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84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375581334"/>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331496940"/>
                  </a:ext>
                </a:extLst>
              </a:tr>
            </a:tbl>
          </a:graphicData>
        </a:graphic>
      </p:graphicFrame>
      <p:sp>
        <p:nvSpPr>
          <p:cNvPr id="11" name="TextBox 10"/>
          <p:cNvSpPr txBox="1"/>
          <p:nvPr/>
        </p:nvSpPr>
        <p:spPr>
          <a:xfrm>
            <a:off x="4713518" y="4427796"/>
            <a:ext cx="60960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50315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fade">
                                      <p:cBhvr>
                                        <p:cTn id="30" dur="500"/>
                                        <p:tgtEl>
                                          <p:spTgt spid="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fade">
                                      <p:cBhvr>
                                        <p:cTn id="35" dur="500"/>
                                        <p:tgtEl>
                                          <p:spTgt spid="5">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6" end="6"/>
                                            </p:txEl>
                                          </p:spTgt>
                                        </p:tgtEl>
                                        <p:attrNameLst>
                                          <p:attrName>style.visibility</p:attrName>
                                        </p:attrNameLst>
                                      </p:cBhvr>
                                      <p:to>
                                        <p:strVal val="visible"/>
                                      </p:to>
                                    </p:set>
                                    <p:animEffect transition="in" filter="fade">
                                      <p:cBhvr>
                                        <p:cTn id="40" dur="500"/>
                                        <p:tgtEl>
                                          <p:spTgt spid="5">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animEffect transition="in" filter="fade">
                                      <p:cBhvr>
                                        <p:cTn id="45" dur="500"/>
                                        <p:tgtEl>
                                          <p:spTgt spid="5">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8" end="8"/>
                                            </p:txEl>
                                          </p:spTgt>
                                        </p:tgtEl>
                                        <p:attrNameLst>
                                          <p:attrName>style.visibility</p:attrName>
                                        </p:attrNameLst>
                                      </p:cBhvr>
                                      <p:to>
                                        <p:strVal val="visible"/>
                                      </p:to>
                                    </p:set>
                                    <p:animEffect transition="in" filter="fade">
                                      <p:cBhvr>
                                        <p:cTn id="50" dur="500"/>
                                        <p:tgtEl>
                                          <p:spTgt spid="5">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9" end="9"/>
                                            </p:txEl>
                                          </p:spTgt>
                                        </p:tgtEl>
                                        <p:attrNameLst>
                                          <p:attrName>style.visibility</p:attrName>
                                        </p:attrNameLst>
                                      </p:cBhvr>
                                      <p:to>
                                        <p:strVal val="visible"/>
                                      </p:to>
                                    </p:set>
                                    <p:animEffect transition="in" filter="fade">
                                      <p:cBhvr>
                                        <p:cTn id="55" dur="500"/>
                                        <p:tgtEl>
                                          <p:spTgt spid="5">
                                            <p:txEl>
                                              <p:pRg st="9" end="9"/>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
                                            <p:txEl>
                                              <p:pRg st="10" end="10"/>
                                            </p:txEl>
                                          </p:spTgt>
                                        </p:tgtEl>
                                        <p:attrNameLst>
                                          <p:attrName>style.visibility</p:attrName>
                                        </p:attrNameLst>
                                      </p:cBhvr>
                                      <p:to>
                                        <p:strVal val="visible"/>
                                      </p:to>
                                    </p:set>
                                    <p:animEffect transition="in" filter="fade">
                                      <p:cBhvr>
                                        <p:cTn id="60" dur="500"/>
                                        <p:tgtEl>
                                          <p:spTgt spid="5">
                                            <p:txEl>
                                              <p:pRg st="10" end="1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1" presetClass="entr" presetSubtype="1" fill="hold" grpId="0"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wheel(1)">
                                      <p:cBhvr>
                                        <p:cTn id="65" dur="1000"/>
                                        <p:tgtEl>
                                          <p:spTgt spid="6"/>
                                        </p:tgtEl>
                                      </p:cBhvr>
                                    </p:animEffect>
                                  </p:childTnLst>
                                </p:cTn>
                              </p:par>
                            </p:childTnLst>
                          </p:cTn>
                        </p:par>
                        <p:par>
                          <p:cTn id="66" fill="hold">
                            <p:stCondLst>
                              <p:cond delay="1000"/>
                            </p:stCondLst>
                            <p:childTnLst>
                              <p:par>
                                <p:cTn id="67" presetID="21" presetClass="entr" presetSubtype="1" fill="hold" grpId="0"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heel(1)">
                                      <p:cBhvr>
                                        <p:cTn id="69" dur="10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21" presetClass="entr" presetSubtype="1"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wheel(1)">
                                      <p:cBhvr>
                                        <p:cTn id="74" dur="1000"/>
                                        <p:tgtEl>
                                          <p:spTgt spid="8"/>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0" nodeType="clickEffect">
                                  <p:stCondLst>
                                    <p:cond delay="0"/>
                                  </p:stCondLst>
                                  <p:childTnLst>
                                    <p:set>
                                      <p:cBhvr>
                                        <p:cTn id="7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Chain Multiplication using Dynamic Programming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Here dimensions are, </a:t>
                </a:r>
              </a:p>
              <a:p>
                <a:pPr lvl="1"/>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0</m:t>
                        </m:r>
                      </m:sub>
                    </m:sSub>
                    <m:r>
                      <a:rPr lang="en-US" i="1" dirty="0">
                        <a:latin typeface="Cambria Math" panose="02040503050406030204" pitchFamily="18" charset="0"/>
                      </a:rPr>
                      <m:t>=5,</m:t>
                    </m:r>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1</m:t>
                        </m:r>
                      </m:sub>
                    </m:sSub>
                    <m:r>
                      <a:rPr lang="en-US" i="1" dirty="0">
                        <a:latin typeface="Cambria Math" panose="02040503050406030204" pitchFamily="18" charset="0"/>
                      </a:rPr>
                      <m:t>=4,</m:t>
                    </m:r>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2</m:t>
                        </m:r>
                      </m:sub>
                    </m:sSub>
                    <m:r>
                      <a:rPr lang="en-US" i="1" dirty="0">
                        <a:latin typeface="Cambria Math" panose="02040503050406030204" pitchFamily="18" charset="0"/>
                      </a:rPr>
                      <m:t>=6,</m:t>
                    </m:r>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3</m:t>
                        </m:r>
                      </m:sub>
                    </m:sSub>
                    <m:r>
                      <a:rPr lang="en-US" i="1" dirty="0">
                        <a:latin typeface="Cambria Math" panose="02040503050406030204" pitchFamily="18" charset="0"/>
                      </a:rPr>
                      <m:t>=2,</m:t>
                    </m:r>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4</m:t>
                        </m:r>
                      </m:sub>
                    </m:sSub>
                    <m:r>
                      <a:rPr lang="en-US" i="1" dirty="0">
                        <a:latin typeface="Cambria Math" panose="02040503050406030204" pitchFamily="18" charset="0"/>
                      </a:rPr>
                      <m:t>=7.</m:t>
                    </m:r>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99694" y="1693703"/>
                <a:ext cx="5943152" cy="1495025"/>
              </a:xfrm>
              <a:prstGeom prst="rect">
                <a:avLst/>
              </a:prstGeom>
              <a:solidFill>
                <a:schemeClr val="tx1">
                  <a:lumMod val="10000"/>
                  <a:lumOff val="90000"/>
                </a:schemeClr>
              </a:solidFill>
              <a:ln>
                <a:solidFill>
                  <a:schemeClr val="accent1"/>
                </a:solidFill>
              </a:ln>
            </p:spPr>
            <p:txBody>
              <a:bodyPr wrap="square" rtlCol="0" anchor="ctr">
                <a:spAutoFit/>
              </a:bodyPr>
              <a:lstStyle/>
              <a:p>
                <a:pPr indent="-57150"/>
                <a:r>
                  <a:rPr lang="en-US" sz="2200" b="1" i="0" dirty="0">
                    <a:solidFill>
                      <a:srgbClr val="AD1457"/>
                    </a:solidFill>
                    <a:latin typeface="+mj-lt"/>
                  </a:rPr>
                  <a:t>step 3: </a:t>
                </a:r>
                <a:endParaRPr lang="en-US" sz="2200" b="1" i="1" dirty="0">
                  <a:solidFill>
                    <a:srgbClr val="AD1457"/>
                  </a:solidFill>
                  <a:latin typeface="Cambria Math" panose="02040503050406030204" pitchFamily="18" charset="0"/>
                </a:endParaRPr>
              </a:p>
              <a:p>
                <a:pPr indent="-57150"/>
                <a14:m>
                  <m:oMathPara xmlns:m="http://schemas.openxmlformats.org/officeDocument/2006/math">
                    <m:oMathParaPr>
                      <m:jc m:val="left"/>
                    </m:oMathParaPr>
                    <m:oMath xmlns:m="http://schemas.openxmlformats.org/officeDocument/2006/math">
                      <m:r>
                        <a:rPr lang="en-US" sz="2200" b="1" i="1" dirty="0" smtClean="0">
                          <a:solidFill>
                            <a:srgbClr val="AD1457"/>
                          </a:solidFill>
                          <a:latin typeface="Cambria Math" panose="02040503050406030204" pitchFamily="18" charset="0"/>
                        </a:rPr>
                        <m:t>𝑴</m:t>
                      </m:r>
                      <m:d>
                        <m:dPr>
                          <m:begChr m:val="["/>
                          <m:endChr m:val="]"/>
                          <m:ctrlPr>
                            <a:rPr lang="en-US" sz="2200" b="1" i="1" dirty="0" smtClean="0">
                              <a:solidFill>
                                <a:srgbClr val="AD1457"/>
                              </a:solidFill>
                              <a:latin typeface="Cambria Math" panose="02040503050406030204" pitchFamily="18" charset="0"/>
                            </a:rPr>
                          </m:ctrlPr>
                        </m:dPr>
                        <m:e>
                          <m:r>
                            <a:rPr lang="en-US" sz="2200" b="1" i="1" dirty="0" err="1">
                              <a:solidFill>
                                <a:srgbClr val="AD1457"/>
                              </a:solidFill>
                              <a:latin typeface="Cambria Math" panose="02040503050406030204" pitchFamily="18" charset="0"/>
                            </a:rPr>
                            <m:t>𝒊</m:t>
                          </m:r>
                        </m:e>
                      </m:d>
                      <m:d>
                        <m:dPr>
                          <m:begChr m:val="["/>
                          <m:endChr m:val="]"/>
                          <m:ctrlPr>
                            <a:rPr lang="en-US" sz="2200" b="1" i="1" dirty="0">
                              <a:solidFill>
                                <a:srgbClr val="AD1457"/>
                              </a:solidFill>
                              <a:latin typeface="Cambria Math" panose="02040503050406030204" pitchFamily="18" charset="0"/>
                            </a:rPr>
                          </m:ctrlPr>
                        </m:dPr>
                        <m:e>
                          <m:r>
                            <a:rPr lang="en-US" sz="2200" b="1" i="1" dirty="0">
                              <a:solidFill>
                                <a:srgbClr val="AD1457"/>
                              </a:solidFill>
                              <a:latin typeface="Cambria Math" panose="02040503050406030204" pitchFamily="18" charset="0"/>
                            </a:rPr>
                            <m:t>𝒋</m:t>
                          </m:r>
                        </m:e>
                      </m:d>
                      <m:r>
                        <a:rPr lang="en-US" sz="2200" b="1" i="1" dirty="0">
                          <a:solidFill>
                            <a:srgbClr val="AD1457"/>
                          </a:solidFill>
                          <a:latin typeface="Cambria Math" panose="02040503050406030204" pitchFamily="18" charset="0"/>
                        </a:rPr>
                        <m:t>=</m:t>
                      </m:r>
                      <m:r>
                        <a:rPr lang="en-US" sz="2200" b="1" i="1" dirty="0">
                          <a:solidFill>
                            <a:srgbClr val="AD1457"/>
                          </a:solidFill>
                          <a:latin typeface="Cambria Math" panose="02040503050406030204" pitchFamily="18" charset="0"/>
                        </a:rPr>
                        <m:t>𝒎𝒊</m:t>
                      </m:r>
                      <m:func>
                        <m:funcPr>
                          <m:ctrlPr>
                            <a:rPr lang="en-US" sz="2200" b="1" i="1" dirty="0">
                              <a:solidFill>
                                <a:srgbClr val="AD1457"/>
                              </a:solidFill>
                              <a:latin typeface="Cambria Math" panose="02040503050406030204" pitchFamily="18" charset="0"/>
                            </a:rPr>
                          </m:ctrlPr>
                        </m:funcPr>
                        <m:fName>
                          <m:r>
                            <a:rPr lang="en-US" sz="2200" b="1" i="1" dirty="0">
                              <a:solidFill>
                                <a:srgbClr val="AD1457"/>
                              </a:solidFill>
                              <a:latin typeface="Cambria Math" panose="02040503050406030204" pitchFamily="18" charset="0"/>
                            </a:rPr>
                            <m:t>𝒏</m:t>
                          </m:r>
                        </m:fName>
                        <m:e>
                          <m:d>
                            <m:dPr>
                              <m:ctrlPr>
                                <a:rPr lang="en-US" sz="2200" b="1" i="1" dirty="0">
                                  <a:solidFill>
                                    <a:srgbClr val="AD1457"/>
                                  </a:solidFill>
                                  <a:latin typeface="Cambria Math" panose="02040503050406030204" pitchFamily="18" charset="0"/>
                                </a:rPr>
                              </m:ctrlPr>
                            </m:dPr>
                            <m:e>
                              <m:r>
                                <a:rPr lang="en-US" sz="2200" b="1" i="1" dirty="0">
                                  <a:solidFill>
                                    <a:srgbClr val="AD1457"/>
                                  </a:solidFill>
                                  <a:latin typeface="Cambria Math" panose="02040503050406030204" pitchFamily="18" charset="0"/>
                                </a:rPr>
                                <m:t>𝑴</m:t>
                              </m:r>
                              <m:d>
                                <m:dPr>
                                  <m:begChr m:val="["/>
                                  <m:endChr m:val="]"/>
                                  <m:ctrlPr>
                                    <a:rPr lang="en-US" sz="2200" b="1" i="1" dirty="0">
                                      <a:solidFill>
                                        <a:srgbClr val="AD1457"/>
                                      </a:solidFill>
                                      <a:latin typeface="Cambria Math" panose="02040503050406030204" pitchFamily="18" charset="0"/>
                                    </a:rPr>
                                  </m:ctrlPr>
                                </m:dPr>
                                <m:e>
                                  <m:r>
                                    <a:rPr lang="en-US" sz="2200" b="1" i="1" dirty="0" err="1">
                                      <a:solidFill>
                                        <a:srgbClr val="AD1457"/>
                                      </a:solidFill>
                                      <a:latin typeface="Cambria Math" panose="02040503050406030204" pitchFamily="18" charset="0"/>
                                    </a:rPr>
                                    <m:t>𝒊</m:t>
                                  </m:r>
                                </m:e>
                              </m:d>
                              <m:d>
                                <m:dPr>
                                  <m:begChr m:val="["/>
                                  <m:endChr m:val="]"/>
                                  <m:ctrlPr>
                                    <a:rPr lang="en-US" sz="2200" b="1" i="1" dirty="0">
                                      <a:solidFill>
                                        <a:srgbClr val="AD1457"/>
                                      </a:solidFill>
                                      <a:latin typeface="Cambria Math" panose="02040503050406030204" pitchFamily="18" charset="0"/>
                                    </a:rPr>
                                  </m:ctrlPr>
                                </m:dPr>
                                <m:e>
                                  <m:r>
                                    <a:rPr lang="en-US" sz="2200" b="1" i="1" dirty="0">
                                      <a:solidFill>
                                        <a:srgbClr val="AD1457"/>
                                      </a:solidFill>
                                      <a:latin typeface="Cambria Math" panose="02040503050406030204" pitchFamily="18" charset="0"/>
                                    </a:rPr>
                                    <m:t>𝒌</m:t>
                                  </m:r>
                                </m:e>
                              </m:d>
                              <m:r>
                                <a:rPr lang="en-US" sz="2200" b="1" i="1" dirty="0">
                                  <a:solidFill>
                                    <a:srgbClr val="AD1457"/>
                                  </a:solidFill>
                                  <a:latin typeface="Cambria Math" panose="02040503050406030204" pitchFamily="18" charset="0"/>
                                </a:rPr>
                                <m:t>+</m:t>
                              </m:r>
                              <m:r>
                                <a:rPr lang="en-US" sz="2200" b="1" i="1" dirty="0">
                                  <a:solidFill>
                                    <a:srgbClr val="AD1457"/>
                                  </a:solidFill>
                                  <a:latin typeface="Cambria Math" panose="02040503050406030204" pitchFamily="18" charset="0"/>
                                </a:rPr>
                                <m:t>𝑴</m:t>
                              </m:r>
                              <m:d>
                                <m:dPr>
                                  <m:begChr m:val="["/>
                                  <m:endChr m:val="]"/>
                                  <m:ctrlPr>
                                    <a:rPr lang="en-US" sz="2200" b="1" i="1" dirty="0">
                                      <a:solidFill>
                                        <a:srgbClr val="AD1457"/>
                                      </a:solidFill>
                                      <a:latin typeface="Cambria Math" panose="02040503050406030204" pitchFamily="18" charset="0"/>
                                    </a:rPr>
                                  </m:ctrlPr>
                                </m:dPr>
                                <m:e>
                                  <m:r>
                                    <a:rPr lang="en-US" sz="2200" b="1" i="1" dirty="0">
                                      <a:solidFill>
                                        <a:srgbClr val="AD1457"/>
                                      </a:solidFill>
                                      <a:latin typeface="Cambria Math" panose="02040503050406030204" pitchFamily="18" charset="0"/>
                                    </a:rPr>
                                    <m:t>𝒌</m:t>
                                  </m:r>
                                  <m:r>
                                    <a:rPr lang="en-US" sz="2200" b="1" i="1" dirty="0">
                                      <a:solidFill>
                                        <a:srgbClr val="AD1457"/>
                                      </a:solidFill>
                                      <a:latin typeface="Cambria Math" panose="02040503050406030204" pitchFamily="18" charset="0"/>
                                    </a:rPr>
                                    <m:t>+</m:t>
                                  </m:r>
                                  <m:r>
                                    <a:rPr lang="en-US" sz="2200" b="1" i="1" dirty="0">
                                      <a:solidFill>
                                        <a:srgbClr val="AD1457"/>
                                      </a:solidFill>
                                      <a:latin typeface="Cambria Math" panose="02040503050406030204" pitchFamily="18" charset="0"/>
                                    </a:rPr>
                                    <m:t>𝟏</m:t>
                                  </m:r>
                                </m:e>
                              </m:d>
                              <m:d>
                                <m:dPr>
                                  <m:begChr m:val="["/>
                                  <m:endChr m:val="]"/>
                                  <m:ctrlPr>
                                    <a:rPr lang="en-US" sz="2200" b="1" i="1" dirty="0">
                                      <a:solidFill>
                                        <a:srgbClr val="AD1457"/>
                                      </a:solidFill>
                                      <a:latin typeface="Cambria Math" panose="02040503050406030204" pitchFamily="18" charset="0"/>
                                    </a:rPr>
                                  </m:ctrlPr>
                                </m:dPr>
                                <m:e>
                                  <m:r>
                                    <a:rPr lang="en-US" sz="2200" b="1" i="1" dirty="0">
                                      <a:solidFill>
                                        <a:srgbClr val="AD1457"/>
                                      </a:solidFill>
                                      <a:latin typeface="Cambria Math" panose="02040503050406030204" pitchFamily="18" charset="0"/>
                                    </a:rPr>
                                    <m:t>𝒋</m:t>
                                  </m:r>
                                </m:e>
                              </m:d>
                              <m:r>
                                <a:rPr lang="en-US" sz="2200" b="1" i="1" dirty="0">
                                  <a:solidFill>
                                    <a:srgbClr val="AD1457"/>
                                  </a:solidFill>
                                  <a:latin typeface="Cambria Math" panose="02040503050406030204" pitchFamily="18" charset="0"/>
                                </a:rPr>
                                <m:t>+</m:t>
                              </m:r>
                              <m:sSub>
                                <m:sSubPr>
                                  <m:ctrlPr>
                                    <a:rPr lang="en-US" sz="2200" b="1" i="1" dirty="0">
                                      <a:solidFill>
                                        <a:srgbClr val="AD1457"/>
                                      </a:solidFill>
                                      <a:latin typeface="Cambria Math" panose="02040503050406030204" pitchFamily="18" charset="0"/>
                                    </a:rPr>
                                  </m:ctrlPr>
                                </m:sSubPr>
                                <m:e>
                                  <m:r>
                                    <a:rPr lang="en-US" sz="2200" b="1" i="1" dirty="0">
                                      <a:solidFill>
                                        <a:srgbClr val="AD1457"/>
                                      </a:solidFill>
                                      <a:latin typeface="Cambria Math" panose="02040503050406030204" pitchFamily="18" charset="0"/>
                                    </a:rPr>
                                    <m:t>𝑷</m:t>
                                  </m:r>
                                </m:e>
                                <m:sub>
                                  <m:r>
                                    <a:rPr lang="en-US" sz="2200" b="1" i="1" dirty="0">
                                      <a:solidFill>
                                        <a:srgbClr val="AD1457"/>
                                      </a:solidFill>
                                      <a:latin typeface="Cambria Math" panose="02040503050406030204" pitchFamily="18" charset="0"/>
                                    </a:rPr>
                                    <m:t>𝒊</m:t>
                                  </m:r>
                                  <m:r>
                                    <a:rPr lang="en-US" sz="2200" b="1" i="1" dirty="0">
                                      <a:solidFill>
                                        <a:srgbClr val="AD1457"/>
                                      </a:solidFill>
                                      <a:latin typeface="Cambria Math" panose="02040503050406030204" pitchFamily="18" charset="0"/>
                                    </a:rPr>
                                    <m:t>−</m:t>
                                  </m:r>
                                  <m:r>
                                    <a:rPr lang="en-US" sz="2200" b="1" i="1" dirty="0">
                                      <a:solidFill>
                                        <a:srgbClr val="AD1457"/>
                                      </a:solidFill>
                                      <a:latin typeface="Cambria Math" panose="02040503050406030204" pitchFamily="18" charset="0"/>
                                    </a:rPr>
                                    <m:t>𝟏</m:t>
                                  </m:r>
                                </m:sub>
                              </m:sSub>
                              <m:r>
                                <a:rPr lang="en-US" sz="2200" b="1" i="1" dirty="0">
                                  <a:solidFill>
                                    <a:srgbClr val="AD1457"/>
                                  </a:solidFill>
                                  <a:latin typeface="Cambria Math" panose="02040503050406030204" pitchFamily="18" charset="0"/>
                                  <a:ea typeface="Cambria Math" panose="02040503050406030204" pitchFamily="18" charset="0"/>
                                </a:rPr>
                                <m:t>∙</m:t>
                              </m:r>
                              <m:sSub>
                                <m:sSubPr>
                                  <m:ctrlPr>
                                    <a:rPr lang="en-US" sz="2200" b="1" i="1" dirty="0">
                                      <a:solidFill>
                                        <a:srgbClr val="AD1457"/>
                                      </a:solidFill>
                                      <a:latin typeface="Cambria Math" panose="02040503050406030204" pitchFamily="18" charset="0"/>
                                      <a:ea typeface="Cambria Math" panose="02040503050406030204" pitchFamily="18" charset="0"/>
                                    </a:rPr>
                                  </m:ctrlPr>
                                </m:sSubPr>
                                <m:e>
                                  <m:r>
                                    <a:rPr lang="en-US" sz="2200" b="1" i="1" dirty="0">
                                      <a:solidFill>
                                        <a:srgbClr val="AD1457"/>
                                      </a:solidFill>
                                      <a:latin typeface="Cambria Math" panose="02040503050406030204" pitchFamily="18" charset="0"/>
                                      <a:ea typeface="Cambria Math" panose="02040503050406030204" pitchFamily="18" charset="0"/>
                                    </a:rPr>
                                    <m:t>𝑷</m:t>
                                  </m:r>
                                </m:e>
                                <m:sub>
                                  <m:r>
                                    <a:rPr lang="en-US" sz="2200" b="1" i="1" dirty="0">
                                      <a:solidFill>
                                        <a:srgbClr val="AD1457"/>
                                      </a:solidFill>
                                      <a:latin typeface="Cambria Math" panose="02040503050406030204" pitchFamily="18" charset="0"/>
                                      <a:ea typeface="Cambria Math" panose="02040503050406030204" pitchFamily="18" charset="0"/>
                                    </a:rPr>
                                    <m:t>𝒌</m:t>
                                  </m:r>
                                </m:sub>
                              </m:sSub>
                              <m:r>
                                <a:rPr lang="en-US" sz="2200" b="1" i="1" dirty="0">
                                  <a:solidFill>
                                    <a:srgbClr val="AD1457"/>
                                  </a:solidFill>
                                  <a:latin typeface="Cambria Math" panose="02040503050406030204" pitchFamily="18" charset="0"/>
                                  <a:ea typeface="Cambria Math" panose="02040503050406030204" pitchFamily="18" charset="0"/>
                                </a:rPr>
                                <m:t>∙</m:t>
                              </m:r>
                              <m:sSub>
                                <m:sSubPr>
                                  <m:ctrlPr>
                                    <a:rPr lang="en-US" sz="2200" b="1" i="1" dirty="0">
                                      <a:solidFill>
                                        <a:srgbClr val="AD1457"/>
                                      </a:solidFill>
                                      <a:latin typeface="Cambria Math" panose="02040503050406030204" pitchFamily="18" charset="0"/>
                                      <a:ea typeface="Cambria Math" panose="02040503050406030204" pitchFamily="18" charset="0"/>
                                    </a:rPr>
                                  </m:ctrlPr>
                                </m:sSubPr>
                                <m:e>
                                  <m:r>
                                    <a:rPr lang="en-US" sz="2200" b="1" i="1" dirty="0">
                                      <a:solidFill>
                                        <a:srgbClr val="AD1457"/>
                                      </a:solidFill>
                                      <a:latin typeface="Cambria Math" panose="02040503050406030204" pitchFamily="18" charset="0"/>
                                      <a:ea typeface="Cambria Math" panose="02040503050406030204" pitchFamily="18" charset="0"/>
                                    </a:rPr>
                                    <m:t>𝑷</m:t>
                                  </m:r>
                                </m:e>
                                <m:sub>
                                  <m:r>
                                    <a:rPr lang="en-US" sz="2200" b="1" i="1" dirty="0">
                                      <a:solidFill>
                                        <a:srgbClr val="AD1457"/>
                                      </a:solidFill>
                                      <a:latin typeface="Cambria Math" panose="02040503050406030204" pitchFamily="18" charset="0"/>
                                      <a:ea typeface="Cambria Math" panose="02040503050406030204" pitchFamily="18" charset="0"/>
                                    </a:rPr>
                                    <m:t>𝒋</m:t>
                                  </m:r>
                                </m:sub>
                              </m:sSub>
                            </m:e>
                          </m:d>
                        </m:e>
                      </m:func>
                    </m:oMath>
                  </m:oMathPara>
                </a14:m>
                <a:endParaRPr lang="en-US" sz="2200" b="1" i="1" dirty="0">
                  <a:solidFill>
                    <a:srgbClr val="AD1457"/>
                  </a:solidFill>
                  <a:latin typeface="Cambria Math" panose="02040503050406030204" pitchFamily="18" charset="0"/>
                </a:endParaRPr>
              </a:p>
              <a:p>
                <a:pPr indent="-57150"/>
                <a14:m>
                  <m:oMathPara xmlns:m="http://schemas.openxmlformats.org/officeDocument/2006/math">
                    <m:oMathParaPr>
                      <m:jc m:val="center"/>
                    </m:oMathParaPr>
                    <m:oMath xmlns:m="http://schemas.openxmlformats.org/officeDocument/2006/math">
                      <m:r>
                        <a:rPr lang="en-US" sz="2200" b="1" i="1" dirty="0">
                          <a:solidFill>
                            <a:srgbClr val="AD1457"/>
                          </a:solidFill>
                          <a:latin typeface="Cambria Math" panose="02040503050406030204" pitchFamily="18" charset="0"/>
                        </a:rPr>
                        <m:t>𝒘𝒊𝒕𝒉</m:t>
                      </m:r>
                      <m:r>
                        <a:rPr lang="en-US" sz="2200" b="1" i="1" dirty="0">
                          <a:solidFill>
                            <a:srgbClr val="AD1457"/>
                          </a:solidFill>
                          <a:latin typeface="Cambria Math" panose="02040503050406030204" pitchFamily="18" charset="0"/>
                        </a:rPr>
                        <m:t> </m:t>
                      </m:r>
                      <m:r>
                        <a:rPr lang="en-US" sz="2200" b="1" i="1" dirty="0" err="1">
                          <a:solidFill>
                            <a:srgbClr val="AD1457"/>
                          </a:solidFill>
                          <a:latin typeface="Cambria Math" panose="02040503050406030204" pitchFamily="18" charset="0"/>
                        </a:rPr>
                        <m:t>𝒊</m:t>
                      </m:r>
                      <m:r>
                        <a:rPr lang="en-US" sz="2200" b="1" i="1" dirty="0">
                          <a:solidFill>
                            <a:srgbClr val="AD1457"/>
                          </a:solidFill>
                          <a:latin typeface="Cambria Math" panose="02040503050406030204" pitchFamily="18" charset="0"/>
                        </a:rPr>
                        <m:t>≤</m:t>
                      </m:r>
                      <m:r>
                        <a:rPr lang="en-US" sz="2200" b="1" i="1" dirty="0">
                          <a:solidFill>
                            <a:srgbClr val="AD1457"/>
                          </a:solidFill>
                          <a:latin typeface="Cambria Math" panose="02040503050406030204" pitchFamily="18" charset="0"/>
                        </a:rPr>
                        <m:t>𝒌</m:t>
                      </m:r>
                      <m:r>
                        <a:rPr lang="en-US" sz="2200" b="1" i="1" dirty="0">
                          <a:solidFill>
                            <a:srgbClr val="AD1457"/>
                          </a:solidFill>
                          <a:latin typeface="Cambria Math" panose="02040503050406030204" pitchFamily="18" charset="0"/>
                        </a:rPr>
                        <m:t>&lt;</m:t>
                      </m:r>
                      <m:r>
                        <a:rPr lang="en-US" sz="2200" b="1" i="1" dirty="0">
                          <a:solidFill>
                            <a:srgbClr val="AD1457"/>
                          </a:solidFill>
                          <a:latin typeface="Cambria Math" panose="02040503050406030204" pitchFamily="18" charset="0"/>
                        </a:rPr>
                        <m:t>𝒋</m:t>
                      </m:r>
                    </m:oMath>
                  </m:oMathPara>
                </a14:m>
                <a:endParaRPr lang="en-US" sz="2200" b="1" dirty="0">
                  <a:solidFill>
                    <a:srgbClr val="AD1457"/>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99694" y="1693703"/>
                <a:ext cx="5943152" cy="1495025"/>
              </a:xfrm>
              <a:prstGeom prst="rect">
                <a:avLst/>
              </a:prstGeom>
              <a:blipFill>
                <a:blip r:embed="rId3"/>
                <a:stretch>
                  <a:fillRect l="-1228" t="-1619" b="-4049"/>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858000" y="990600"/>
                <a:ext cx="5026946" cy="5334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left"/>
                    </m:oMathParaPr>
                    <m:oMath xmlns:m="http://schemas.openxmlformats.org/officeDocument/2006/math">
                      <m:r>
                        <a:rPr lang="en-US" sz="2200" b="1" i="1" dirty="0" smtClean="0">
                          <a:solidFill>
                            <a:schemeClr val="tx1"/>
                          </a:solidFill>
                          <a:latin typeface="Cambria Math" panose="02040503050406030204" pitchFamily="18" charset="0"/>
                        </a:rPr>
                        <m:t>𝑴</m:t>
                      </m:r>
                      <m:d>
                        <m:dPr>
                          <m:begChr m:val="["/>
                          <m:endChr m:val="]"/>
                          <m:ctrlPr>
                            <a:rPr lang="en-US" sz="2200" b="1" i="1" dirty="0">
                              <a:solidFill>
                                <a:schemeClr val="tx1"/>
                              </a:solidFill>
                              <a:latin typeface="Cambria Math" panose="02040503050406030204" pitchFamily="18" charset="0"/>
                            </a:rPr>
                          </m:ctrlPr>
                        </m:dPr>
                        <m:e>
                          <m:r>
                            <a:rPr lang="en-US" sz="2200" b="1" i="1" dirty="0">
                              <a:solidFill>
                                <a:schemeClr val="tx1"/>
                              </a:solidFill>
                              <a:latin typeface="Cambria Math" panose="02040503050406030204" pitchFamily="18" charset="0"/>
                            </a:rPr>
                            <m:t>𝟏</m:t>
                          </m:r>
                        </m:e>
                      </m:d>
                      <m:d>
                        <m:dPr>
                          <m:begChr m:val="["/>
                          <m:endChr m:val="]"/>
                          <m:ctrlPr>
                            <a:rPr lang="en-US" sz="2200" b="1" i="1" dirty="0">
                              <a:solidFill>
                                <a:schemeClr val="tx1"/>
                              </a:solidFill>
                              <a:latin typeface="Cambria Math" panose="02040503050406030204" pitchFamily="18" charset="0"/>
                            </a:rPr>
                          </m:ctrlPr>
                        </m:dPr>
                        <m:e>
                          <m:r>
                            <a:rPr lang="en-US" sz="2200" b="1" i="1" dirty="0">
                              <a:solidFill>
                                <a:schemeClr val="tx1"/>
                              </a:solidFill>
                              <a:latin typeface="Cambria Math" panose="02040503050406030204" pitchFamily="18" charset="0"/>
                            </a:rPr>
                            <m:t>𝟒</m:t>
                          </m:r>
                        </m:e>
                      </m:d>
                      <m:r>
                        <a:rPr lang="en-US" sz="2200" b="1" i="1" dirty="0" smtClean="0">
                          <a:solidFill>
                            <a:schemeClr val="tx1"/>
                          </a:solidFill>
                          <a:latin typeface="Cambria Math" panose="02040503050406030204" pitchFamily="18" charset="0"/>
                        </a:rPr>
                        <m:t>, </m:t>
                      </m:r>
                      <m:r>
                        <a:rPr lang="en-US" sz="2200" i="1" dirty="0">
                          <a:solidFill>
                            <a:schemeClr val="tx1"/>
                          </a:solidFill>
                          <a:latin typeface="Cambria Math" panose="02040503050406030204" pitchFamily="18" charset="0"/>
                        </a:rPr>
                        <m:t>h𝑒𝑟𝑒</m:t>
                      </m:r>
                      <m:r>
                        <a:rPr lang="en-US" sz="2200" i="1" dirty="0">
                          <a:solidFill>
                            <a:schemeClr val="tx1"/>
                          </a:solidFill>
                          <a:latin typeface="Cambria Math" panose="02040503050406030204" pitchFamily="18" charset="0"/>
                        </a:rPr>
                        <m:t> </m:t>
                      </m:r>
                      <m:r>
                        <a:rPr lang="en-US" sz="2200" i="1" dirty="0" err="1">
                          <a:solidFill>
                            <a:schemeClr val="tx1"/>
                          </a:solidFill>
                          <a:latin typeface="Cambria Math" panose="02040503050406030204" pitchFamily="18" charset="0"/>
                        </a:rPr>
                        <m:t>𝑖</m:t>
                      </m:r>
                      <m:r>
                        <a:rPr lang="en-US" sz="2200" i="1" dirty="0">
                          <a:solidFill>
                            <a:schemeClr val="tx1"/>
                          </a:solidFill>
                          <a:latin typeface="Cambria Math" panose="02040503050406030204" pitchFamily="18" charset="0"/>
                        </a:rPr>
                        <m:t> &lt; </m:t>
                      </m:r>
                      <m:r>
                        <a:rPr lang="en-US" sz="2200" i="1" dirty="0">
                          <a:solidFill>
                            <a:schemeClr val="tx1"/>
                          </a:solidFill>
                          <a:latin typeface="Cambria Math" panose="02040503050406030204" pitchFamily="18" charset="0"/>
                        </a:rPr>
                        <m:t>𝑗</m:t>
                      </m:r>
                      <m:r>
                        <a:rPr lang="en-US" sz="2200" i="1" dirty="0">
                          <a:solidFill>
                            <a:schemeClr val="tx1"/>
                          </a:solidFill>
                          <a:latin typeface="Cambria Math" panose="02040503050406030204" pitchFamily="18" charset="0"/>
                        </a:rPr>
                        <m:t> </m:t>
                      </m:r>
                    </m:oMath>
                  </m:oMathPara>
                </a14:m>
                <a:endParaRPr lang="en-US" sz="2200" i="1" dirty="0">
                  <a:solidFill>
                    <a:schemeClr val="tx1"/>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sz="2200" i="1" dirty="0" smtClean="0">
                          <a:solidFill>
                            <a:srgbClr val="AD1457"/>
                          </a:solidFill>
                          <a:latin typeface="Cambria Math" panose="02040503050406030204" pitchFamily="18" charset="0"/>
                        </a:rPr>
                        <m:t>𝑓𝑜𝑟</m:t>
                      </m:r>
                      <m:r>
                        <a:rPr lang="en-US" sz="2200" i="1" dirty="0" smtClean="0">
                          <a:solidFill>
                            <a:srgbClr val="AD1457"/>
                          </a:solidFill>
                          <a:latin typeface="Cambria Math" panose="02040503050406030204" pitchFamily="18" charset="0"/>
                        </a:rPr>
                        <m:t> </m:t>
                      </m:r>
                      <m:r>
                        <a:rPr lang="en-US" sz="2200" i="1" dirty="0" err="1">
                          <a:solidFill>
                            <a:srgbClr val="AD1457"/>
                          </a:solidFill>
                          <a:latin typeface="Cambria Math" panose="02040503050406030204" pitchFamily="18" charset="0"/>
                        </a:rPr>
                        <m:t>𝑖</m:t>
                      </m:r>
                      <m:r>
                        <a:rPr lang="en-US" sz="2200" i="1" dirty="0">
                          <a:solidFill>
                            <a:srgbClr val="AD1457"/>
                          </a:solidFill>
                          <a:latin typeface="Cambria Math" panose="02040503050406030204" pitchFamily="18" charset="0"/>
                        </a:rPr>
                        <m:t>=1,</m:t>
                      </m:r>
                      <m:r>
                        <a:rPr lang="en-US" sz="2200" i="1" dirty="0">
                          <a:solidFill>
                            <a:srgbClr val="AD1457"/>
                          </a:solidFill>
                          <a:latin typeface="Cambria Math" panose="02040503050406030204" pitchFamily="18" charset="0"/>
                        </a:rPr>
                        <m:t>𝑗</m:t>
                      </m:r>
                      <m:r>
                        <a:rPr lang="en-US" sz="2200" i="1" dirty="0">
                          <a:solidFill>
                            <a:srgbClr val="AD1457"/>
                          </a:solidFill>
                          <a:latin typeface="Cambria Math" panose="02040503050406030204" pitchFamily="18" charset="0"/>
                        </a:rPr>
                        <m:t>=4 </m:t>
                      </m:r>
                      <m:r>
                        <a:rPr lang="en-US" sz="2200" b="0" i="1" dirty="0" smtClean="0">
                          <a:solidFill>
                            <a:srgbClr val="AD1457"/>
                          </a:solidFill>
                          <a:latin typeface="Cambria Math" panose="02040503050406030204" pitchFamily="18" charset="0"/>
                        </a:rPr>
                        <m:t>𝑎𝑛𝑑</m:t>
                      </m:r>
                      <m:r>
                        <a:rPr lang="en-US" sz="2200" b="0" i="1" dirty="0" smtClean="0">
                          <a:solidFill>
                            <a:srgbClr val="AD1457"/>
                          </a:solidFill>
                          <a:latin typeface="Cambria Math" panose="02040503050406030204" pitchFamily="18" charset="0"/>
                        </a:rPr>
                        <m:t> </m:t>
                      </m:r>
                      <m:r>
                        <a:rPr lang="en-US" sz="2200" i="1" dirty="0">
                          <a:solidFill>
                            <a:srgbClr val="AD1457"/>
                          </a:solidFill>
                          <a:latin typeface="Cambria Math" panose="02040503050406030204" pitchFamily="18" charset="0"/>
                        </a:rPr>
                        <m:t>𝑘</m:t>
                      </m:r>
                      <m:r>
                        <a:rPr lang="en-US" sz="2200" i="1" dirty="0">
                          <a:solidFill>
                            <a:srgbClr val="AD1457"/>
                          </a:solidFill>
                          <a:latin typeface="Cambria Math" panose="02040503050406030204" pitchFamily="18" charset="0"/>
                        </a:rPr>
                        <m:t>=1 </m:t>
                      </m:r>
                      <m:r>
                        <a:rPr lang="en-US" sz="2200" i="1" dirty="0">
                          <a:solidFill>
                            <a:srgbClr val="AD1457"/>
                          </a:solidFill>
                          <a:latin typeface="Cambria Math" panose="02040503050406030204" pitchFamily="18" charset="0"/>
                        </a:rPr>
                        <m:t>𝑜𝑟</m:t>
                      </m:r>
                      <m:r>
                        <a:rPr lang="en-US" sz="2200" i="1" dirty="0">
                          <a:solidFill>
                            <a:srgbClr val="AD1457"/>
                          </a:solidFill>
                          <a:latin typeface="Cambria Math" panose="02040503050406030204" pitchFamily="18" charset="0"/>
                        </a:rPr>
                        <m:t> 2 </m:t>
                      </m:r>
                      <m:r>
                        <a:rPr lang="en-US" sz="2200" i="1" dirty="0">
                          <a:solidFill>
                            <a:srgbClr val="AD1457"/>
                          </a:solidFill>
                          <a:latin typeface="Cambria Math" panose="02040503050406030204" pitchFamily="18" charset="0"/>
                        </a:rPr>
                        <m:t>𝑜𝑟</m:t>
                      </m:r>
                      <m:r>
                        <a:rPr lang="en-US" sz="2200" i="1" dirty="0">
                          <a:solidFill>
                            <a:srgbClr val="AD1457"/>
                          </a:solidFill>
                          <a:latin typeface="Cambria Math" panose="02040503050406030204" pitchFamily="18" charset="0"/>
                        </a:rPr>
                        <m:t> 3  </m:t>
                      </m:r>
                    </m:oMath>
                  </m:oMathPara>
                </a14:m>
                <a:endParaRPr lang="en-US" sz="2200" i="1" dirty="0">
                  <a:solidFill>
                    <a:srgbClr val="AD1457"/>
                  </a:solidFill>
                  <a:latin typeface="Cambria Math" panose="02040503050406030204" pitchFamily="18" charset="0"/>
                </a:endParaRPr>
              </a:p>
              <a:p>
                <a:pPr lvl="0"/>
                <a14:m>
                  <m:oMathPara xmlns:m="http://schemas.openxmlformats.org/officeDocument/2006/math">
                    <m:oMathParaPr>
                      <m:jc m:val="center"/>
                    </m:oMathParaPr>
                    <m:oMath xmlns:m="http://schemas.openxmlformats.org/officeDocument/2006/math">
                      <m:r>
                        <a:rPr lang="en-US" sz="2200" i="1" dirty="0">
                          <a:solidFill>
                            <a:srgbClr val="AD1457"/>
                          </a:solidFill>
                          <a:latin typeface="Cambria Math" panose="02040503050406030204" pitchFamily="18" charset="0"/>
                        </a:rPr>
                        <m:t>𝑏𝑒𝑐𝑎𝑢𝑠𝑒</m:t>
                      </m:r>
                      <m:r>
                        <a:rPr lang="en-US" sz="2200" i="1" dirty="0">
                          <a:solidFill>
                            <a:srgbClr val="AD1457"/>
                          </a:solidFill>
                          <a:latin typeface="Cambria Math" panose="02040503050406030204" pitchFamily="18" charset="0"/>
                        </a:rPr>
                        <m:t> </m:t>
                      </m:r>
                      <m:r>
                        <a:rPr lang="en-US" sz="2200" i="1" dirty="0" err="1">
                          <a:solidFill>
                            <a:srgbClr val="AD1457"/>
                          </a:solidFill>
                          <a:latin typeface="Cambria Math" panose="02040503050406030204" pitchFamily="18" charset="0"/>
                        </a:rPr>
                        <m:t>𝑖</m:t>
                      </m:r>
                      <m:r>
                        <a:rPr lang="en-US" sz="2200" i="1" dirty="0">
                          <a:solidFill>
                            <a:srgbClr val="AD1457"/>
                          </a:solidFill>
                          <a:latin typeface="Cambria Math" panose="02040503050406030204" pitchFamily="18" charset="0"/>
                        </a:rPr>
                        <m:t> ≤ </m:t>
                      </m:r>
                      <m:r>
                        <a:rPr lang="en-US" sz="2200" i="1" dirty="0">
                          <a:solidFill>
                            <a:srgbClr val="AD1457"/>
                          </a:solidFill>
                          <a:latin typeface="Cambria Math" panose="02040503050406030204" pitchFamily="18" charset="0"/>
                        </a:rPr>
                        <m:t>𝑘</m:t>
                      </m:r>
                      <m:r>
                        <a:rPr lang="en-US" sz="2200" i="1" dirty="0">
                          <a:solidFill>
                            <a:srgbClr val="AD1457"/>
                          </a:solidFill>
                          <a:latin typeface="Cambria Math" panose="02040503050406030204" pitchFamily="18" charset="0"/>
                        </a:rPr>
                        <m:t> ≤ </m:t>
                      </m:r>
                      <m:r>
                        <a:rPr lang="en-US" sz="2200" i="1" dirty="0">
                          <a:solidFill>
                            <a:srgbClr val="AD1457"/>
                          </a:solidFill>
                          <a:latin typeface="Cambria Math" panose="02040503050406030204" pitchFamily="18" charset="0"/>
                        </a:rPr>
                        <m:t>𝑗</m:t>
                      </m:r>
                      <m:r>
                        <a:rPr lang="en-US" sz="2200" i="1" dirty="0">
                          <a:solidFill>
                            <a:srgbClr val="AD1457"/>
                          </a:solidFill>
                          <a:latin typeface="Cambria Math" panose="02040503050406030204" pitchFamily="18" charset="0"/>
                        </a:rPr>
                        <m:t>−1</m:t>
                      </m:r>
                    </m:oMath>
                  </m:oMathPara>
                </a14:m>
                <a:endParaRPr lang="en-US" sz="2200" dirty="0">
                  <a:solidFill>
                    <a:srgbClr val="AD1457"/>
                  </a:solidFill>
                </a:endParaRPr>
              </a:p>
              <a:p>
                <a:pPr lvl="0"/>
                <a14:m>
                  <m:oMathPara xmlns:m="http://schemas.openxmlformats.org/officeDocument/2006/math">
                    <m:oMathParaPr>
                      <m:jc m:val="left"/>
                    </m:oMathParaPr>
                    <m:oMath xmlns:m="http://schemas.openxmlformats.org/officeDocument/2006/math">
                      <m:r>
                        <a:rPr lang="en-US" sz="2200" b="1" i="1" dirty="0" smtClean="0">
                          <a:solidFill>
                            <a:schemeClr val="tx1"/>
                          </a:solidFill>
                          <a:latin typeface="Cambria Math" panose="02040503050406030204" pitchFamily="18" charset="0"/>
                        </a:rPr>
                        <m:t>𝑭𝒐𝒓</m:t>
                      </m:r>
                      <m:r>
                        <a:rPr lang="en-US" sz="2200" b="1" i="1" dirty="0" smtClean="0">
                          <a:solidFill>
                            <a:schemeClr val="tx1"/>
                          </a:solidFill>
                          <a:latin typeface="Cambria Math" panose="02040503050406030204" pitchFamily="18" charset="0"/>
                        </a:rPr>
                        <m:t> </m:t>
                      </m:r>
                      <m:r>
                        <a:rPr lang="en-US" sz="2200" b="1" i="1" dirty="0" smtClean="0">
                          <a:solidFill>
                            <a:schemeClr val="tx1"/>
                          </a:solidFill>
                          <a:latin typeface="Cambria Math" panose="02040503050406030204" pitchFamily="18" charset="0"/>
                        </a:rPr>
                        <m:t>𝒌</m:t>
                      </m:r>
                      <m:r>
                        <a:rPr lang="en-US" sz="2200" b="1" i="1" dirty="0" smtClean="0">
                          <a:solidFill>
                            <a:schemeClr val="tx1"/>
                          </a:solidFill>
                          <a:latin typeface="Cambria Math" panose="02040503050406030204" pitchFamily="18" charset="0"/>
                        </a:rPr>
                        <m:t>=</m:t>
                      </m:r>
                      <m:r>
                        <a:rPr lang="en-US" sz="2200" b="1" i="1" dirty="0" smtClean="0">
                          <a:solidFill>
                            <a:schemeClr val="tx1"/>
                          </a:solidFill>
                          <a:latin typeface="Cambria Math" panose="02040503050406030204" pitchFamily="18" charset="0"/>
                        </a:rPr>
                        <m:t>𝟏</m:t>
                      </m:r>
                    </m:oMath>
                  </m:oMathPara>
                </a14:m>
                <a:endParaRPr lang="en-US" sz="2200" b="1" dirty="0">
                  <a:solidFill>
                    <a:schemeClr val="tx1"/>
                  </a:solidFill>
                </a:endParaRPr>
              </a:p>
              <a:p>
                <a:pPr lvl="0"/>
                <a14:m>
                  <m:oMathPara xmlns:m="http://schemas.openxmlformats.org/officeDocument/2006/math">
                    <m:oMathParaPr>
                      <m:jc m:val="centerGroup"/>
                    </m:oMathParaPr>
                    <m:oMath xmlns:m="http://schemas.openxmlformats.org/officeDocument/2006/math">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[1][4]=</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[1][1]+</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[2][4]+</m:t>
                      </m:r>
                      <m:r>
                        <a:rPr lang="en-US" sz="2200" i="1" dirty="0" smtClean="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0</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1</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4</m:t>
                      </m:r>
                    </m:oMath>
                  </m:oMathPara>
                </a14:m>
                <a:endParaRPr lang="en-US" sz="2200" baseline="-25000" dirty="0">
                  <a:solidFill>
                    <a:srgbClr val="AD1457"/>
                  </a:solidFill>
                </a:endParaRPr>
              </a:p>
              <a:p>
                <a:pPr lvl="0"/>
                <a14:m>
                  <m:oMathPara xmlns:m="http://schemas.openxmlformats.org/officeDocument/2006/math">
                    <m:oMathParaPr>
                      <m:jc m:val="center"/>
                    </m:oMathParaPr>
                    <m:oMath xmlns:m="http://schemas.openxmlformats.org/officeDocument/2006/math">
                      <m:r>
                        <a:rPr lang="en-US" sz="2200" i="1" dirty="0">
                          <a:solidFill>
                            <a:srgbClr val="AD1457"/>
                          </a:solidFill>
                          <a:latin typeface="Cambria Math" panose="02040503050406030204" pitchFamily="18" charset="0"/>
                        </a:rPr>
                        <m:t>              = 0+104+5∗4∗7 </m:t>
                      </m:r>
                      <m:r>
                        <a:rPr lang="en-US" sz="2200" b="1" i="1" dirty="0">
                          <a:solidFill>
                            <a:srgbClr val="AD1457"/>
                          </a:solidFill>
                          <a:latin typeface="Cambria Math" panose="02040503050406030204" pitchFamily="18" charset="0"/>
                        </a:rPr>
                        <m:t>= </m:t>
                      </m:r>
                      <m:r>
                        <a:rPr lang="en-US" sz="2200" b="1" i="1" dirty="0">
                          <a:solidFill>
                            <a:srgbClr val="AD1457"/>
                          </a:solidFill>
                          <a:latin typeface="Cambria Math" panose="02040503050406030204" pitchFamily="18" charset="0"/>
                        </a:rPr>
                        <m:t>𝟐𝟒𝟒</m:t>
                      </m:r>
                    </m:oMath>
                  </m:oMathPara>
                </a14:m>
                <a:endParaRPr lang="en-US" sz="2200" b="1" dirty="0">
                  <a:solidFill>
                    <a:srgbClr val="AD1457"/>
                  </a:solidFill>
                </a:endParaRPr>
              </a:p>
              <a:p>
                <a:pPr lvl="0"/>
                <a14:m>
                  <m:oMathPara xmlns:m="http://schemas.openxmlformats.org/officeDocument/2006/math">
                    <m:oMathParaPr>
                      <m:jc m:val="left"/>
                    </m:oMathParaPr>
                    <m:oMath xmlns:m="http://schemas.openxmlformats.org/officeDocument/2006/math">
                      <m:r>
                        <a:rPr lang="en-US" sz="2200" b="1" i="1" dirty="0" smtClean="0">
                          <a:solidFill>
                            <a:schemeClr val="tx1"/>
                          </a:solidFill>
                          <a:latin typeface="Cambria Math" panose="02040503050406030204" pitchFamily="18" charset="0"/>
                        </a:rPr>
                        <m:t>𝑭𝒐𝒓</m:t>
                      </m:r>
                      <m:r>
                        <a:rPr lang="en-US" sz="2200" b="1" i="1" dirty="0" smtClean="0">
                          <a:solidFill>
                            <a:schemeClr val="tx1"/>
                          </a:solidFill>
                          <a:latin typeface="Cambria Math" panose="02040503050406030204" pitchFamily="18" charset="0"/>
                        </a:rPr>
                        <m:t> </m:t>
                      </m:r>
                      <m:r>
                        <a:rPr lang="en-US" sz="2200" b="1" i="1" dirty="0" smtClean="0">
                          <a:solidFill>
                            <a:schemeClr val="tx1"/>
                          </a:solidFill>
                          <a:latin typeface="Cambria Math" panose="02040503050406030204" pitchFamily="18" charset="0"/>
                        </a:rPr>
                        <m:t>𝒌</m:t>
                      </m:r>
                      <m:r>
                        <a:rPr lang="en-US" sz="2200" b="1" i="1" dirty="0" smtClean="0">
                          <a:solidFill>
                            <a:schemeClr val="tx1"/>
                          </a:solidFill>
                          <a:latin typeface="Cambria Math" panose="02040503050406030204" pitchFamily="18" charset="0"/>
                        </a:rPr>
                        <m:t>=</m:t>
                      </m:r>
                      <m:r>
                        <a:rPr lang="en-US" sz="2200" b="1" i="1" dirty="0" smtClean="0">
                          <a:solidFill>
                            <a:schemeClr val="tx1"/>
                          </a:solidFill>
                          <a:latin typeface="Cambria Math" panose="02040503050406030204" pitchFamily="18" charset="0"/>
                        </a:rPr>
                        <m:t>𝟐</m:t>
                      </m:r>
                    </m:oMath>
                  </m:oMathPara>
                </a14:m>
                <a:endParaRPr lang="en-US" sz="2200" b="1" dirty="0">
                  <a:solidFill>
                    <a:schemeClr val="tx1"/>
                  </a:solidFill>
                </a:endParaRPr>
              </a:p>
              <a:p>
                <a:pPr lvl="0"/>
                <a14:m>
                  <m:oMathPara xmlns:m="http://schemas.openxmlformats.org/officeDocument/2006/math">
                    <m:oMathParaPr>
                      <m:jc m:val="centerGroup"/>
                    </m:oMathParaPr>
                    <m:oMath xmlns:m="http://schemas.openxmlformats.org/officeDocument/2006/math">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[1][4]=</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[1][2]+</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[3][4]+</m:t>
                      </m:r>
                      <m:r>
                        <a:rPr lang="en-US" sz="2200" i="1" dirty="0" smtClean="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0</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2</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4</m:t>
                      </m:r>
                    </m:oMath>
                  </m:oMathPara>
                </a14:m>
                <a:endParaRPr lang="en-US" sz="2200" baseline="-25000" dirty="0">
                  <a:solidFill>
                    <a:srgbClr val="AD1457"/>
                  </a:solidFill>
                </a:endParaRPr>
              </a:p>
              <a:p>
                <a:pPr lvl="0"/>
                <a14:m>
                  <m:oMathPara xmlns:m="http://schemas.openxmlformats.org/officeDocument/2006/math">
                    <m:oMathParaPr>
                      <m:jc m:val="center"/>
                    </m:oMathParaPr>
                    <m:oMath xmlns:m="http://schemas.openxmlformats.org/officeDocument/2006/math">
                      <m:r>
                        <a:rPr lang="en-US" sz="2200" i="1" dirty="0">
                          <a:solidFill>
                            <a:srgbClr val="AD1457"/>
                          </a:solidFill>
                          <a:latin typeface="Cambria Math" panose="02040503050406030204" pitchFamily="18" charset="0"/>
                        </a:rPr>
                        <m:t>              = 120+84+5∗6∗7  </m:t>
                      </m:r>
                      <m:r>
                        <a:rPr lang="en-US" sz="2200" b="1" i="1" dirty="0">
                          <a:solidFill>
                            <a:srgbClr val="AD1457"/>
                          </a:solidFill>
                          <a:latin typeface="Cambria Math" panose="02040503050406030204" pitchFamily="18" charset="0"/>
                        </a:rPr>
                        <m:t>= </m:t>
                      </m:r>
                      <m:r>
                        <a:rPr lang="en-US" sz="2200" b="1" i="1" dirty="0">
                          <a:solidFill>
                            <a:srgbClr val="AD1457"/>
                          </a:solidFill>
                          <a:latin typeface="Cambria Math" panose="02040503050406030204" pitchFamily="18" charset="0"/>
                        </a:rPr>
                        <m:t>𝟒𝟏𝟒</m:t>
                      </m:r>
                    </m:oMath>
                  </m:oMathPara>
                </a14:m>
                <a:endParaRPr lang="en-US" sz="2200" b="1" dirty="0">
                  <a:solidFill>
                    <a:srgbClr val="AD1457"/>
                  </a:solidFill>
                </a:endParaRPr>
              </a:p>
              <a:p>
                <a:pPr lvl="0"/>
                <a14:m>
                  <m:oMathPara xmlns:m="http://schemas.openxmlformats.org/officeDocument/2006/math">
                    <m:oMathParaPr>
                      <m:jc m:val="left"/>
                    </m:oMathParaPr>
                    <m:oMath xmlns:m="http://schemas.openxmlformats.org/officeDocument/2006/math">
                      <m:r>
                        <a:rPr lang="en-US" sz="2200" b="1" i="1" dirty="0" smtClean="0">
                          <a:solidFill>
                            <a:schemeClr val="tx1"/>
                          </a:solidFill>
                          <a:latin typeface="Cambria Math" panose="02040503050406030204" pitchFamily="18" charset="0"/>
                        </a:rPr>
                        <m:t>𝑭𝒐𝒓</m:t>
                      </m:r>
                      <m:r>
                        <a:rPr lang="en-US" sz="2200" b="1" i="1" dirty="0" smtClean="0">
                          <a:solidFill>
                            <a:schemeClr val="tx1"/>
                          </a:solidFill>
                          <a:latin typeface="Cambria Math" panose="02040503050406030204" pitchFamily="18" charset="0"/>
                        </a:rPr>
                        <m:t> </m:t>
                      </m:r>
                      <m:r>
                        <a:rPr lang="en-US" sz="2200" b="1" i="1" dirty="0" smtClean="0">
                          <a:solidFill>
                            <a:schemeClr val="tx1"/>
                          </a:solidFill>
                          <a:latin typeface="Cambria Math" panose="02040503050406030204" pitchFamily="18" charset="0"/>
                        </a:rPr>
                        <m:t>𝒌</m:t>
                      </m:r>
                      <m:r>
                        <a:rPr lang="en-US" sz="2200" b="1" i="1" dirty="0" smtClean="0">
                          <a:solidFill>
                            <a:schemeClr val="tx1"/>
                          </a:solidFill>
                          <a:latin typeface="Cambria Math" panose="02040503050406030204" pitchFamily="18" charset="0"/>
                        </a:rPr>
                        <m:t>=</m:t>
                      </m:r>
                      <m:r>
                        <a:rPr lang="en-US" sz="2200" b="1" i="1" dirty="0" smtClean="0">
                          <a:solidFill>
                            <a:schemeClr val="tx1"/>
                          </a:solidFill>
                          <a:latin typeface="Cambria Math" panose="02040503050406030204" pitchFamily="18" charset="0"/>
                        </a:rPr>
                        <m:t>𝟑</m:t>
                      </m:r>
                    </m:oMath>
                  </m:oMathPara>
                </a14:m>
                <a:endParaRPr lang="en-US" sz="2200" b="1" dirty="0">
                  <a:solidFill>
                    <a:schemeClr val="tx1"/>
                  </a:solidFill>
                </a:endParaRPr>
              </a:p>
              <a:p>
                <a:pPr lvl="0"/>
                <a14:m>
                  <m:oMathPara xmlns:m="http://schemas.openxmlformats.org/officeDocument/2006/math">
                    <m:oMathParaPr>
                      <m:jc m:val="centerGroup"/>
                    </m:oMathParaPr>
                    <m:oMath xmlns:m="http://schemas.openxmlformats.org/officeDocument/2006/math">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[1][4]=</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[1][3]+</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[4][4]+</m:t>
                      </m:r>
                      <m:r>
                        <a:rPr lang="en-US" sz="2200" i="1" dirty="0" smtClean="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0</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3</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4</m:t>
                      </m:r>
                    </m:oMath>
                  </m:oMathPara>
                </a14:m>
                <a:endParaRPr lang="en-US" sz="2200" baseline="-25000" dirty="0">
                  <a:solidFill>
                    <a:srgbClr val="AD1457"/>
                  </a:solidFill>
                </a:endParaRPr>
              </a:p>
              <a:p>
                <a:pPr lvl="0"/>
                <a14:m>
                  <m:oMathPara xmlns:m="http://schemas.openxmlformats.org/officeDocument/2006/math">
                    <m:oMathParaPr>
                      <m:jc m:val="centerGroup"/>
                    </m:oMathParaPr>
                    <m:oMath xmlns:m="http://schemas.openxmlformats.org/officeDocument/2006/math">
                      <m:r>
                        <a:rPr lang="en-US" sz="2200" i="1" dirty="0">
                          <a:solidFill>
                            <a:srgbClr val="AD1457"/>
                          </a:solidFill>
                          <a:latin typeface="Cambria Math" panose="02040503050406030204" pitchFamily="18" charset="0"/>
                        </a:rPr>
                        <m:t>              = 88+0+5∗2∗7</m:t>
                      </m:r>
                      <m:r>
                        <a:rPr lang="en-US" sz="2200" b="0" i="1" dirty="0" smtClean="0">
                          <a:solidFill>
                            <a:srgbClr val="AD1457"/>
                          </a:solidFill>
                          <a:latin typeface="Cambria Math" panose="02040503050406030204" pitchFamily="18" charset="0"/>
                        </a:rPr>
                        <m:t>=</m:t>
                      </m:r>
                      <m:r>
                        <a:rPr lang="en-US" sz="2200" b="1" i="1" dirty="0" smtClean="0">
                          <a:solidFill>
                            <a:srgbClr val="AD1457"/>
                          </a:solidFill>
                          <a:latin typeface="Cambria Math" panose="02040503050406030204" pitchFamily="18" charset="0"/>
                        </a:rPr>
                        <m:t>𝟏𝟓𝟖</m:t>
                      </m:r>
                    </m:oMath>
                  </m:oMathPara>
                </a14:m>
                <a:endParaRPr lang="en-US" sz="2200" b="1" i="1" dirty="0">
                  <a:solidFill>
                    <a:srgbClr val="AD1457"/>
                  </a:solidFill>
                  <a:latin typeface="Cambria Math" panose="020405030504060302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6858000" y="990600"/>
                <a:ext cx="5026946" cy="5334000"/>
              </a:xfrm>
              <a:prstGeom prst="rect">
                <a:avLst/>
              </a:prstGeom>
              <a:blipFill>
                <a:blip r:embed="rId4"/>
                <a:stretch>
                  <a:fillRect l="-605"/>
                </a:stretch>
              </a:blipFill>
              <a:ln w="12700">
                <a:solidFill>
                  <a:schemeClr val="accent1"/>
                </a:solidFill>
              </a:ln>
            </p:spPr>
            <p:txBody>
              <a:bodyPr/>
              <a:lstStyle/>
              <a:p>
                <a:r>
                  <a:rPr lang="en-US">
                    <a:noFill/>
                  </a:rPr>
                  <a:t> </a:t>
                </a:r>
              </a:p>
            </p:txBody>
          </p:sp>
        </mc:Fallback>
      </mc:AlternateContent>
      <p:sp>
        <p:nvSpPr>
          <p:cNvPr id="6" name="Rectangle 5"/>
          <p:cNvSpPr/>
          <p:nvPr/>
        </p:nvSpPr>
        <p:spPr>
          <a:xfrm>
            <a:off x="6923903" y="2150855"/>
            <a:ext cx="1295400" cy="3657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923903" y="3493146"/>
            <a:ext cx="1295400" cy="3657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936799" y="5806442"/>
            <a:ext cx="548640" cy="36576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3362122572"/>
              </p:ext>
            </p:extLst>
          </p:nvPr>
        </p:nvGraphicFramePr>
        <p:xfrm>
          <a:off x="721658" y="3397623"/>
          <a:ext cx="4734210" cy="2428875"/>
        </p:xfrm>
        <a:graphic>
          <a:graphicData uri="http://schemas.openxmlformats.org/drawingml/2006/table">
            <a:tbl>
              <a:tblPr firstRow="1" firstCol="1" bandRow="1">
                <a:tableStyleId>{F5AB1C69-6EDB-4FF4-983F-18BD219EF322}</a:tableStyleId>
              </a:tblPr>
              <a:tblGrid>
                <a:gridCol w="946842">
                  <a:extLst>
                    <a:ext uri="{9D8B030D-6E8A-4147-A177-3AD203B41FA5}">
                      <a16:colId xmlns:a16="http://schemas.microsoft.com/office/drawing/2014/main" xmlns="" val="3753638573"/>
                    </a:ext>
                  </a:extLst>
                </a:gridCol>
                <a:gridCol w="946842">
                  <a:extLst>
                    <a:ext uri="{9D8B030D-6E8A-4147-A177-3AD203B41FA5}">
                      <a16:colId xmlns:a16="http://schemas.microsoft.com/office/drawing/2014/main" xmlns="" val="411585328"/>
                    </a:ext>
                  </a:extLst>
                </a:gridCol>
                <a:gridCol w="946842">
                  <a:extLst>
                    <a:ext uri="{9D8B030D-6E8A-4147-A177-3AD203B41FA5}">
                      <a16:colId xmlns:a16="http://schemas.microsoft.com/office/drawing/2014/main" xmlns="" val="1445814235"/>
                    </a:ext>
                  </a:extLst>
                </a:gridCol>
                <a:gridCol w="946842">
                  <a:extLst>
                    <a:ext uri="{9D8B030D-6E8A-4147-A177-3AD203B41FA5}">
                      <a16:colId xmlns:a16="http://schemas.microsoft.com/office/drawing/2014/main" xmlns="" val="1640254883"/>
                    </a:ext>
                  </a:extLst>
                </a:gridCol>
                <a:gridCol w="946842">
                  <a:extLst>
                    <a:ext uri="{9D8B030D-6E8A-4147-A177-3AD203B41FA5}">
                      <a16:colId xmlns:a16="http://schemas.microsoft.com/office/drawing/2014/main" xmlns="" val="2077832681"/>
                    </a:ext>
                  </a:extLst>
                </a:gridCol>
              </a:tblGrid>
              <a:tr h="485775">
                <a:tc>
                  <a:txBody>
                    <a:bodyPr/>
                    <a:lstStyle/>
                    <a:p>
                      <a:endParaRPr lang="en-US" dirty="0"/>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8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981054644"/>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120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88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158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587963211"/>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48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104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438095326"/>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84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375581334"/>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331496940"/>
                  </a:ext>
                </a:extLst>
              </a:tr>
            </a:tbl>
          </a:graphicData>
        </a:graphic>
      </p:graphicFrame>
      <p:sp>
        <p:nvSpPr>
          <p:cNvPr id="11" name="TextBox 10"/>
          <p:cNvSpPr txBox="1"/>
          <p:nvPr/>
        </p:nvSpPr>
        <p:spPr>
          <a:xfrm>
            <a:off x="4713518" y="3931407"/>
            <a:ext cx="609600" cy="369332"/>
          </a:xfrm>
          <a:prstGeom prst="rect">
            <a:avLst/>
          </a:prstGeom>
          <a:solidFill>
            <a:schemeClr val="bg1"/>
          </a:solidFill>
        </p:spPr>
        <p:txBody>
          <a:bodyPr wrap="square" rtlCol="0">
            <a:spAutoFit/>
          </a:bodyPr>
          <a:lstStyle/>
          <a:p>
            <a:endParaRPr lang="en-US" dirty="0"/>
          </a:p>
        </p:txBody>
      </p:sp>
      <p:sp>
        <p:nvSpPr>
          <p:cNvPr id="12" name="Rectangle 11"/>
          <p:cNvSpPr/>
          <p:nvPr/>
        </p:nvSpPr>
        <p:spPr>
          <a:xfrm>
            <a:off x="6923903" y="4808141"/>
            <a:ext cx="1295400" cy="3657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518248" y="3898976"/>
            <a:ext cx="941832" cy="475488"/>
          </a:xfrm>
          <a:prstGeom prst="rect">
            <a:avLst/>
          </a:prstGeom>
          <a:solidFill>
            <a:schemeClr val="accent2">
              <a:lumMod val="50000"/>
              <a:alpha val="30000"/>
            </a:schemeClr>
          </a:solidFill>
        </p:spPr>
        <p:txBody>
          <a:bodyPr wrap="square" rtlCol="0">
            <a:spAutoFit/>
          </a:bodyPr>
          <a:lstStyle/>
          <a:p>
            <a:endParaRPr lang="en-US" dirty="0"/>
          </a:p>
        </p:txBody>
      </p:sp>
    </p:spTree>
    <p:extLst>
      <p:ext uri="{BB962C8B-B14F-4D97-AF65-F5344CB8AC3E}">
        <p14:creationId xmlns:p14="http://schemas.microsoft.com/office/powerpoint/2010/main" val="353814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fade">
                                      <p:cBhvr>
                                        <p:cTn id="30" dur="500"/>
                                        <p:tgtEl>
                                          <p:spTgt spid="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fade">
                                      <p:cBhvr>
                                        <p:cTn id="35" dur="500"/>
                                        <p:tgtEl>
                                          <p:spTgt spid="5">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6" end="6"/>
                                            </p:txEl>
                                          </p:spTgt>
                                        </p:tgtEl>
                                        <p:attrNameLst>
                                          <p:attrName>style.visibility</p:attrName>
                                        </p:attrNameLst>
                                      </p:cBhvr>
                                      <p:to>
                                        <p:strVal val="visible"/>
                                      </p:to>
                                    </p:set>
                                    <p:animEffect transition="in" filter="fade">
                                      <p:cBhvr>
                                        <p:cTn id="40" dur="500"/>
                                        <p:tgtEl>
                                          <p:spTgt spid="5">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animEffect transition="in" filter="fade">
                                      <p:cBhvr>
                                        <p:cTn id="45" dur="500"/>
                                        <p:tgtEl>
                                          <p:spTgt spid="5">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8" end="8"/>
                                            </p:txEl>
                                          </p:spTgt>
                                        </p:tgtEl>
                                        <p:attrNameLst>
                                          <p:attrName>style.visibility</p:attrName>
                                        </p:attrNameLst>
                                      </p:cBhvr>
                                      <p:to>
                                        <p:strVal val="visible"/>
                                      </p:to>
                                    </p:set>
                                    <p:animEffect transition="in" filter="fade">
                                      <p:cBhvr>
                                        <p:cTn id="50" dur="500"/>
                                        <p:tgtEl>
                                          <p:spTgt spid="5">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9" end="9"/>
                                            </p:txEl>
                                          </p:spTgt>
                                        </p:tgtEl>
                                        <p:attrNameLst>
                                          <p:attrName>style.visibility</p:attrName>
                                        </p:attrNameLst>
                                      </p:cBhvr>
                                      <p:to>
                                        <p:strVal val="visible"/>
                                      </p:to>
                                    </p:set>
                                    <p:animEffect transition="in" filter="fade">
                                      <p:cBhvr>
                                        <p:cTn id="55" dur="500"/>
                                        <p:tgtEl>
                                          <p:spTgt spid="5">
                                            <p:txEl>
                                              <p:pRg st="9" end="9"/>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
                                            <p:txEl>
                                              <p:pRg st="10" end="10"/>
                                            </p:txEl>
                                          </p:spTgt>
                                        </p:tgtEl>
                                        <p:attrNameLst>
                                          <p:attrName>style.visibility</p:attrName>
                                        </p:attrNameLst>
                                      </p:cBhvr>
                                      <p:to>
                                        <p:strVal val="visible"/>
                                      </p:to>
                                    </p:set>
                                    <p:animEffect transition="in" filter="fade">
                                      <p:cBhvr>
                                        <p:cTn id="60" dur="500"/>
                                        <p:tgtEl>
                                          <p:spTgt spid="5">
                                            <p:txEl>
                                              <p:pRg st="10" end="1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
                                            <p:txEl>
                                              <p:pRg st="11" end="11"/>
                                            </p:txEl>
                                          </p:spTgt>
                                        </p:tgtEl>
                                        <p:attrNameLst>
                                          <p:attrName>style.visibility</p:attrName>
                                        </p:attrNameLst>
                                      </p:cBhvr>
                                      <p:to>
                                        <p:strVal val="visible"/>
                                      </p:to>
                                    </p:set>
                                    <p:animEffect transition="in" filter="fade">
                                      <p:cBhvr>
                                        <p:cTn id="65" dur="500"/>
                                        <p:tgtEl>
                                          <p:spTgt spid="5">
                                            <p:txEl>
                                              <p:pRg st="11" end="1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grpId="0"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heel(1)">
                                      <p:cBhvr>
                                        <p:cTn id="70" dur="1000"/>
                                        <p:tgtEl>
                                          <p:spTgt spid="6"/>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heel(1)">
                                      <p:cBhvr>
                                        <p:cTn id="73" dur="1000"/>
                                        <p:tgtEl>
                                          <p:spTgt spid="7"/>
                                        </p:tgtEl>
                                      </p:cBhvr>
                                    </p:animEffect>
                                  </p:childTnLst>
                                </p:cTn>
                              </p:par>
                              <p:par>
                                <p:cTn id="74" presetID="21" presetClass="entr" presetSubtype="1" fill="hold" grpId="0" nodeType="with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wheel(1)">
                                      <p:cBhvr>
                                        <p:cTn id="76" dur="1000"/>
                                        <p:tgtEl>
                                          <p:spTgt spid="12"/>
                                        </p:tgtEl>
                                      </p:cBhvr>
                                    </p:animEffect>
                                  </p:childTnLst>
                                </p:cTn>
                              </p:par>
                            </p:childTnLst>
                          </p:cTn>
                        </p:par>
                      </p:childTnLst>
                    </p:cTn>
                  </p:par>
                  <p:par>
                    <p:cTn id="77" fill="hold">
                      <p:stCondLst>
                        <p:cond delay="indefinite"/>
                      </p:stCondLst>
                      <p:childTnLst>
                        <p:par>
                          <p:cTn id="78" fill="hold">
                            <p:stCondLst>
                              <p:cond delay="0"/>
                            </p:stCondLst>
                            <p:childTnLst>
                              <p:par>
                                <p:cTn id="79" presetID="21" presetClass="entr" presetSubtype="1" fill="hold" grpId="0" nodeType="click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wheel(1)">
                                      <p:cBhvr>
                                        <p:cTn id="81" dur="1000"/>
                                        <p:tgtEl>
                                          <p:spTgt spid="8"/>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0" nodeType="clickEffect">
                                  <p:stCondLst>
                                    <p:cond delay="0"/>
                                  </p:stCondLst>
                                  <p:childTnLst>
                                    <p:set>
                                      <p:cBhvr>
                                        <p:cTn id="85" dur="1" fill="hold">
                                          <p:stCondLst>
                                            <p:cond delay="0"/>
                                          </p:stCondLst>
                                        </p:cTn>
                                        <p:tgtEl>
                                          <p:spTgt spid="11"/>
                                        </p:tgtEl>
                                        <p:attrNameLst>
                                          <p:attrName>style.visibility</p:attrName>
                                        </p:attrNameLst>
                                      </p:cBhvr>
                                      <p:to>
                                        <p:strVal val="hidden"/>
                                      </p:to>
                                    </p:set>
                                  </p:childTnLst>
                                </p:cTn>
                              </p:par>
                            </p:childTnLst>
                          </p:cTn>
                        </p:par>
                        <p:par>
                          <p:cTn id="86" fill="hold">
                            <p:stCondLst>
                              <p:cond delay="0"/>
                            </p:stCondLst>
                            <p:childTnLst>
                              <p:par>
                                <p:cTn id="87" presetID="22" presetClass="entr" presetSubtype="2" fill="hold" grpId="0" nodeType="after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wipe(right)">
                                      <p:cBhvr>
                                        <p:cTn id="8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Chain Multiplication using Dynamic Programming</a:t>
            </a:r>
          </a:p>
        </p:txBody>
      </p:sp>
      <p:sp>
        <p:nvSpPr>
          <p:cNvPr id="3" name="Content Placeholder 2"/>
          <p:cNvSpPr>
            <a:spLocks noGrp="1"/>
          </p:cNvSpPr>
          <p:nvPr>
            <p:ph idx="1"/>
          </p:nvPr>
        </p:nvSpPr>
        <p:spPr/>
        <p:txBody>
          <a:bodyPr/>
          <a:lstStyle/>
          <a:p>
            <a:r>
              <a:rPr lang="en-US" dirty="0"/>
              <a:t>How to parenthesize matrices? </a:t>
            </a:r>
          </a:p>
          <a:p>
            <a:pPr marL="457200" lvl="1" indent="0">
              <a:buNone/>
            </a:pPr>
            <a:endParaRPr lang="en-US" dirty="0"/>
          </a:p>
        </p:txBody>
      </p:sp>
      <mc:AlternateContent xmlns:mc="http://schemas.openxmlformats.org/markup-compatibility/2006" xmlns:a14="http://schemas.microsoft.com/office/drawing/2010/main">
        <mc:Choice Requires="a14">
          <p:sp>
            <p:nvSpPr>
              <p:cNvPr id="5" name="Rectangle 4"/>
              <p:cNvSpPr/>
              <p:nvPr/>
            </p:nvSpPr>
            <p:spPr>
              <a:xfrm>
                <a:off x="6858000" y="990600"/>
                <a:ext cx="5026946" cy="5334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left"/>
                    </m:oMathParaPr>
                    <m:oMath xmlns:m="http://schemas.openxmlformats.org/officeDocument/2006/math">
                      <m:r>
                        <a:rPr lang="en-US" sz="2200" b="1" i="1" dirty="0" smtClean="0">
                          <a:solidFill>
                            <a:schemeClr val="tx1"/>
                          </a:solidFill>
                          <a:latin typeface="Cambria Math" panose="02040503050406030204" pitchFamily="18" charset="0"/>
                        </a:rPr>
                        <m:t>𝑴</m:t>
                      </m:r>
                      <m:d>
                        <m:dPr>
                          <m:begChr m:val="["/>
                          <m:endChr m:val="]"/>
                          <m:ctrlPr>
                            <a:rPr lang="en-US" sz="2200" b="1" i="1" dirty="0">
                              <a:solidFill>
                                <a:schemeClr val="tx1"/>
                              </a:solidFill>
                              <a:latin typeface="Cambria Math" panose="02040503050406030204" pitchFamily="18" charset="0"/>
                            </a:rPr>
                          </m:ctrlPr>
                        </m:dPr>
                        <m:e>
                          <m:r>
                            <a:rPr lang="en-US" sz="2200" b="1" i="1" dirty="0">
                              <a:solidFill>
                                <a:schemeClr val="tx1"/>
                              </a:solidFill>
                              <a:latin typeface="Cambria Math" panose="02040503050406030204" pitchFamily="18" charset="0"/>
                            </a:rPr>
                            <m:t>𝟏</m:t>
                          </m:r>
                        </m:e>
                      </m:d>
                      <m:d>
                        <m:dPr>
                          <m:begChr m:val="["/>
                          <m:endChr m:val="]"/>
                          <m:ctrlPr>
                            <a:rPr lang="en-US" sz="2200" b="1" i="1" dirty="0">
                              <a:solidFill>
                                <a:schemeClr val="tx1"/>
                              </a:solidFill>
                              <a:latin typeface="Cambria Math" panose="02040503050406030204" pitchFamily="18" charset="0"/>
                            </a:rPr>
                          </m:ctrlPr>
                        </m:dPr>
                        <m:e>
                          <m:r>
                            <a:rPr lang="en-US" sz="2200" b="1" i="1" dirty="0">
                              <a:solidFill>
                                <a:schemeClr val="tx1"/>
                              </a:solidFill>
                              <a:latin typeface="Cambria Math" panose="02040503050406030204" pitchFamily="18" charset="0"/>
                            </a:rPr>
                            <m:t>𝟒</m:t>
                          </m:r>
                        </m:e>
                      </m:d>
                      <m:r>
                        <a:rPr lang="en-US" sz="2200" b="1" i="1" dirty="0" smtClean="0">
                          <a:solidFill>
                            <a:schemeClr val="tx1"/>
                          </a:solidFill>
                          <a:latin typeface="Cambria Math" panose="02040503050406030204" pitchFamily="18" charset="0"/>
                        </a:rPr>
                        <m:t>, </m:t>
                      </m:r>
                      <m:r>
                        <a:rPr lang="en-US" sz="2200" i="1" dirty="0">
                          <a:solidFill>
                            <a:schemeClr val="tx1"/>
                          </a:solidFill>
                          <a:latin typeface="Cambria Math" panose="02040503050406030204" pitchFamily="18" charset="0"/>
                        </a:rPr>
                        <m:t>h𝑒𝑟𝑒</m:t>
                      </m:r>
                      <m:r>
                        <a:rPr lang="en-US" sz="2200" i="1" dirty="0">
                          <a:solidFill>
                            <a:schemeClr val="tx1"/>
                          </a:solidFill>
                          <a:latin typeface="Cambria Math" panose="02040503050406030204" pitchFamily="18" charset="0"/>
                        </a:rPr>
                        <m:t> </m:t>
                      </m:r>
                      <m:r>
                        <a:rPr lang="en-US" sz="2200" i="1" dirty="0" err="1">
                          <a:solidFill>
                            <a:schemeClr val="tx1"/>
                          </a:solidFill>
                          <a:latin typeface="Cambria Math" panose="02040503050406030204" pitchFamily="18" charset="0"/>
                        </a:rPr>
                        <m:t>𝑖</m:t>
                      </m:r>
                      <m:r>
                        <a:rPr lang="en-US" sz="2200" i="1" dirty="0">
                          <a:solidFill>
                            <a:schemeClr val="tx1"/>
                          </a:solidFill>
                          <a:latin typeface="Cambria Math" panose="02040503050406030204" pitchFamily="18" charset="0"/>
                        </a:rPr>
                        <m:t> &lt; </m:t>
                      </m:r>
                      <m:r>
                        <a:rPr lang="en-US" sz="2200" i="1" dirty="0">
                          <a:solidFill>
                            <a:schemeClr val="tx1"/>
                          </a:solidFill>
                          <a:latin typeface="Cambria Math" panose="02040503050406030204" pitchFamily="18" charset="0"/>
                        </a:rPr>
                        <m:t>𝑗</m:t>
                      </m:r>
                      <m:r>
                        <a:rPr lang="en-US" sz="2200" i="1" dirty="0">
                          <a:solidFill>
                            <a:schemeClr val="tx1"/>
                          </a:solidFill>
                          <a:latin typeface="Cambria Math" panose="02040503050406030204" pitchFamily="18" charset="0"/>
                        </a:rPr>
                        <m:t> </m:t>
                      </m:r>
                    </m:oMath>
                  </m:oMathPara>
                </a14:m>
                <a:endParaRPr lang="en-US" sz="2200" i="1" dirty="0">
                  <a:solidFill>
                    <a:schemeClr val="tx1"/>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sz="2200" i="1" dirty="0" smtClean="0">
                          <a:solidFill>
                            <a:srgbClr val="AD1457"/>
                          </a:solidFill>
                          <a:latin typeface="Cambria Math" panose="02040503050406030204" pitchFamily="18" charset="0"/>
                        </a:rPr>
                        <m:t>𝑓𝑜𝑟</m:t>
                      </m:r>
                      <m:r>
                        <a:rPr lang="en-US" sz="2200" i="1" dirty="0" smtClean="0">
                          <a:solidFill>
                            <a:srgbClr val="AD1457"/>
                          </a:solidFill>
                          <a:latin typeface="Cambria Math" panose="02040503050406030204" pitchFamily="18" charset="0"/>
                        </a:rPr>
                        <m:t> </m:t>
                      </m:r>
                      <m:r>
                        <a:rPr lang="en-US" sz="2200" i="1" dirty="0" err="1">
                          <a:solidFill>
                            <a:srgbClr val="AD1457"/>
                          </a:solidFill>
                          <a:latin typeface="Cambria Math" panose="02040503050406030204" pitchFamily="18" charset="0"/>
                        </a:rPr>
                        <m:t>𝑖</m:t>
                      </m:r>
                      <m:r>
                        <a:rPr lang="en-US" sz="2200" i="1" dirty="0">
                          <a:solidFill>
                            <a:srgbClr val="AD1457"/>
                          </a:solidFill>
                          <a:latin typeface="Cambria Math" panose="02040503050406030204" pitchFamily="18" charset="0"/>
                        </a:rPr>
                        <m:t>=1,</m:t>
                      </m:r>
                      <m:r>
                        <a:rPr lang="en-US" sz="2200" i="1" dirty="0">
                          <a:solidFill>
                            <a:srgbClr val="AD1457"/>
                          </a:solidFill>
                          <a:latin typeface="Cambria Math" panose="02040503050406030204" pitchFamily="18" charset="0"/>
                        </a:rPr>
                        <m:t>𝑗</m:t>
                      </m:r>
                      <m:r>
                        <a:rPr lang="en-US" sz="2200" i="1" dirty="0">
                          <a:solidFill>
                            <a:srgbClr val="AD1457"/>
                          </a:solidFill>
                          <a:latin typeface="Cambria Math" panose="02040503050406030204" pitchFamily="18" charset="0"/>
                        </a:rPr>
                        <m:t>=4 </m:t>
                      </m:r>
                      <m:r>
                        <a:rPr lang="en-US" sz="2200" b="0" i="1" dirty="0" smtClean="0">
                          <a:solidFill>
                            <a:srgbClr val="AD1457"/>
                          </a:solidFill>
                          <a:latin typeface="Cambria Math" panose="02040503050406030204" pitchFamily="18" charset="0"/>
                        </a:rPr>
                        <m:t>𝑎𝑛𝑑</m:t>
                      </m:r>
                      <m:r>
                        <a:rPr lang="en-US" sz="2200" b="0" i="1" dirty="0" smtClean="0">
                          <a:solidFill>
                            <a:srgbClr val="AD1457"/>
                          </a:solidFill>
                          <a:latin typeface="Cambria Math" panose="02040503050406030204" pitchFamily="18" charset="0"/>
                        </a:rPr>
                        <m:t> </m:t>
                      </m:r>
                      <m:r>
                        <a:rPr lang="en-US" sz="2200" i="1" dirty="0">
                          <a:solidFill>
                            <a:srgbClr val="AD1457"/>
                          </a:solidFill>
                          <a:latin typeface="Cambria Math" panose="02040503050406030204" pitchFamily="18" charset="0"/>
                        </a:rPr>
                        <m:t>𝑘</m:t>
                      </m:r>
                      <m:r>
                        <a:rPr lang="en-US" sz="2200" i="1" dirty="0">
                          <a:solidFill>
                            <a:srgbClr val="AD1457"/>
                          </a:solidFill>
                          <a:latin typeface="Cambria Math" panose="02040503050406030204" pitchFamily="18" charset="0"/>
                        </a:rPr>
                        <m:t>=1 </m:t>
                      </m:r>
                      <m:r>
                        <a:rPr lang="en-US" sz="2200" i="1" dirty="0">
                          <a:solidFill>
                            <a:srgbClr val="AD1457"/>
                          </a:solidFill>
                          <a:latin typeface="Cambria Math" panose="02040503050406030204" pitchFamily="18" charset="0"/>
                        </a:rPr>
                        <m:t>𝑜𝑟</m:t>
                      </m:r>
                      <m:r>
                        <a:rPr lang="en-US" sz="2200" i="1" dirty="0">
                          <a:solidFill>
                            <a:srgbClr val="AD1457"/>
                          </a:solidFill>
                          <a:latin typeface="Cambria Math" panose="02040503050406030204" pitchFamily="18" charset="0"/>
                        </a:rPr>
                        <m:t> 2 </m:t>
                      </m:r>
                      <m:r>
                        <a:rPr lang="en-US" sz="2200" i="1" dirty="0">
                          <a:solidFill>
                            <a:srgbClr val="AD1457"/>
                          </a:solidFill>
                          <a:latin typeface="Cambria Math" panose="02040503050406030204" pitchFamily="18" charset="0"/>
                        </a:rPr>
                        <m:t>𝑜𝑟</m:t>
                      </m:r>
                      <m:r>
                        <a:rPr lang="en-US" sz="2200" i="1" dirty="0">
                          <a:solidFill>
                            <a:srgbClr val="AD1457"/>
                          </a:solidFill>
                          <a:latin typeface="Cambria Math" panose="02040503050406030204" pitchFamily="18" charset="0"/>
                        </a:rPr>
                        <m:t> 3  </m:t>
                      </m:r>
                    </m:oMath>
                  </m:oMathPara>
                </a14:m>
                <a:endParaRPr lang="en-US" sz="2200" i="1" dirty="0">
                  <a:solidFill>
                    <a:srgbClr val="AD1457"/>
                  </a:solidFill>
                  <a:latin typeface="Cambria Math" panose="02040503050406030204" pitchFamily="18" charset="0"/>
                </a:endParaRPr>
              </a:p>
              <a:p>
                <a:pPr lvl="0"/>
                <a14:m>
                  <m:oMathPara xmlns:m="http://schemas.openxmlformats.org/officeDocument/2006/math">
                    <m:oMathParaPr>
                      <m:jc m:val="center"/>
                    </m:oMathParaPr>
                    <m:oMath xmlns:m="http://schemas.openxmlformats.org/officeDocument/2006/math">
                      <m:r>
                        <a:rPr lang="en-US" sz="2200" i="1" dirty="0">
                          <a:solidFill>
                            <a:srgbClr val="AD1457"/>
                          </a:solidFill>
                          <a:latin typeface="Cambria Math" panose="02040503050406030204" pitchFamily="18" charset="0"/>
                        </a:rPr>
                        <m:t>𝑏𝑒𝑐𝑎𝑢𝑠𝑒</m:t>
                      </m:r>
                      <m:r>
                        <a:rPr lang="en-US" sz="2200" i="1" dirty="0">
                          <a:solidFill>
                            <a:srgbClr val="AD1457"/>
                          </a:solidFill>
                          <a:latin typeface="Cambria Math" panose="02040503050406030204" pitchFamily="18" charset="0"/>
                        </a:rPr>
                        <m:t> </m:t>
                      </m:r>
                      <m:r>
                        <a:rPr lang="en-US" sz="2200" i="1" dirty="0" err="1">
                          <a:solidFill>
                            <a:srgbClr val="AD1457"/>
                          </a:solidFill>
                          <a:latin typeface="Cambria Math" panose="02040503050406030204" pitchFamily="18" charset="0"/>
                        </a:rPr>
                        <m:t>𝑖</m:t>
                      </m:r>
                      <m:r>
                        <a:rPr lang="en-US" sz="2200" i="1" dirty="0">
                          <a:solidFill>
                            <a:srgbClr val="AD1457"/>
                          </a:solidFill>
                          <a:latin typeface="Cambria Math" panose="02040503050406030204" pitchFamily="18" charset="0"/>
                        </a:rPr>
                        <m:t> ≤ </m:t>
                      </m:r>
                      <m:r>
                        <a:rPr lang="en-US" sz="2200" i="1" dirty="0">
                          <a:solidFill>
                            <a:srgbClr val="AD1457"/>
                          </a:solidFill>
                          <a:latin typeface="Cambria Math" panose="02040503050406030204" pitchFamily="18" charset="0"/>
                        </a:rPr>
                        <m:t>𝑘</m:t>
                      </m:r>
                      <m:r>
                        <a:rPr lang="en-US" sz="2200" i="1" dirty="0">
                          <a:solidFill>
                            <a:srgbClr val="AD1457"/>
                          </a:solidFill>
                          <a:latin typeface="Cambria Math" panose="02040503050406030204" pitchFamily="18" charset="0"/>
                        </a:rPr>
                        <m:t> ≤ </m:t>
                      </m:r>
                      <m:r>
                        <a:rPr lang="en-US" sz="2200" i="1" dirty="0">
                          <a:solidFill>
                            <a:srgbClr val="AD1457"/>
                          </a:solidFill>
                          <a:latin typeface="Cambria Math" panose="02040503050406030204" pitchFamily="18" charset="0"/>
                        </a:rPr>
                        <m:t>𝑗</m:t>
                      </m:r>
                      <m:r>
                        <a:rPr lang="en-US" sz="2200" i="1" dirty="0">
                          <a:solidFill>
                            <a:srgbClr val="AD1457"/>
                          </a:solidFill>
                          <a:latin typeface="Cambria Math" panose="02040503050406030204" pitchFamily="18" charset="0"/>
                        </a:rPr>
                        <m:t>−1</m:t>
                      </m:r>
                    </m:oMath>
                  </m:oMathPara>
                </a14:m>
                <a:endParaRPr lang="en-US" sz="2200" dirty="0">
                  <a:solidFill>
                    <a:srgbClr val="AD1457"/>
                  </a:solidFill>
                </a:endParaRPr>
              </a:p>
              <a:p>
                <a:pPr lvl="0"/>
                <a14:m>
                  <m:oMathPara xmlns:m="http://schemas.openxmlformats.org/officeDocument/2006/math">
                    <m:oMathParaPr>
                      <m:jc m:val="left"/>
                    </m:oMathParaPr>
                    <m:oMath xmlns:m="http://schemas.openxmlformats.org/officeDocument/2006/math">
                      <m:r>
                        <a:rPr lang="en-US" sz="2200" b="1" i="1" dirty="0" smtClean="0">
                          <a:solidFill>
                            <a:schemeClr val="tx1"/>
                          </a:solidFill>
                          <a:latin typeface="Cambria Math" panose="02040503050406030204" pitchFamily="18" charset="0"/>
                        </a:rPr>
                        <m:t>𝑭𝒐𝒓</m:t>
                      </m:r>
                      <m:r>
                        <a:rPr lang="en-US" sz="2200" b="1" i="1" dirty="0" smtClean="0">
                          <a:solidFill>
                            <a:schemeClr val="tx1"/>
                          </a:solidFill>
                          <a:latin typeface="Cambria Math" panose="02040503050406030204" pitchFamily="18" charset="0"/>
                        </a:rPr>
                        <m:t> </m:t>
                      </m:r>
                      <m:r>
                        <a:rPr lang="en-US" sz="2200" b="1" i="1" dirty="0" smtClean="0">
                          <a:solidFill>
                            <a:schemeClr val="tx1"/>
                          </a:solidFill>
                          <a:latin typeface="Cambria Math" panose="02040503050406030204" pitchFamily="18" charset="0"/>
                        </a:rPr>
                        <m:t>𝒌</m:t>
                      </m:r>
                      <m:r>
                        <a:rPr lang="en-US" sz="2200" b="1" i="1" dirty="0" smtClean="0">
                          <a:solidFill>
                            <a:schemeClr val="tx1"/>
                          </a:solidFill>
                          <a:latin typeface="Cambria Math" panose="02040503050406030204" pitchFamily="18" charset="0"/>
                        </a:rPr>
                        <m:t>=</m:t>
                      </m:r>
                      <m:r>
                        <a:rPr lang="en-US" sz="2200" b="1" i="1" dirty="0" smtClean="0">
                          <a:solidFill>
                            <a:schemeClr val="tx1"/>
                          </a:solidFill>
                          <a:latin typeface="Cambria Math" panose="02040503050406030204" pitchFamily="18" charset="0"/>
                        </a:rPr>
                        <m:t>𝟏</m:t>
                      </m:r>
                    </m:oMath>
                  </m:oMathPara>
                </a14:m>
                <a:endParaRPr lang="en-US" sz="2200" b="1" dirty="0">
                  <a:solidFill>
                    <a:schemeClr val="tx1"/>
                  </a:solidFill>
                </a:endParaRPr>
              </a:p>
              <a:p>
                <a:pPr lvl="0"/>
                <a14:m>
                  <m:oMathPara xmlns:m="http://schemas.openxmlformats.org/officeDocument/2006/math">
                    <m:oMathParaPr>
                      <m:jc m:val="centerGroup"/>
                    </m:oMathParaPr>
                    <m:oMath xmlns:m="http://schemas.openxmlformats.org/officeDocument/2006/math">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[1][4]=</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[1][1]+</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[2][4]+</m:t>
                      </m:r>
                      <m:r>
                        <a:rPr lang="en-US" sz="2200" i="1" dirty="0" smtClean="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0</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1</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4</m:t>
                      </m:r>
                    </m:oMath>
                  </m:oMathPara>
                </a14:m>
                <a:endParaRPr lang="en-US" sz="2200" baseline="-25000" dirty="0">
                  <a:solidFill>
                    <a:srgbClr val="AD1457"/>
                  </a:solidFill>
                </a:endParaRPr>
              </a:p>
              <a:p>
                <a:pPr lvl="0"/>
                <a14:m>
                  <m:oMathPara xmlns:m="http://schemas.openxmlformats.org/officeDocument/2006/math">
                    <m:oMathParaPr>
                      <m:jc m:val="center"/>
                    </m:oMathParaPr>
                    <m:oMath xmlns:m="http://schemas.openxmlformats.org/officeDocument/2006/math">
                      <m:r>
                        <a:rPr lang="en-US" sz="2200" i="1" dirty="0">
                          <a:solidFill>
                            <a:srgbClr val="AD1457"/>
                          </a:solidFill>
                          <a:latin typeface="Cambria Math" panose="02040503050406030204" pitchFamily="18" charset="0"/>
                        </a:rPr>
                        <m:t>              = 0+104+5∗4∗7 </m:t>
                      </m:r>
                      <m:r>
                        <a:rPr lang="en-US" sz="2200" b="1" i="1" dirty="0">
                          <a:solidFill>
                            <a:srgbClr val="AD1457"/>
                          </a:solidFill>
                          <a:latin typeface="Cambria Math" panose="02040503050406030204" pitchFamily="18" charset="0"/>
                        </a:rPr>
                        <m:t>= </m:t>
                      </m:r>
                      <m:r>
                        <a:rPr lang="en-US" sz="2200" b="1" i="1" dirty="0">
                          <a:solidFill>
                            <a:srgbClr val="AD1457"/>
                          </a:solidFill>
                          <a:latin typeface="Cambria Math" panose="02040503050406030204" pitchFamily="18" charset="0"/>
                        </a:rPr>
                        <m:t>𝟐𝟒𝟒</m:t>
                      </m:r>
                    </m:oMath>
                  </m:oMathPara>
                </a14:m>
                <a:endParaRPr lang="en-US" sz="2200" b="1" dirty="0">
                  <a:solidFill>
                    <a:srgbClr val="AD1457"/>
                  </a:solidFill>
                </a:endParaRPr>
              </a:p>
              <a:p>
                <a:pPr lvl="0"/>
                <a14:m>
                  <m:oMathPara xmlns:m="http://schemas.openxmlformats.org/officeDocument/2006/math">
                    <m:oMathParaPr>
                      <m:jc m:val="left"/>
                    </m:oMathParaPr>
                    <m:oMath xmlns:m="http://schemas.openxmlformats.org/officeDocument/2006/math">
                      <m:r>
                        <a:rPr lang="en-US" sz="2200" b="1" i="1" dirty="0" smtClean="0">
                          <a:solidFill>
                            <a:schemeClr val="tx1"/>
                          </a:solidFill>
                          <a:latin typeface="Cambria Math" panose="02040503050406030204" pitchFamily="18" charset="0"/>
                        </a:rPr>
                        <m:t>𝑭𝒐𝒓</m:t>
                      </m:r>
                      <m:r>
                        <a:rPr lang="en-US" sz="2200" b="1" i="1" dirty="0" smtClean="0">
                          <a:solidFill>
                            <a:schemeClr val="tx1"/>
                          </a:solidFill>
                          <a:latin typeface="Cambria Math" panose="02040503050406030204" pitchFamily="18" charset="0"/>
                        </a:rPr>
                        <m:t> </m:t>
                      </m:r>
                      <m:r>
                        <a:rPr lang="en-US" sz="2200" b="1" i="1" dirty="0" smtClean="0">
                          <a:solidFill>
                            <a:schemeClr val="tx1"/>
                          </a:solidFill>
                          <a:latin typeface="Cambria Math" panose="02040503050406030204" pitchFamily="18" charset="0"/>
                        </a:rPr>
                        <m:t>𝒌</m:t>
                      </m:r>
                      <m:r>
                        <a:rPr lang="en-US" sz="2200" b="1" i="1" dirty="0" smtClean="0">
                          <a:solidFill>
                            <a:schemeClr val="tx1"/>
                          </a:solidFill>
                          <a:latin typeface="Cambria Math" panose="02040503050406030204" pitchFamily="18" charset="0"/>
                        </a:rPr>
                        <m:t>=</m:t>
                      </m:r>
                      <m:r>
                        <a:rPr lang="en-US" sz="2200" b="1" i="1" dirty="0" smtClean="0">
                          <a:solidFill>
                            <a:schemeClr val="tx1"/>
                          </a:solidFill>
                          <a:latin typeface="Cambria Math" panose="02040503050406030204" pitchFamily="18" charset="0"/>
                        </a:rPr>
                        <m:t>𝟐</m:t>
                      </m:r>
                    </m:oMath>
                  </m:oMathPara>
                </a14:m>
                <a:endParaRPr lang="en-US" sz="2200" b="1" dirty="0">
                  <a:solidFill>
                    <a:schemeClr val="tx1"/>
                  </a:solidFill>
                </a:endParaRPr>
              </a:p>
              <a:p>
                <a:pPr lvl="0"/>
                <a14:m>
                  <m:oMathPara xmlns:m="http://schemas.openxmlformats.org/officeDocument/2006/math">
                    <m:oMathParaPr>
                      <m:jc m:val="centerGroup"/>
                    </m:oMathParaPr>
                    <m:oMath xmlns:m="http://schemas.openxmlformats.org/officeDocument/2006/math">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[1][4]=</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[1][2]+</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[3][4]+</m:t>
                      </m:r>
                      <m:r>
                        <a:rPr lang="en-US" sz="2200" i="1" dirty="0" smtClean="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0</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2</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4</m:t>
                      </m:r>
                    </m:oMath>
                  </m:oMathPara>
                </a14:m>
                <a:endParaRPr lang="en-US" sz="2200" baseline="-25000" dirty="0">
                  <a:solidFill>
                    <a:srgbClr val="AD1457"/>
                  </a:solidFill>
                </a:endParaRPr>
              </a:p>
              <a:p>
                <a:pPr lvl="0"/>
                <a14:m>
                  <m:oMathPara xmlns:m="http://schemas.openxmlformats.org/officeDocument/2006/math">
                    <m:oMathParaPr>
                      <m:jc m:val="center"/>
                    </m:oMathParaPr>
                    <m:oMath xmlns:m="http://schemas.openxmlformats.org/officeDocument/2006/math">
                      <m:r>
                        <a:rPr lang="en-US" sz="2200" i="1" dirty="0">
                          <a:solidFill>
                            <a:srgbClr val="AD1457"/>
                          </a:solidFill>
                          <a:latin typeface="Cambria Math" panose="02040503050406030204" pitchFamily="18" charset="0"/>
                        </a:rPr>
                        <m:t>              = 120+84+5∗6∗7  </m:t>
                      </m:r>
                      <m:r>
                        <a:rPr lang="en-US" sz="2200" b="1" i="1" dirty="0">
                          <a:solidFill>
                            <a:srgbClr val="AD1457"/>
                          </a:solidFill>
                          <a:latin typeface="Cambria Math" panose="02040503050406030204" pitchFamily="18" charset="0"/>
                        </a:rPr>
                        <m:t>= </m:t>
                      </m:r>
                      <m:r>
                        <a:rPr lang="en-US" sz="2200" b="1" i="1" dirty="0">
                          <a:solidFill>
                            <a:srgbClr val="AD1457"/>
                          </a:solidFill>
                          <a:latin typeface="Cambria Math" panose="02040503050406030204" pitchFamily="18" charset="0"/>
                        </a:rPr>
                        <m:t>𝟒𝟏𝟒</m:t>
                      </m:r>
                    </m:oMath>
                  </m:oMathPara>
                </a14:m>
                <a:endParaRPr lang="en-US" sz="2200" b="1" dirty="0">
                  <a:solidFill>
                    <a:srgbClr val="AD1457"/>
                  </a:solidFill>
                </a:endParaRPr>
              </a:p>
              <a:p>
                <a:pPr lvl="0"/>
                <a14:m>
                  <m:oMathPara xmlns:m="http://schemas.openxmlformats.org/officeDocument/2006/math">
                    <m:oMathParaPr>
                      <m:jc m:val="left"/>
                    </m:oMathParaPr>
                    <m:oMath xmlns:m="http://schemas.openxmlformats.org/officeDocument/2006/math">
                      <m:r>
                        <a:rPr lang="en-US" sz="2200" b="1" i="1" dirty="0" smtClean="0">
                          <a:solidFill>
                            <a:schemeClr val="tx1"/>
                          </a:solidFill>
                          <a:latin typeface="Cambria Math" panose="02040503050406030204" pitchFamily="18" charset="0"/>
                        </a:rPr>
                        <m:t>𝑭𝒐𝒓</m:t>
                      </m:r>
                      <m:r>
                        <a:rPr lang="en-US" sz="2200" b="1" i="1" dirty="0" smtClean="0">
                          <a:solidFill>
                            <a:schemeClr val="tx1"/>
                          </a:solidFill>
                          <a:latin typeface="Cambria Math" panose="02040503050406030204" pitchFamily="18" charset="0"/>
                        </a:rPr>
                        <m:t> </m:t>
                      </m:r>
                      <m:r>
                        <a:rPr lang="en-US" sz="2200" b="1" i="1" dirty="0" smtClean="0">
                          <a:solidFill>
                            <a:schemeClr val="tx1"/>
                          </a:solidFill>
                          <a:latin typeface="Cambria Math" panose="02040503050406030204" pitchFamily="18" charset="0"/>
                        </a:rPr>
                        <m:t>𝒌</m:t>
                      </m:r>
                      <m:r>
                        <a:rPr lang="en-US" sz="2200" b="1" i="1" dirty="0" smtClean="0">
                          <a:solidFill>
                            <a:schemeClr val="tx1"/>
                          </a:solidFill>
                          <a:latin typeface="Cambria Math" panose="02040503050406030204" pitchFamily="18" charset="0"/>
                        </a:rPr>
                        <m:t>=</m:t>
                      </m:r>
                      <m:r>
                        <a:rPr lang="en-US" sz="2200" b="1" i="1" dirty="0" smtClean="0">
                          <a:solidFill>
                            <a:schemeClr val="tx1"/>
                          </a:solidFill>
                          <a:latin typeface="Cambria Math" panose="02040503050406030204" pitchFamily="18" charset="0"/>
                        </a:rPr>
                        <m:t>𝟑</m:t>
                      </m:r>
                    </m:oMath>
                  </m:oMathPara>
                </a14:m>
                <a:endParaRPr lang="en-US" sz="2200" b="1" dirty="0">
                  <a:solidFill>
                    <a:schemeClr val="tx1"/>
                  </a:solidFill>
                </a:endParaRPr>
              </a:p>
              <a:p>
                <a:pPr lvl="0"/>
                <a14:m>
                  <m:oMathPara xmlns:m="http://schemas.openxmlformats.org/officeDocument/2006/math">
                    <m:oMathParaPr>
                      <m:jc m:val="centerGroup"/>
                    </m:oMathParaPr>
                    <m:oMath xmlns:m="http://schemas.openxmlformats.org/officeDocument/2006/math">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[1][4]=</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[1][3]+</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[4][4]+</m:t>
                      </m:r>
                      <m:r>
                        <a:rPr lang="en-US" sz="2200" i="1" dirty="0" smtClean="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0</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3</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4</m:t>
                      </m:r>
                    </m:oMath>
                  </m:oMathPara>
                </a14:m>
                <a:endParaRPr lang="en-US" sz="2200" baseline="-25000" dirty="0">
                  <a:solidFill>
                    <a:srgbClr val="AD1457"/>
                  </a:solidFill>
                </a:endParaRPr>
              </a:p>
              <a:p>
                <a:pPr lvl="0"/>
                <a14:m>
                  <m:oMathPara xmlns:m="http://schemas.openxmlformats.org/officeDocument/2006/math">
                    <m:oMathParaPr>
                      <m:jc m:val="centerGroup"/>
                    </m:oMathParaPr>
                    <m:oMath xmlns:m="http://schemas.openxmlformats.org/officeDocument/2006/math">
                      <m:r>
                        <a:rPr lang="en-US" sz="2200" i="1" dirty="0">
                          <a:solidFill>
                            <a:srgbClr val="AD1457"/>
                          </a:solidFill>
                          <a:latin typeface="Cambria Math" panose="02040503050406030204" pitchFamily="18" charset="0"/>
                        </a:rPr>
                        <m:t>              = 88+0+5∗2∗7</m:t>
                      </m:r>
                      <m:r>
                        <a:rPr lang="en-US" sz="2200" b="0" i="1" dirty="0" smtClean="0">
                          <a:solidFill>
                            <a:srgbClr val="AD1457"/>
                          </a:solidFill>
                          <a:latin typeface="Cambria Math" panose="02040503050406030204" pitchFamily="18" charset="0"/>
                        </a:rPr>
                        <m:t>=</m:t>
                      </m:r>
                      <m:r>
                        <a:rPr lang="en-US" sz="2200" b="1" i="1" dirty="0" smtClean="0">
                          <a:solidFill>
                            <a:srgbClr val="AD1457"/>
                          </a:solidFill>
                          <a:latin typeface="Cambria Math" panose="02040503050406030204" pitchFamily="18" charset="0"/>
                        </a:rPr>
                        <m:t>𝟏𝟓𝟖</m:t>
                      </m:r>
                    </m:oMath>
                  </m:oMathPara>
                </a14:m>
                <a:endParaRPr lang="en-US" sz="2200" b="1" i="1" dirty="0">
                  <a:solidFill>
                    <a:srgbClr val="AD1457"/>
                  </a:solidFill>
                  <a:latin typeface="Cambria Math" panose="020405030504060302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6858000" y="990600"/>
                <a:ext cx="5026946" cy="5334000"/>
              </a:xfrm>
              <a:prstGeom prst="rect">
                <a:avLst/>
              </a:prstGeom>
              <a:blipFill>
                <a:blip r:embed="rId2"/>
                <a:stretch>
                  <a:fillRect l="-605"/>
                </a:stretch>
              </a:blipFill>
              <a:ln w="12700">
                <a:solidFill>
                  <a:schemeClr val="accent1"/>
                </a:solidFill>
              </a:ln>
            </p:spPr>
            <p:txBody>
              <a:bodyPr/>
              <a:lstStyle/>
              <a:p>
                <a:r>
                  <a:rPr lang="en-US">
                    <a:noFill/>
                  </a:rPr>
                  <a:t> </a:t>
                </a:r>
              </a:p>
            </p:txBody>
          </p:sp>
        </mc:Fallback>
      </mc:AlternateContent>
      <p:graphicFrame>
        <p:nvGraphicFramePr>
          <p:cNvPr id="10" name="Table 9"/>
          <p:cNvGraphicFramePr>
            <a:graphicFrameLocks noGrp="1"/>
          </p:cNvGraphicFramePr>
          <p:nvPr/>
        </p:nvGraphicFramePr>
        <p:xfrm>
          <a:off x="721658" y="3397623"/>
          <a:ext cx="4734210" cy="2428875"/>
        </p:xfrm>
        <a:graphic>
          <a:graphicData uri="http://schemas.openxmlformats.org/drawingml/2006/table">
            <a:tbl>
              <a:tblPr firstRow="1" firstCol="1" bandRow="1">
                <a:tableStyleId>{F5AB1C69-6EDB-4FF4-983F-18BD219EF322}</a:tableStyleId>
              </a:tblPr>
              <a:tblGrid>
                <a:gridCol w="946842">
                  <a:extLst>
                    <a:ext uri="{9D8B030D-6E8A-4147-A177-3AD203B41FA5}">
                      <a16:colId xmlns:a16="http://schemas.microsoft.com/office/drawing/2014/main" xmlns="" val="3753638573"/>
                    </a:ext>
                  </a:extLst>
                </a:gridCol>
                <a:gridCol w="946842">
                  <a:extLst>
                    <a:ext uri="{9D8B030D-6E8A-4147-A177-3AD203B41FA5}">
                      <a16:colId xmlns:a16="http://schemas.microsoft.com/office/drawing/2014/main" xmlns="" val="411585328"/>
                    </a:ext>
                  </a:extLst>
                </a:gridCol>
                <a:gridCol w="946842">
                  <a:extLst>
                    <a:ext uri="{9D8B030D-6E8A-4147-A177-3AD203B41FA5}">
                      <a16:colId xmlns:a16="http://schemas.microsoft.com/office/drawing/2014/main" xmlns="" val="1445814235"/>
                    </a:ext>
                  </a:extLst>
                </a:gridCol>
                <a:gridCol w="946842">
                  <a:extLst>
                    <a:ext uri="{9D8B030D-6E8A-4147-A177-3AD203B41FA5}">
                      <a16:colId xmlns:a16="http://schemas.microsoft.com/office/drawing/2014/main" xmlns="" val="1640254883"/>
                    </a:ext>
                  </a:extLst>
                </a:gridCol>
                <a:gridCol w="946842">
                  <a:extLst>
                    <a:ext uri="{9D8B030D-6E8A-4147-A177-3AD203B41FA5}">
                      <a16:colId xmlns:a16="http://schemas.microsoft.com/office/drawing/2014/main" xmlns="" val="2077832681"/>
                    </a:ext>
                  </a:extLst>
                </a:gridCol>
              </a:tblGrid>
              <a:tr h="485775">
                <a:tc>
                  <a:txBody>
                    <a:bodyPr/>
                    <a:lstStyle/>
                    <a:p>
                      <a:endParaRPr lang="en-US" dirty="0"/>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8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981054644"/>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120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88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158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587963211"/>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48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104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438095326"/>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84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375581334"/>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331496940"/>
                  </a:ext>
                </a:extLst>
              </a:tr>
            </a:tbl>
          </a:graphicData>
        </a:graphic>
      </p:graphicFrame>
      <p:sp>
        <p:nvSpPr>
          <p:cNvPr id="13" name="Rounded Rectangle 12"/>
          <p:cNvSpPr/>
          <p:nvPr/>
        </p:nvSpPr>
        <p:spPr>
          <a:xfrm>
            <a:off x="1325880" y="1338943"/>
            <a:ext cx="2667000" cy="711926"/>
          </a:xfrm>
          <a:prstGeom prst="roundRect">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C00000"/>
                </a:solidFill>
              </a:rPr>
              <a:t>A   B    C      D</a:t>
            </a:r>
          </a:p>
        </p:txBody>
      </p:sp>
      <p:sp>
        <p:nvSpPr>
          <p:cNvPr id="14" name="Rounded Rectangle 13"/>
          <p:cNvSpPr/>
          <p:nvPr/>
        </p:nvSpPr>
        <p:spPr>
          <a:xfrm>
            <a:off x="6921136" y="4803526"/>
            <a:ext cx="4900750" cy="137160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uble Bracket 14"/>
          <p:cNvSpPr/>
          <p:nvPr/>
        </p:nvSpPr>
        <p:spPr>
          <a:xfrm>
            <a:off x="1489166" y="1365069"/>
            <a:ext cx="1810319" cy="685800"/>
          </a:xfrm>
          <a:prstGeom prst="bracketPair">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4518248" y="3885529"/>
            <a:ext cx="941832" cy="475488"/>
          </a:xfrm>
          <a:prstGeom prst="rect">
            <a:avLst/>
          </a:prstGeom>
          <a:solidFill>
            <a:schemeClr val="accent2">
              <a:lumMod val="50000"/>
              <a:alpha val="30000"/>
            </a:schemeClr>
          </a:solidFill>
        </p:spPr>
        <p:txBody>
          <a:bodyPr wrap="square" rtlCol="0">
            <a:spAutoFit/>
          </a:bodyPr>
          <a:lstStyle/>
          <a:p>
            <a:endParaRPr lang="en-US" dirty="0"/>
          </a:p>
        </p:txBody>
      </p:sp>
    </p:spTree>
    <p:extLst>
      <p:ext uri="{BB962C8B-B14F-4D97-AF65-F5344CB8AC3E}">
        <p14:creationId xmlns:p14="http://schemas.microsoft.com/office/powerpoint/2010/main" val="269621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right)">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Chain Multiplication using Dynamic Programming</a:t>
            </a:r>
          </a:p>
        </p:txBody>
      </p:sp>
      <p:sp>
        <p:nvSpPr>
          <p:cNvPr id="3" name="Content Placeholder 2"/>
          <p:cNvSpPr>
            <a:spLocks noGrp="1"/>
          </p:cNvSpPr>
          <p:nvPr>
            <p:ph idx="1"/>
          </p:nvPr>
        </p:nvSpPr>
        <p:spPr/>
        <p:txBody>
          <a:bodyPr/>
          <a:lstStyle/>
          <a:p>
            <a:r>
              <a:rPr lang="en-US" dirty="0"/>
              <a:t>How to parenthesize matrices? </a:t>
            </a:r>
          </a:p>
          <a:p>
            <a:endParaRPr lang="en-US" dirty="0"/>
          </a:p>
        </p:txBody>
      </p:sp>
      <mc:AlternateContent xmlns:mc="http://schemas.openxmlformats.org/markup-compatibility/2006" xmlns:a14="http://schemas.microsoft.com/office/drawing/2010/main">
        <mc:Choice Requires="a14">
          <p:sp>
            <p:nvSpPr>
              <p:cNvPr id="5" name="Rectangle 4"/>
              <p:cNvSpPr/>
              <p:nvPr/>
            </p:nvSpPr>
            <p:spPr>
              <a:xfrm>
                <a:off x="6858000" y="990600"/>
                <a:ext cx="5026946" cy="5334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left"/>
                    </m:oMathParaPr>
                    <m:oMath xmlns:m="http://schemas.openxmlformats.org/officeDocument/2006/math">
                      <m:r>
                        <a:rPr lang="en-US" sz="2200" b="1" i="1" dirty="0" smtClean="0">
                          <a:solidFill>
                            <a:schemeClr val="tx1"/>
                          </a:solidFill>
                          <a:latin typeface="Cambria Math" panose="02040503050406030204" pitchFamily="18" charset="0"/>
                        </a:rPr>
                        <m:t>𝑴</m:t>
                      </m:r>
                      <m:d>
                        <m:dPr>
                          <m:begChr m:val="["/>
                          <m:endChr m:val="]"/>
                          <m:ctrlPr>
                            <a:rPr lang="en-US" sz="2200" b="1" i="1" dirty="0" smtClean="0">
                              <a:solidFill>
                                <a:schemeClr val="tx1"/>
                              </a:solidFill>
                              <a:latin typeface="Cambria Math" panose="02040503050406030204" pitchFamily="18" charset="0"/>
                            </a:rPr>
                          </m:ctrlPr>
                        </m:dPr>
                        <m:e>
                          <m:r>
                            <a:rPr lang="en-US" sz="2200" b="1" i="1" dirty="0" smtClean="0">
                              <a:solidFill>
                                <a:schemeClr val="tx1"/>
                              </a:solidFill>
                              <a:latin typeface="Cambria Math" panose="02040503050406030204" pitchFamily="18" charset="0"/>
                            </a:rPr>
                            <m:t>𝟏</m:t>
                          </m:r>
                        </m:e>
                      </m:d>
                      <m:d>
                        <m:dPr>
                          <m:begChr m:val="["/>
                          <m:endChr m:val="]"/>
                          <m:ctrlPr>
                            <a:rPr lang="en-US" sz="2200" b="1" i="1" dirty="0" smtClean="0">
                              <a:solidFill>
                                <a:schemeClr val="tx1"/>
                              </a:solidFill>
                              <a:latin typeface="Cambria Math" panose="02040503050406030204" pitchFamily="18" charset="0"/>
                            </a:rPr>
                          </m:ctrlPr>
                        </m:dPr>
                        <m:e>
                          <m:r>
                            <a:rPr lang="en-US" sz="2200" b="1" i="1" dirty="0" smtClean="0">
                              <a:solidFill>
                                <a:schemeClr val="tx1"/>
                              </a:solidFill>
                              <a:latin typeface="Cambria Math" panose="02040503050406030204" pitchFamily="18" charset="0"/>
                            </a:rPr>
                            <m:t>𝟑</m:t>
                          </m:r>
                        </m:e>
                      </m:d>
                      <m:r>
                        <a:rPr lang="en-US" sz="2200" b="1" i="1" dirty="0" smtClean="0">
                          <a:solidFill>
                            <a:schemeClr val="tx1"/>
                          </a:solidFill>
                          <a:latin typeface="Cambria Math" panose="02040503050406030204" pitchFamily="18" charset="0"/>
                        </a:rPr>
                        <m:t>,</m:t>
                      </m:r>
                      <m:r>
                        <a:rPr lang="en-US" sz="2200" b="1" i="1" dirty="0" smtClean="0">
                          <a:solidFill>
                            <a:srgbClr val="AD1457"/>
                          </a:solidFill>
                          <a:latin typeface="Cambria Math" panose="02040503050406030204" pitchFamily="18" charset="0"/>
                        </a:rPr>
                        <m:t> </m:t>
                      </m:r>
                      <m:r>
                        <a:rPr lang="en-US" sz="2200" i="1" dirty="0" smtClean="0">
                          <a:solidFill>
                            <a:schemeClr val="tx1"/>
                          </a:solidFill>
                          <a:latin typeface="Cambria Math" panose="02040503050406030204" pitchFamily="18" charset="0"/>
                        </a:rPr>
                        <m:t>h𝑒𝑟𝑒</m:t>
                      </m:r>
                      <m:r>
                        <a:rPr lang="en-US" sz="2200" i="1" dirty="0" smtClean="0">
                          <a:solidFill>
                            <a:schemeClr val="tx1"/>
                          </a:solidFill>
                          <a:latin typeface="Cambria Math" panose="02040503050406030204" pitchFamily="18" charset="0"/>
                        </a:rPr>
                        <m:t> </m:t>
                      </m:r>
                      <m:r>
                        <a:rPr lang="en-US" sz="2200" i="1" dirty="0" err="1">
                          <a:solidFill>
                            <a:schemeClr val="tx1"/>
                          </a:solidFill>
                          <a:latin typeface="Cambria Math" panose="02040503050406030204" pitchFamily="18" charset="0"/>
                        </a:rPr>
                        <m:t>𝑖</m:t>
                      </m:r>
                      <m:r>
                        <a:rPr lang="en-US" sz="2200" i="1" dirty="0">
                          <a:solidFill>
                            <a:schemeClr val="tx1"/>
                          </a:solidFill>
                          <a:latin typeface="Cambria Math" panose="02040503050406030204" pitchFamily="18" charset="0"/>
                        </a:rPr>
                        <m:t>&lt;</m:t>
                      </m:r>
                      <m:r>
                        <a:rPr lang="en-US" sz="2200" i="1" dirty="0">
                          <a:solidFill>
                            <a:schemeClr val="tx1"/>
                          </a:solidFill>
                          <a:latin typeface="Cambria Math" panose="02040503050406030204" pitchFamily="18" charset="0"/>
                        </a:rPr>
                        <m:t>𝑗</m:t>
                      </m:r>
                      <m:r>
                        <a:rPr lang="en-US" sz="2200" i="1" dirty="0">
                          <a:solidFill>
                            <a:schemeClr val="tx1"/>
                          </a:solidFill>
                          <a:latin typeface="Cambria Math" panose="02040503050406030204" pitchFamily="18" charset="0"/>
                        </a:rPr>
                        <m:t> </m:t>
                      </m:r>
                    </m:oMath>
                  </m:oMathPara>
                </a14:m>
                <a:endParaRPr lang="en-US" sz="2200" i="1" dirty="0">
                  <a:solidFill>
                    <a:schemeClr val="tx1"/>
                  </a:solidFill>
                  <a:latin typeface="Cambria Math" panose="02040503050406030204" pitchFamily="18" charset="0"/>
                </a:endParaRPr>
              </a:p>
              <a:p>
                <a:pPr lvl="0"/>
                <a14:m>
                  <m:oMathPara xmlns:m="http://schemas.openxmlformats.org/officeDocument/2006/math">
                    <m:oMathParaPr>
                      <m:jc m:val="left"/>
                    </m:oMathParaPr>
                    <m:oMath xmlns:m="http://schemas.openxmlformats.org/officeDocument/2006/math">
                      <m:r>
                        <a:rPr lang="en-US" sz="2200" i="1" dirty="0">
                          <a:solidFill>
                            <a:srgbClr val="AD1457"/>
                          </a:solidFill>
                          <a:latin typeface="Cambria Math" panose="02040503050406030204" pitchFamily="18" charset="0"/>
                        </a:rPr>
                        <m:t>𝑓𝑜𝑟</m:t>
                      </m:r>
                      <m:r>
                        <a:rPr lang="en-US" sz="2200" i="1" dirty="0">
                          <a:solidFill>
                            <a:srgbClr val="AD1457"/>
                          </a:solidFill>
                          <a:latin typeface="Cambria Math" panose="02040503050406030204" pitchFamily="18" charset="0"/>
                        </a:rPr>
                        <m:t> </m:t>
                      </m:r>
                      <m:r>
                        <a:rPr lang="en-US" sz="2200" i="1" dirty="0" err="1">
                          <a:solidFill>
                            <a:srgbClr val="AD1457"/>
                          </a:solidFill>
                          <a:latin typeface="Cambria Math" panose="02040503050406030204" pitchFamily="18" charset="0"/>
                        </a:rPr>
                        <m:t>𝑖</m:t>
                      </m:r>
                      <m:r>
                        <a:rPr lang="en-US" sz="2200" b="0" i="1" dirty="0" smtClean="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1,</m:t>
                      </m:r>
                      <m:r>
                        <a:rPr lang="en-US" sz="2200" i="1" dirty="0">
                          <a:solidFill>
                            <a:srgbClr val="AD1457"/>
                          </a:solidFill>
                          <a:latin typeface="Cambria Math" panose="02040503050406030204" pitchFamily="18" charset="0"/>
                        </a:rPr>
                        <m:t>𝑗</m:t>
                      </m:r>
                      <m:r>
                        <a:rPr lang="en-US" sz="2200" i="1" dirty="0">
                          <a:solidFill>
                            <a:srgbClr val="AD1457"/>
                          </a:solidFill>
                          <a:latin typeface="Cambria Math" panose="02040503050406030204" pitchFamily="18" charset="0"/>
                        </a:rPr>
                        <m:t>=3 </m:t>
                      </m:r>
                      <m:r>
                        <a:rPr lang="en-US" sz="2200" b="0" i="1" dirty="0" smtClean="0">
                          <a:solidFill>
                            <a:srgbClr val="AD1457"/>
                          </a:solidFill>
                          <a:latin typeface="Cambria Math" panose="02040503050406030204" pitchFamily="18" charset="0"/>
                        </a:rPr>
                        <m:t>𝑎𝑛𝑑</m:t>
                      </m:r>
                      <m:r>
                        <a:rPr lang="en-US" sz="2200" b="0" i="1" dirty="0" smtClean="0">
                          <a:solidFill>
                            <a:srgbClr val="AD1457"/>
                          </a:solidFill>
                          <a:latin typeface="Cambria Math" panose="02040503050406030204" pitchFamily="18" charset="0"/>
                        </a:rPr>
                        <m:t> </m:t>
                      </m:r>
                      <m:r>
                        <a:rPr lang="en-US" sz="2200" b="0" i="1" dirty="0" smtClean="0">
                          <a:solidFill>
                            <a:srgbClr val="AD1457"/>
                          </a:solidFill>
                          <a:latin typeface="Cambria Math" panose="02040503050406030204" pitchFamily="18" charset="0"/>
                        </a:rPr>
                        <m:t>𝑘</m:t>
                      </m:r>
                      <m:r>
                        <a:rPr lang="en-US" sz="2200" i="1" dirty="0" smtClean="0">
                          <a:solidFill>
                            <a:srgbClr val="AD1457"/>
                          </a:solidFill>
                          <a:latin typeface="Cambria Math" panose="02040503050406030204" pitchFamily="18" charset="0"/>
                        </a:rPr>
                        <m:t>=1 </m:t>
                      </m:r>
                      <m:r>
                        <a:rPr lang="en-US" sz="2200" i="1" dirty="0" smtClean="0">
                          <a:solidFill>
                            <a:srgbClr val="AD1457"/>
                          </a:solidFill>
                          <a:latin typeface="Cambria Math" panose="02040503050406030204" pitchFamily="18" charset="0"/>
                        </a:rPr>
                        <m:t>𝑜𝑟</m:t>
                      </m:r>
                      <m:r>
                        <a:rPr lang="en-US" sz="2200" i="1" dirty="0" smtClean="0">
                          <a:solidFill>
                            <a:srgbClr val="AD1457"/>
                          </a:solidFill>
                          <a:latin typeface="Cambria Math" panose="02040503050406030204" pitchFamily="18" charset="0"/>
                        </a:rPr>
                        <m:t> 2  </m:t>
                      </m:r>
                    </m:oMath>
                  </m:oMathPara>
                </a14:m>
                <a:endParaRPr lang="en-US" sz="2200" i="1" dirty="0">
                  <a:solidFill>
                    <a:srgbClr val="AD1457"/>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2200" i="1" dirty="0" smtClean="0">
                          <a:solidFill>
                            <a:srgbClr val="AD1457"/>
                          </a:solidFill>
                          <a:latin typeface="Cambria Math" panose="02040503050406030204" pitchFamily="18" charset="0"/>
                        </a:rPr>
                        <m:t>𝑏𝑒𝑐𝑎𝑢𝑠𝑒</m:t>
                      </m:r>
                      <m:r>
                        <a:rPr lang="en-US" sz="2200" i="1" dirty="0" smtClean="0">
                          <a:solidFill>
                            <a:srgbClr val="AD1457"/>
                          </a:solidFill>
                          <a:latin typeface="Cambria Math" panose="02040503050406030204" pitchFamily="18" charset="0"/>
                        </a:rPr>
                        <m:t> </m:t>
                      </m:r>
                      <m:r>
                        <a:rPr lang="en-US" sz="2200" i="1" dirty="0" err="1">
                          <a:solidFill>
                            <a:srgbClr val="AD1457"/>
                          </a:solidFill>
                          <a:latin typeface="Cambria Math" panose="02040503050406030204" pitchFamily="18" charset="0"/>
                        </a:rPr>
                        <m:t>𝑖</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𝑘</m:t>
                      </m:r>
                      <m:r>
                        <a:rPr lang="en-US" sz="2200" i="1" dirty="0">
                          <a:solidFill>
                            <a:srgbClr val="AD1457"/>
                          </a:solidFill>
                          <a:latin typeface="Cambria Math" panose="02040503050406030204" pitchFamily="18" charset="0"/>
                        </a:rPr>
                        <m:t>≤ </m:t>
                      </m:r>
                      <m:r>
                        <a:rPr lang="en-US" sz="2200" i="1" dirty="0">
                          <a:solidFill>
                            <a:srgbClr val="AD1457"/>
                          </a:solidFill>
                          <a:latin typeface="Cambria Math" panose="02040503050406030204" pitchFamily="18" charset="0"/>
                        </a:rPr>
                        <m:t>𝑗</m:t>
                      </m:r>
                      <m:r>
                        <a:rPr lang="en-US" sz="2200" i="1" dirty="0">
                          <a:solidFill>
                            <a:srgbClr val="AD1457"/>
                          </a:solidFill>
                          <a:latin typeface="Cambria Math" panose="02040503050406030204" pitchFamily="18" charset="0"/>
                        </a:rPr>
                        <m:t>−1</m:t>
                      </m:r>
                    </m:oMath>
                  </m:oMathPara>
                </a14:m>
                <a:endParaRPr lang="en-US" sz="2200" dirty="0">
                  <a:solidFill>
                    <a:srgbClr val="AD1457"/>
                  </a:solidFill>
                </a:endParaRPr>
              </a:p>
              <a:p>
                <a:pPr/>
                <a14:m>
                  <m:oMathPara xmlns:m="http://schemas.openxmlformats.org/officeDocument/2006/math">
                    <m:oMathParaPr>
                      <m:jc m:val="left"/>
                    </m:oMathParaPr>
                    <m:oMath xmlns:m="http://schemas.openxmlformats.org/officeDocument/2006/math">
                      <m:r>
                        <a:rPr lang="en-US" sz="2200" b="1" i="1" dirty="0" smtClean="0">
                          <a:solidFill>
                            <a:schemeClr val="tx1"/>
                          </a:solidFill>
                          <a:latin typeface="Cambria Math" panose="02040503050406030204" pitchFamily="18" charset="0"/>
                        </a:rPr>
                        <m:t>𝑭𝒐𝒓</m:t>
                      </m:r>
                      <m:r>
                        <a:rPr lang="en-US" sz="2200" b="1" i="1" dirty="0" smtClean="0">
                          <a:solidFill>
                            <a:schemeClr val="tx1"/>
                          </a:solidFill>
                          <a:latin typeface="Cambria Math" panose="02040503050406030204" pitchFamily="18" charset="0"/>
                        </a:rPr>
                        <m:t> </m:t>
                      </m:r>
                      <m:r>
                        <a:rPr lang="en-US" sz="2200" b="1" i="1" dirty="0" smtClean="0">
                          <a:solidFill>
                            <a:schemeClr val="tx1"/>
                          </a:solidFill>
                          <a:latin typeface="Cambria Math" panose="02040503050406030204" pitchFamily="18" charset="0"/>
                        </a:rPr>
                        <m:t>𝒌</m:t>
                      </m:r>
                      <m:r>
                        <a:rPr lang="en-US" sz="2200" b="1" i="1" dirty="0" smtClean="0">
                          <a:solidFill>
                            <a:schemeClr val="tx1"/>
                          </a:solidFill>
                          <a:latin typeface="Cambria Math" panose="02040503050406030204" pitchFamily="18" charset="0"/>
                        </a:rPr>
                        <m:t>=</m:t>
                      </m:r>
                      <m:r>
                        <a:rPr lang="en-US" sz="2200" b="1" i="1" dirty="0" smtClean="0">
                          <a:solidFill>
                            <a:schemeClr val="tx1"/>
                          </a:solidFill>
                          <a:latin typeface="Cambria Math" panose="02040503050406030204" pitchFamily="18" charset="0"/>
                        </a:rPr>
                        <m:t>𝟏</m:t>
                      </m:r>
                    </m:oMath>
                  </m:oMathPara>
                </a14:m>
                <a:endParaRPr lang="en-US" sz="2200" dirty="0">
                  <a:solidFill>
                    <a:schemeClr val="tx1"/>
                  </a:solidFill>
                </a:endParaRPr>
              </a:p>
              <a:p>
                <a:pPr/>
                <a14:m>
                  <m:oMathPara xmlns:m="http://schemas.openxmlformats.org/officeDocument/2006/math">
                    <m:oMathParaPr>
                      <m:jc m:val="centerGroup"/>
                    </m:oMathParaPr>
                    <m:oMath xmlns:m="http://schemas.openxmlformats.org/officeDocument/2006/math">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[1][3]=</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[1][1]+</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[2][3]+</m:t>
                      </m:r>
                      <m:r>
                        <a:rPr lang="en-US" sz="2200" i="1" dirty="0" smtClean="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0</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1</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3</m:t>
                      </m:r>
                    </m:oMath>
                  </m:oMathPara>
                </a14:m>
                <a:endParaRPr lang="en-US" sz="2200" dirty="0">
                  <a:solidFill>
                    <a:srgbClr val="AD1457"/>
                  </a:solidFill>
                </a:endParaRPr>
              </a:p>
              <a:p>
                <a:pPr/>
                <a14:m>
                  <m:oMathPara xmlns:m="http://schemas.openxmlformats.org/officeDocument/2006/math">
                    <m:oMathParaPr>
                      <m:jc m:val="centerGroup"/>
                    </m:oMathParaPr>
                    <m:oMath xmlns:m="http://schemas.openxmlformats.org/officeDocument/2006/math">
                      <m:r>
                        <a:rPr lang="en-US" sz="2200" b="0" i="1" dirty="0" smtClean="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0+48+5∗4∗2</m:t>
                      </m:r>
                    </m:oMath>
                  </m:oMathPara>
                </a14:m>
                <a:endParaRPr lang="en-US" sz="2200" dirty="0">
                  <a:solidFill>
                    <a:srgbClr val="AD1457"/>
                  </a:solidFill>
                </a:endParaRPr>
              </a:p>
              <a:p>
                <a:pPr/>
                <a14:m>
                  <m:oMathPara xmlns:m="http://schemas.openxmlformats.org/officeDocument/2006/math">
                    <m:oMathParaPr>
                      <m:jc m:val="centerGroup"/>
                    </m:oMathParaPr>
                    <m:oMath xmlns:m="http://schemas.openxmlformats.org/officeDocument/2006/math">
                      <m:r>
                        <a:rPr lang="en-US" sz="2200" i="1" dirty="0">
                          <a:solidFill>
                            <a:srgbClr val="AD1457"/>
                          </a:solidFill>
                          <a:latin typeface="Cambria Math" panose="02040503050406030204" pitchFamily="18" charset="0"/>
                        </a:rPr>
                        <m:t>𝑀</m:t>
                      </m:r>
                      <m:r>
                        <a:rPr lang="en-US" sz="2200" i="1" dirty="0">
                          <a:solidFill>
                            <a:srgbClr val="AD1457"/>
                          </a:solidFill>
                          <a:latin typeface="Cambria Math" panose="02040503050406030204" pitchFamily="18" charset="0"/>
                        </a:rPr>
                        <m:t>[1][3</m:t>
                      </m:r>
                      <m:r>
                        <a:rPr lang="en-US" sz="2200" b="1" i="1" dirty="0" smtClean="0">
                          <a:solidFill>
                            <a:srgbClr val="AD1457"/>
                          </a:solidFill>
                          <a:latin typeface="Cambria Math" panose="02040503050406030204" pitchFamily="18" charset="0"/>
                        </a:rPr>
                        <m:t>]=</m:t>
                      </m:r>
                      <m:r>
                        <a:rPr lang="en-US" sz="2200" b="1" i="1" dirty="0" smtClean="0">
                          <a:solidFill>
                            <a:srgbClr val="AD1457"/>
                          </a:solidFill>
                          <a:latin typeface="Cambria Math" panose="02040503050406030204" pitchFamily="18" charset="0"/>
                        </a:rPr>
                        <m:t>𝟖𝟖</m:t>
                      </m:r>
                    </m:oMath>
                  </m:oMathPara>
                </a14:m>
                <a:endParaRPr lang="en-US" sz="2200" b="1" dirty="0">
                  <a:solidFill>
                    <a:srgbClr val="AD1457"/>
                  </a:solidFill>
                </a:endParaRPr>
              </a:p>
              <a:p>
                <a:pPr/>
                <a14:m>
                  <m:oMathPara xmlns:m="http://schemas.openxmlformats.org/officeDocument/2006/math">
                    <m:oMathParaPr>
                      <m:jc m:val="left"/>
                    </m:oMathParaPr>
                    <m:oMath xmlns:m="http://schemas.openxmlformats.org/officeDocument/2006/math">
                      <m:r>
                        <a:rPr lang="en-US" sz="2200" b="1" i="1" dirty="0" smtClean="0">
                          <a:solidFill>
                            <a:schemeClr val="tx1"/>
                          </a:solidFill>
                          <a:latin typeface="Cambria Math" panose="02040503050406030204" pitchFamily="18" charset="0"/>
                        </a:rPr>
                        <m:t>𝑭𝒐𝒓</m:t>
                      </m:r>
                      <m:r>
                        <a:rPr lang="en-US" sz="2200" b="1" i="1" dirty="0" smtClean="0">
                          <a:solidFill>
                            <a:schemeClr val="tx1"/>
                          </a:solidFill>
                          <a:latin typeface="Cambria Math" panose="02040503050406030204" pitchFamily="18" charset="0"/>
                        </a:rPr>
                        <m:t> </m:t>
                      </m:r>
                      <m:r>
                        <a:rPr lang="en-US" sz="2200" b="1" i="1" dirty="0" smtClean="0">
                          <a:solidFill>
                            <a:schemeClr val="tx1"/>
                          </a:solidFill>
                          <a:latin typeface="Cambria Math" panose="02040503050406030204" pitchFamily="18" charset="0"/>
                        </a:rPr>
                        <m:t>𝒌</m:t>
                      </m:r>
                      <m:r>
                        <a:rPr lang="en-US" sz="2200" b="1" i="1" dirty="0" smtClean="0">
                          <a:solidFill>
                            <a:schemeClr val="tx1"/>
                          </a:solidFill>
                          <a:latin typeface="Cambria Math" panose="02040503050406030204" pitchFamily="18" charset="0"/>
                        </a:rPr>
                        <m:t>=</m:t>
                      </m:r>
                      <m:r>
                        <a:rPr lang="en-US" sz="2200" b="1" i="1" dirty="0" smtClean="0">
                          <a:solidFill>
                            <a:schemeClr val="tx1"/>
                          </a:solidFill>
                          <a:latin typeface="Cambria Math" panose="02040503050406030204" pitchFamily="18" charset="0"/>
                        </a:rPr>
                        <m:t>𝟐</m:t>
                      </m:r>
                    </m:oMath>
                  </m:oMathPara>
                </a14:m>
                <a:endParaRPr lang="en-US" sz="2200" dirty="0">
                  <a:solidFill>
                    <a:schemeClr val="tx1"/>
                  </a:solidFill>
                </a:endParaRPr>
              </a:p>
              <a:p>
                <a:pPr/>
                <a14:m>
                  <m:oMathPara xmlns:m="http://schemas.openxmlformats.org/officeDocument/2006/math">
                    <m:oMathParaPr>
                      <m:jc m:val="centerGroup"/>
                    </m:oMathParaPr>
                    <m:oMath xmlns:m="http://schemas.openxmlformats.org/officeDocument/2006/math">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[1][3]=</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[1][2]+</m:t>
                      </m:r>
                      <m:r>
                        <a:rPr lang="en-US" sz="2200" i="1" dirty="0" smtClean="0">
                          <a:solidFill>
                            <a:srgbClr val="AD1457"/>
                          </a:solidFill>
                          <a:latin typeface="Cambria Math" panose="02040503050406030204" pitchFamily="18" charset="0"/>
                        </a:rPr>
                        <m:t>𝑀</m:t>
                      </m:r>
                      <m:r>
                        <a:rPr lang="en-US" sz="2200" i="1" dirty="0" smtClean="0">
                          <a:solidFill>
                            <a:srgbClr val="AD1457"/>
                          </a:solidFill>
                          <a:latin typeface="Cambria Math" panose="02040503050406030204" pitchFamily="18" charset="0"/>
                        </a:rPr>
                        <m:t>[3][3]+</m:t>
                      </m:r>
                      <m:r>
                        <a:rPr lang="en-US" sz="2200" i="1" dirty="0" smtClean="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0</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2</m:t>
                      </m:r>
                      <m:r>
                        <a:rPr lang="en-US" sz="2200" i="1" dirty="0">
                          <a:solidFill>
                            <a:srgbClr val="AD1457"/>
                          </a:solidFill>
                          <a:latin typeface="Cambria Math" panose="02040503050406030204" pitchFamily="18" charset="0"/>
                        </a:rPr>
                        <m:t>∗</m:t>
                      </m:r>
                      <m:r>
                        <a:rPr lang="en-US" sz="2200" i="1" dirty="0">
                          <a:solidFill>
                            <a:srgbClr val="AD1457"/>
                          </a:solidFill>
                          <a:latin typeface="Cambria Math" panose="02040503050406030204" pitchFamily="18" charset="0"/>
                        </a:rPr>
                        <m:t>𝑃</m:t>
                      </m:r>
                      <m:r>
                        <a:rPr lang="en-US" sz="2200" i="1" baseline="-25000" dirty="0">
                          <a:solidFill>
                            <a:srgbClr val="AD1457"/>
                          </a:solidFill>
                          <a:latin typeface="Cambria Math" panose="02040503050406030204" pitchFamily="18" charset="0"/>
                        </a:rPr>
                        <m:t>3</m:t>
                      </m:r>
                    </m:oMath>
                  </m:oMathPara>
                </a14:m>
                <a:endParaRPr lang="en-US" sz="2200" dirty="0">
                  <a:solidFill>
                    <a:srgbClr val="AD1457"/>
                  </a:solidFill>
                </a:endParaRPr>
              </a:p>
              <a:p>
                <a:pPr/>
                <a14:m>
                  <m:oMathPara xmlns:m="http://schemas.openxmlformats.org/officeDocument/2006/math">
                    <m:oMathParaPr>
                      <m:jc m:val="centerGroup"/>
                    </m:oMathParaPr>
                    <m:oMath xmlns:m="http://schemas.openxmlformats.org/officeDocument/2006/math">
                      <m:r>
                        <a:rPr lang="en-US" sz="2200" i="1" dirty="0">
                          <a:solidFill>
                            <a:srgbClr val="AD1457"/>
                          </a:solidFill>
                          <a:latin typeface="Cambria Math" panose="02040503050406030204" pitchFamily="18" charset="0"/>
                        </a:rPr>
                        <m:t>=120+0+5∗6∗2</m:t>
                      </m:r>
                    </m:oMath>
                  </m:oMathPara>
                </a14:m>
                <a:endParaRPr lang="en-US" sz="2200" dirty="0">
                  <a:solidFill>
                    <a:srgbClr val="AD1457"/>
                  </a:solidFill>
                </a:endParaRPr>
              </a:p>
              <a:p>
                <a:pPr/>
                <a14:m>
                  <m:oMathPara xmlns:m="http://schemas.openxmlformats.org/officeDocument/2006/math">
                    <m:oMathParaPr>
                      <m:jc m:val="centerGroup"/>
                    </m:oMathParaPr>
                    <m:oMath xmlns:m="http://schemas.openxmlformats.org/officeDocument/2006/math">
                      <m:r>
                        <a:rPr lang="en-US" sz="2200" i="1" dirty="0">
                          <a:solidFill>
                            <a:srgbClr val="AD1457"/>
                          </a:solidFill>
                          <a:latin typeface="Cambria Math" panose="02040503050406030204" pitchFamily="18" charset="0"/>
                        </a:rPr>
                        <m:t>𝑀</m:t>
                      </m:r>
                      <m:r>
                        <a:rPr lang="en-US" sz="2200" i="1" dirty="0">
                          <a:solidFill>
                            <a:srgbClr val="AD1457"/>
                          </a:solidFill>
                          <a:latin typeface="Cambria Math" panose="02040503050406030204" pitchFamily="18" charset="0"/>
                        </a:rPr>
                        <m:t>[1][3]</m:t>
                      </m:r>
                      <m:r>
                        <a:rPr lang="en-US" sz="2200" b="1" i="1" dirty="0">
                          <a:solidFill>
                            <a:srgbClr val="AD1457"/>
                          </a:solidFill>
                          <a:latin typeface="Cambria Math" panose="02040503050406030204" pitchFamily="18" charset="0"/>
                        </a:rPr>
                        <m:t>=</m:t>
                      </m:r>
                      <m:r>
                        <a:rPr lang="en-US" sz="2200" b="1" i="1" dirty="0">
                          <a:solidFill>
                            <a:srgbClr val="AD1457"/>
                          </a:solidFill>
                          <a:latin typeface="Cambria Math" panose="02040503050406030204" pitchFamily="18" charset="0"/>
                        </a:rPr>
                        <m:t>𝟏𝟖𝟎</m:t>
                      </m:r>
                    </m:oMath>
                  </m:oMathPara>
                </a14:m>
                <a:endParaRPr lang="en-US" sz="2200" b="1" dirty="0">
                  <a:solidFill>
                    <a:srgbClr val="AD1457"/>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6858000" y="990600"/>
                <a:ext cx="5026946" cy="5334000"/>
              </a:xfrm>
              <a:prstGeom prst="rect">
                <a:avLst/>
              </a:prstGeom>
              <a:blipFill>
                <a:blip r:embed="rId2"/>
                <a:stretch>
                  <a:fillRect l="-605"/>
                </a:stretch>
              </a:blipFill>
              <a:ln w="12700">
                <a:solidFill>
                  <a:schemeClr val="accent1"/>
                </a:solidFill>
              </a:ln>
            </p:spPr>
            <p:txBody>
              <a:bodyPr/>
              <a:lstStyle/>
              <a:p>
                <a:r>
                  <a:rPr lang="en-US">
                    <a:noFill/>
                  </a:rPr>
                  <a:t> </a:t>
                </a:r>
              </a:p>
            </p:txBody>
          </p:sp>
        </mc:Fallback>
      </mc:AlternateContent>
      <p:graphicFrame>
        <p:nvGraphicFramePr>
          <p:cNvPr id="10" name="Table 9"/>
          <p:cNvGraphicFramePr>
            <a:graphicFrameLocks noGrp="1"/>
          </p:cNvGraphicFramePr>
          <p:nvPr>
            <p:extLst>
              <p:ext uri="{D42A27DB-BD31-4B8C-83A1-F6EECF244321}">
                <p14:modId xmlns:p14="http://schemas.microsoft.com/office/powerpoint/2010/main" val="3078456863"/>
              </p:ext>
            </p:extLst>
          </p:nvPr>
        </p:nvGraphicFramePr>
        <p:xfrm>
          <a:off x="721658" y="3397623"/>
          <a:ext cx="4734210" cy="2433828"/>
        </p:xfrm>
        <a:graphic>
          <a:graphicData uri="http://schemas.openxmlformats.org/drawingml/2006/table">
            <a:tbl>
              <a:tblPr firstRow="1" firstCol="1" bandRow="1">
                <a:tableStyleId>{F5AB1C69-6EDB-4FF4-983F-18BD219EF322}</a:tableStyleId>
              </a:tblPr>
              <a:tblGrid>
                <a:gridCol w="946842">
                  <a:extLst>
                    <a:ext uri="{9D8B030D-6E8A-4147-A177-3AD203B41FA5}">
                      <a16:colId xmlns:a16="http://schemas.microsoft.com/office/drawing/2014/main" xmlns="" val="3753638573"/>
                    </a:ext>
                  </a:extLst>
                </a:gridCol>
                <a:gridCol w="946842">
                  <a:extLst>
                    <a:ext uri="{9D8B030D-6E8A-4147-A177-3AD203B41FA5}">
                      <a16:colId xmlns:a16="http://schemas.microsoft.com/office/drawing/2014/main" xmlns="" val="411585328"/>
                    </a:ext>
                  </a:extLst>
                </a:gridCol>
                <a:gridCol w="946842">
                  <a:extLst>
                    <a:ext uri="{9D8B030D-6E8A-4147-A177-3AD203B41FA5}">
                      <a16:colId xmlns:a16="http://schemas.microsoft.com/office/drawing/2014/main" xmlns="" val="1445814235"/>
                    </a:ext>
                  </a:extLst>
                </a:gridCol>
                <a:gridCol w="946842">
                  <a:extLst>
                    <a:ext uri="{9D8B030D-6E8A-4147-A177-3AD203B41FA5}">
                      <a16:colId xmlns:a16="http://schemas.microsoft.com/office/drawing/2014/main" xmlns="" val="1640254883"/>
                    </a:ext>
                  </a:extLst>
                </a:gridCol>
                <a:gridCol w="946842">
                  <a:extLst>
                    <a:ext uri="{9D8B030D-6E8A-4147-A177-3AD203B41FA5}">
                      <a16:colId xmlns:a16="http://schemas.microsoft.com/office/drawing/2014/main" xmlns="" val="2077832681"/>
                    </a:ext>
                  </a:extLst>
                </a:gridCol>
              </a:tblGrid>
              <a:tr h="485775">
                <a:tc>
                  <a:txBody>
                    <a:bodyPr/>
                    <a:lstStyle/>
                    <a:p>
                      <a:endParaRPr lang="en-US" dirty="0"/>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8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981054644"/>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1</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120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88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158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587963211"/>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2</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48</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104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438095326"/>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3</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84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375581334"/>
                  </a:ext>
                </a:extLst>
              </a:tr>
              <a:tr h="485775">
                <a:tc>
                  <a:txBody>
                    <a:bodyPr/>
                    <a:lstStyle/>
                    <a:p>
                      <a:pPr marL="0" marR="0" algn="ctr">
                        <a:lnSpc>
                          <a:spcPct val="115000"/>
                        </a:lnSpc>
                        <a:spcBef>
                          <a:spcPts val="0"/>
                        </a:spcBef>
                        <a:spcAft>
                          <a:spcPts val="0"/>
                        </a:spcAft>
                      </a:pPr>
                      <a:r>
                        <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4</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ea typeface="Times New Roman" panose="02020603050405020304" pitchFamily="18" charset="0"/>
                          <a:cs typeface="Shruti" panose="020B0502040204020203" pitchFamily="34" charset="0"/>
                        </a:rPr>
                        <a:t>0</a:t>
                      </a:r>
                    </a:p>
                  </a:txBody>
                  <a:tcPr marL="68580" marR="68580" marT="0" marB="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1331496940"/>
                  </a:ext>
                </a:extLst>
              </a:tr>
            </a:tbl>
          </a:graphicData>
        </a:graphic>
      </p:graphicFrame>
      <p:sp>
        <p:nvSpPr>
          <p:cNvPr id="11" name="Rounded Rectangle 10"/>
          <p:cNvSpPr/>
          <p:nvPr/>
        </p:nvSpPr>
        <p:spPr>
          <a:xfrm>
            <a:off x="1325880" y="1338943"/>
            <a:ext cx="2667000" cy="711926"/>
          </a:xfrm>
          <a:prstGeom prst="roundRect">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C00000"/>
                </a:solidFill>
              </a:rPr>
              <a:t>A   B    C      D</a:t>
            </a:r>
          </a:p>
        </p:txBody>
      </p:sp>
      <p:sp>
        <p:nvSpPr>
          <p:cNvPr id="12" name="Double Bracket 11"/>
          <p:cNvSpPr/>
          <p:nvPr/>
        </p:nvSpPr>
        <p:spPr>
          <a:xfrm>
            <a:off x="1489166" y="1365069"/>
            <a:ext cx="1810319" cy="685800"/>
          </a:xfrm>
          <a:prstGeom prst="bracketPair">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ounded Rectangle 12"/>
          <p:cNvSpPr/>
          <p:nvPr/>
        </p:nvSpPr>
        <p:spPr>
          <a:xfrm>
            <a:off x="6921136" y="2478338"/>
            <a:ext cx="4900750" cy="167565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uble Bracket 13"/>
          <p:cNvSpPr/>
          <p:nvPr/>
        </p:nvSpPr>
        <p:spPr>
          <a:xfrm>
            <a:off x="1920240" y="1338943"/>
            <a:ext cx="1140163" cy="685800"/>
          </a:xfrm>
          <a:prstGeom prst="bracketPair">
            <a:avLst/>
          </a:prstGeom>
          <a:noFill/>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4518248" y="3885529"/>
            <a:ext cx="941832" cy="475488"/>
          </a:xfrm>
          <a:prstGeom prst="rect">
            <a:avLst/>
          </a:prstGeom>
          <a:solidFill>
            <a:schemeClr val="accent2">
              <a:lumMod val="50000"/>
              <a:alpha val="30000"/>
            </a:schemeClr>
          </a:solidFill>
        </p:spPr>
        <p:txBody>
          <a:bodyPr wrap="square" rtlCol="0">
            <a:spAutoFit/>
          </a:bodyPr>
          <a:lstStyle/>
          <a:p>
            <a:endParaRPr lang="en-US" dirty="0"/>
          </a:p>
        </p:txBody>
      </p:sp>
    </p:spTree>
    <p:extLst>
      <p:ext uri="{BB962C8B-B14F-4D97-AF65-F5344CB8AC3E}">
        <p14:creationId xmlns:p14="http://schemas.microsoft.com/office/powerpoint/2010/main" val="120552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fade">
                                      <p:cBhvr>
                                        <p:cTn id="34" dur="500"/>
                                        <p:tgtEl>
                                          <p:spTgt spid="5">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animEffect transition="in" filter="fade">
                                      <p:cBhvr>
                                        <p:cTn id="40" dur="500"/>
                                        <p:tgtEl>
                                          <p:spTgt spid="5">
                                            <p:txEl>
                                              <p:pRg st="10" end="1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500"/>
                            </p:stCondLst>
                            <p:childTnLst>
                              <p:par>
                                <p:cTn id="52" presetID="22" presetClass="entr" presetSubtype="2"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Chain Multiplication using Dynamic Programming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Here dimensions are,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0</m:t>
                        </m:r>
                      </m:sub>
                    </m:sSub>
                    <m:r>
                      <a:rPr lang="en-US" i="1" dirty="0">
                        <a:latin typeface="Cambria Math" panose="02040503050406030204" pitchFamily="18" charset="0"/>
                      </a:rPr>
                      <m:t>=5,</m:t>
                    </m:r>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1</m:t>
                        </m:r>
                      </m:sub>
                    </m:sSub>
                    <m:r>
                      <a:rPr lang="en-US" i="1" dirty="0">
                        <a:latin typeface="Cambria Math" panose="02040503050406030204" pitchFamily="18" charset="0"/>
                      </a:rPr>
                      <m:t>=4,</m:t>
                    </m:r>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2</m:t>
                        </m:r>
                      </m:sub>
                    </m:sSub>
                    <m:r>
                      <a:rPr lang="en-US" i="1" dirty="0">
                        <a:latin typeface="Cambria Math" panose="02040503050406030204" pitchFamily="18" charset="0"/>
                      </a:rPr>
                      <m:t>=6,</m:t>
                    </m:r>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3</m:t>
                        </m:r>
                      </m:sub>
                    </m:sSub>
                    <m:r>
                      <a:rPr lang="en-US" i="1" dirty="0">
                        <a:latin typeface="Cambria Math" panose="02040503050406030204" pitchFamily="18" charset="0"/>
                      </a:rPr>
                      <m:t>=2,</m:t>
                    </m:r>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4</m:t>
                        </m:r>
                      </m:sub>
                    </m:sSub>
                    <m:r>
                      <a:rPr lang="en-US" i="1" dirty="0">
                        <a:latin typeface="Cambria Math" panose="02040503050406030204" pitchFamily="18" charset="0"/>
                      </a:rPr>
                      <m:t>=7.</m:t>
                    </m:r>
                  </m:oMath>
                </a14:m>
                <a:endParaRPr lang="en-US" dirty="0"/>
              </a:p>
              <a:p>
                <a:r>
                  <a:rPr lang="en-US" dirty="0"/>
                  <a:t>There would be </a:t>
                </a:r>
                <a14:m>
                  <m:oMath xmlns:m="http://schemas.openxmlformats.org/officeDocument/2006/math">
                    <m:r>
                      <a:rPr lang="en-US" i="1" dirty="0">
                        <a:latin typeface="Cambria Math" panose="02040503050406030204" pitchFamily="18" charset="0"/>
                      </a:rPr>
                      <m:t>4 </m:t>
                    </m:r>
                  </m:oMath>
                </a14:m>
                <a:r>
                  <a:rPr lang="en-US" dirty="0"/>
                  <a:t>matrices </a:t>
                </a:r>
                <a14:m>
                  <m:oMath xmlns:m="http://schemas.openxmlformats.org/officeDocument/2006/math">
                    <m:r>
                      <a:rPr lang="en-US" i="1" dirty="0">
                        <a:latin typeface="Cambria Math" panose="02040503050406030204" pitchFamily="18" charset="0"/>
                      </a:rPr>
                      <m:t>𝐴</m:t>
                    </m:r>
                    <m:r>
                      <a:rPr lang="en-US" i="1" dirty="0">
                        <a:latin typeface="Cambria Math" panose="02040503050406030204" pitchFamily="18" charset="0"/>
                      </a:rPr>
                      <m:t>(5×4</m:t>
                    </m:r>
                  </m:oMath>
                </a14:m>
                <a:r>
                  <a:rPr lang="en-US" dirty="0"/>
                  <a:t>),</a:t>
                </a:r>
                <a14:m>
                  <m:oMath xmlns:m="http://schemas.openxmlformats.org/officeDocument/2006/math">
                    <m:r>
                      <a:rPr lang="en-US" i="1" dirty="0">
                        <a:latin typeface="Cambria Math" panose="02040503050406030204" pitchFamily="18" charset="0"/>
                      </a:rPr>
                      <m:t>𝐵</m:t>
                    </m:r>
                    <m:r>
                      <a:rPr lang="en-US" i="1" dirty="0">
                        <a:latin typeface="Cambria Math" panose="02040503050406030204" pitchFamily="18" charset="0"/>
                      </a:rPr>
                      <m:t>(4×6), </m:t>
                    </m:r>
                    <m:r>
                      <a:rPr lang="en-US" i="1" dirty="0">
                        <a:latin typeface="Cambria Math" panose="02040503050406030204" pitchFamily="18" charset="0"/>
                      </a:rPr>
                      <m:t>𝐶</m:t>
                    </m:r>
                    <m:r>
                      <a:rPr lang="en-US" i="1" dirty="0">
                        <a:latin typeface="Cambria Math" panose="02040503050406030204" pitchFamily="18" charset="0"/>
                      </a:rPr>
                      <m:t>(6×2) </m:t>
                    </m:r>
                  </m:oMath>
                </a14:m>
                <a:r>
                  <a:rPr lang="en-US" dirty="0"/>
                  <a:t>and </a:t>
                </a:r>
                <a14:m>
                  <m:oMath xmlns:m="http://schemas.openxmlformats.org/officeDocument/2006/math">
                    <m:r>
                      <a:rPr lang="en-US" i="1" dirty="0">
                        <a:latin typeface="Cambria Math" panose="02040503050406030204" pitchFamily="18" charset="0"/>
                      </a:rPr>
                      <m:t>𝐷</m:t>
                    </m:r>
                    <m:r>
                      <a:rPr lang="en-US" i="1" dirty="0">
                        <a:latin typeface="Cambria Math" panose="02040503050406030204" pitchFamily="18" charset="0"/>
                      </a:rPr>
                      <m:t>(2×7). </m:t>
                    </m:r>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a:stretch>
              </a:blipFill>
            </p:spPr>
            <p:txBody>
              <a:bodyPr/>
              <a:lstStyle/>
              <a:p>
                <a:r>
                  <a:rPr lang="en-US">
                    <a:noFill/>
                  </a:rPr>
                  <a:t> </a:t>
                </a:r>
              </a:p>
            </p:txBody>
          </p:sp>
        </mc:Fallback>
      </mc:AlternateContent>
      <p:grpSp>
        <p:nvGrpSpPr>
          <p:cNvPr id="8" name="Group 7"/>
          <p:cNvGrpSpPr/>
          <p:nvPr/>
        </p:nvGrpSpPr>
        <p:grpSpPr>
          <a:xfrm>
            <a:off x="4800600" y="2005149"/>
            <a:ext cx="2667000" cy="711926"/>
            <a:chOff x="4800600" y="2005149"/>
            <a:chExt cx="2667000" cy="711926"/>
          </a:xfrm>
        </p:grpSpPr>
        <p:sp>
          <p:nvSpPr>
            <p:cNvPr id="4" name="Rounded Rectangle 3"/>
            <p:cNvSpPr/>
            <p:nvPr/>
          </p:nvSpPr>
          <p:spPr>
            <a:xfrm>
              <a:off x="4800600" y="2005149"/>
              <a:ext cx="2667000" cy="711926"/>
            </a:xfrm>
            <a:prstGeom prst="roundRect">
              <a:avLst/>
            </a:prstGeom>
            <a:noFill/>
            <a:ln w="285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C00000"/>
                  </a:solidFill>
                </a:rPr>
                <a:t>A   B    C      D</a:t>
              </a:r>
            </a:p>
          </p:txBody>
        </p:sp>
        <p:sp>
          <p:nvSpPr>
            <p:cNvPr id="5" name="Double Bracket 4"/>
            <p:cNvSpPr/>
            <p:nvPr/>
          </p:nvSpPr>
          <p:spPr>
            <a:xfrm>
              <a:off x="4963886" y="2031275"/>
              <a:ext cx="1810319" cy="685800"/>
            </a:xfrm>
            <a:prstGeom prst="bracketPair">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Double Bracket 5"/>
            <p:cNvSpPr/>
            <p:nvPr/>
          </p:nvSpPr>
          <p:spPr>
            <a:xfrm>
              <a:off x="5394960" y="2005149"/>
              <a:ext cx="1140163" cy="685800"/>
            </a:xfrm>
            <a:prstGeom prst="bracketPair">
              <a:avLst/>
            </a:prstGeom>
            <a:noFill/>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662326586"/>
                  </p:ext>
                </p:extLst>
              </p:nvPr>
            </p:nvGraphicFramePr>
            <p:xfrm>
              <a:off x="3245694" y="3184705"/>
              <a:ext cx="5992436" cy="1554480"/>
            </p:xfrm>
            <a:graphic>
              <a:graphicData uri="http://schemas.openxmlformats.org/drawingml/2006/table">
                <a:tbl>
                  <a:tblPr firstRow="1" bandRow="1">
                    <a:tableStyleId>{5C22544A-7EE6-4342-B048-85BDC9FD1C3A}</a:tableStyleId>
                  </a:tblPr>
                  <a:tblGrid>
                    <a:gridCol w="2240706">
                      <a:extLst>
                        <a:ext uri="{9D8B030D-6E8A-4147-A177-3AD203B41FA5}">
                          <a16:colId xmlns:a16="http://schemas.microsoft.com/office/drawing/2014/main" xmlns="" val="2588554404"/>
                        </a:ext>
                      </a:extLst>
                    </a:gridCol>
                    <a:gridCol w="3751730">
                      <a:extLst>
                        <a:ext uri="{9D8B030D-6E8A-4147-A177-3AD203B41FA5}">
                          <a16:colId xmlns:a16="http://schemas.microsoft.com/office/drawing/2014/main" xmlns="" val="4163850839"/>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2800" b="1" i="1" smtClean="0">
                                    <a:solidFill>
                                      <a:srgbClr val="AD1457"/>
                                    </a:solidFill>
                                    <a:latin typeface="Cambria Math" panose="02040503050406030204" pitchFamily="18" charset="0"/>
                                  </a:rPr>
                                  <m:t>𝑹</m:t>
                                </m:r>
                                <m:r>
                                  <a:rPr lang="en-US" sz="2800" b="1" i="1" smtClean="0">
                                    <a:solidFill>
                                      <a:srgbClr val="AD1457"/>
                                    </a:solidFill>
                                    <a:latin typeface="Cambria Math" panose="02040503050406030204" pitchFamily="18" charset="0"/>
                                  </a:rPr>
                                  <m:t>𝟏</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𝑩</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𝑪</m:t>
                                </m:r>
                              </m:oMath>
                            </m:oMathPara>
                          </a14:m>
                          <a:endParaRPr lang="en-US" sz="2800" dirty="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r>
                                  <a:rPr lang="en-US" sz="2800" b="1" i="1" smtClean="0">
                                    <a:solidFill>
                                      <a:srgbClr val="AD1457"/>
                                    </a:solidFill>
                                    <a:latin typeface="Cambria Math" panose="02040503050406030204" pitchFamily="18" charset="0"/>
                                  </a:rPr>
                                  <m:t>𝟒</m:t>
                                </m:r>
                                <m:r>
                                  <a:rPr lang="en-US" sz="2800" b="1" i="1" smtClean="0">
                                    <a:solidFill>
                                      <a:srgbClr val="AD1457"/>
                                    </a:solidFill>
                                    <a:latin typeface="Cambria Math" panose="02040503050406030204" pitchFamily="18" charset="0"/>
                                  </a:rPr>
                                  <m:t> ∗</m:t>
                                </m:r>
                                <m:r>
                                  <a:rPr lang="en-US" sz="2800" b="1" i="1" smtClean="0">
                                    <a:solidFill>
                                      <a:srgbClr val="AD1457"/>
                                    </a:solidFill>
                                    <a:latin typeface="Cambria Math" panose="02040503050406030204" pitchFamily="18" charset="0"/>
                                  </a:rPr>
                                  <m:t>𝟔</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𝟐</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𝟒𝟖</m:t>
                                </m:r>
                              </m:oMath>
                            </m:oMathPara>
                          </a14:m>
                          <a:endParaRPr lang="en-US" sz="2800" dirty="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71654501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1" i="1" smtClean="0">
                                    <a:solidFill>
                                      <a:srgbClr val="AD1457"/>
                                    </a:solidFill>
                                    <a:latin typeface="Cambria Math" panose="02040503050406030204" pitchFamily="18" charset="0"/>
                                  </a:rPr>
                                  <m:t>𝑹</m:t>
                                </m:r>
                                <m:r>
                                  <a:rPr lang="en-US" sz="2800" b="1" i="1" smtClean="0">
                                    <a:solidFill>
                                      <a:srgbClr val="AD1457"/>
                                    </a:solidFill>
                                    <a:latin typeface="Cambria Math" panose="02040503050406030204" pitchFamily="18" charset="0"/>
                                  </a:rPr>
                                  <m:t>𝟐</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𝑨</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𝑹</m:t>
                                </m:r>
                                <m:r>
                                  <a:rPr lang="en-US" sz="2800" b="1" i="1" smtClean="0">
                                    <a:solidFill>
                                      <a:srgbClr val="AD1457"/>
                                    </a:solidFill>
                                    <a:latin typeface="Cambria Math" panose="02040503050406030204" pitchFamily="18" charset="0"/>
                                  </a:rPr>
                                  <m:t>𝟏</m:t>
                                </m:r>
                              </m:oMath>
                            </m:oMathPara>
                          </a14:m>
                          <a:endParaRPr lang="en-US" sz="2800" dirty="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1" i="1" smtClean="0">
                                    <a:solidFill>
                                      <a:srgbClr val="AD1457"/>
                                    </a:solidFill>
                                    <a:latin typeface="Cambria Math" panose="02040503050406030204" pitchFamily="18" charset="0"/>
                                  </a:rPr>
                                  <m:t>𝟓</m:t>
                                </m:r>
                                <m:r>
                                  <a:rPr lang="en-US" sz="2800" b="1" i="1" smtClean="0">
                                    <a:solidFill>
                                      <a:srgbClr val="AD1457"/>
                                    </a:solidFill>
                                    <a:latin typeface="Cambria Math" panose="02040503050406030204" pitchFamily="18" charset="0"/>
                                  </a:rPr>
                                  <m:t> ∗</m:t>
                                </m:r>
                                <m:r>
                                  <a:rPr lang="en-US" sz="2800" b="1" i="1" smtClean="0">
                                    <a:solidFill>
                                      <a:srgbClr val="AD1457"/>
                                    </a:solidFill>
                                    <a:latin typeface="Cambria Math" panose="02040503050406030204" pitchFamily="18" charset="0"/>
                                  </a:rPr>
                                  <m:t>𝟒</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𝟐</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𝟒𝟎</m:t>
                                </m:r>
                              </m:oMath>
                            </m:oMathPara>
                          </a14:m>
                          <a:endParaRPr lang="en-US" sz="2800" dirty="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349218389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1" i="1" smtClean="0">
                                    <a:solidFill>
                                      <a:srgbClr val="AD1457"/>
                                    </a:solidFill>
                                    <a:latin typeface="Cambria Math" panose="02040503050406030204" pitchFamily="18" charset="0"/>
                                  </a:rPr>
                                  <m:t>𝑹</m:t>
                                </m:r>
                                <m:r>
                                  <a:rPr lang="en-US" sz="2800" b="1" i="1" smtClean="0">
                                    <a:solidFill>
                                      <a:srgbClr val="AD1457"/>
                                    </a:solidFill>
                                    <a:latin typeface="Cambria Math" panose="02040503050406030204" pitchFamily="18" charset="0"/>
                                  </a:rPr>
                                  <m:t>𝟑</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𝑹</m:t>
                                </m:r>
                                <m:r>
                                  <a:rPr lang="en-US" sz="2800" b="1" i="1" smtClean="0">
                                    <a:solidFill>
                                      <a:srgbClr val="AD1457"/>
                                    </a:solidFill>
                                    <a:latin typeface="Cambria Math" panose="02040503050406030204" pitchFamily="18" charset="0"/>
                                  </a:rPr>
                                  <m:t>𝟏</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𝑫</m:t>
                                </m:r>
                              </m:oMath>
                            </m:oMathPara>
                          </a14:m>
                          <a:endParaRPr lang="en-US" sz="2800" dirty="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800" b="1" i="1" smtClean="0">
                                    <a:solidFill>
                                      <a:srgbClr val="AD1457"/>
                                    </a:solidFill>
                                    <a:latin typeface="Cambria Math" panose="02040503050406030204" pitchFamily="18" charset="0"/>
                                  </a:rPr>
                                  <m:t>𝟓</m:t>
                                </m:r>
                                <m:r>
                                  <a:rPr lang="en-US" sz="2800" b="1" i="1" smtClean="0">
                                    <a:solidFill>
                                      <a:srgbClr val="AD1457"/>
                                    </a:solidFill>
                                    <a:latin typeface="Cambria Math" panose="02040503050406030204" pitchFamily="18" charset="0"/>
                                  </a:rPr>
                                  <m:t> ∗</m:t>
                                </m:r>
                                <m:r>
                                  <a:rPr lang="en-US" sz="2800" b="1" i="1" smtClean="0">
                                    <a:solidFill>
                                      <a:srgbClr val="AD1457"/>
                                    </a:solidFill>
                                    <a:latin typeface="Cambria Math" panose="02040503050406030204" pitchFamily="18" charset="0"/>
                                  </a:rPr>
                                  <m:t>𝟐</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𝟕</m:t>
                                </m:r>
                                <m:r>
                                  <a:rPr lang="en-US" sz="2800" b="1" i="1" smtClean="0">
                                    <a:solidFill>
                                      <a:srgbClr val="AD1457"/>
                                    </a:solidFill>
                                    <a:latin typeface="Cambria Math" panose="02040503050406030204" pitchFamily="18" charset="0"/>
                                  </a:rPr>
                                  <m:t>=</m:t>
                                </m:r>
                                <m:r>
                                  <a:rPr lang="en-US" sz="2800" b="1" i="1" smtClean="0">
                                    <a:solidFill>
                                      <a:srgbClr val="AD1457"/>
                                    </a:solidFill>
                                    <a:latin typeface="Cambria Math" panose="02040503050406030204" pitchFamily="18" charset="0"/>
                                  </a:rPr>
                                  <m:t>𝟕𝟎</m:t>
                                </m:r>
                              </m:oMath>
                            </m:oMathPara>
                          </a14:m>
                          <a:endParaRPr lang="en-US" sz="2800" dirty="0">
                            <a:solidFill>
                              <a:srgbClr val="AD1457"/>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xmlns="" val="2643796455"/>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662326586"/>
                  </p:ext>
                </p:extLst>
              </p:nvPr>
            </p:nvGraphicFramePr>
            <p:xfrm>
              <a:off x="3245694" y="3184705"/>
              <a:ext cx="5992436" cy="1554480"/>
            </p:xfrm>
            <a:graphic>
              <a:graphicData uri="http://schemas.openxmlformats.org/drawingml/2006/table">
                <a:tbl>
                  <a:tblPr firstRow="1" bandRow="1">
                    <a:tableStyleId>{5C22544A-7EE6-4342-B048-85BDC9FD1C3A}</a:tableStyleId>
                  </a:tblPr>
                  <a:tblGrid>
                    <a:gridCol w="2240706">
                      <a:extLst>
                        <a:ext uri="{9D8B030D-6E8A-4147-A177-3AD203B41FA5}">
                          <a16:colId xmlns:a16="http://schemas.microsoft.com/office/drawing/2014/main" val="2588554404"/>
                        </a:ext>
                      </a:extLst>
                    </a:gridCol>
                    <a:gridCol w="3751730">
                      <a:extLst>
                        <a:ext uri="{9D8B030D-6E8A-4147-A177-3AD203B41FA5}">
                          <a16:colId xmlns:a16="http://schemas.microsoft.com/office/drawing/2014/main" val="4163850839"/>
                        </a:ext>
                      </a:extLst>
                    </a:gridCol>
                  </a:tblGrid>
                  <a:tr h="51816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2" t="-1176" r="-167935" b="-203529"/>
                          </a:stretch>
                        </a:blipFill>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9903" t="-1176" r="-325" b="-203529"/>
                          </a:stretch>
                        </a:blipFill>
                      </a:tcPr>
                    </a:tc>
                    <a:extLst>
                      <a:ext uri="{0D108BD9-81ED-4DB2-BD59-A6C34878D82A}">
                        <a16:rowId xmlns:a16="http://schemas.microsoft.com/office/drawing/2014/main" val="716545018"/>
                      </a:ext>
                    </a:extLst>
                  </a:tr>
                  <a:tr h="51816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2" t="-100000" r="-167935" b="-101163"/>
                          </a:stretch>
                        </a:blipFill>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9903" t="-100000" r="-325" b="-101163"/>
                          </a:stretch>
                        </a:blipFill>
                      </a:tcPr>
                    </a:tc>
                    <a:extLst>
                      <a:ext uri="{0D108BD9-81ED-4DB2-BD59-A6C34878D82A}">
                        <a16:rowId xmlns:a16="http://schemas.microsoft.com/office/drawing/2014/main" val="3492183899"/>
                      </a:ext>
                    </a:extLst>
                  </a:tr>
                  <a:tr h="518160">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2" t="-202353" r="-167935" b="-2353"/>
                          </a:stretch>
                        </a:blipFill>
                      </a:tcPr>
                    </a:tc>
                    <a:tc>
                      <a:txBody>
                        <a:bodyPr/>
                        <a:lstStyle/>
                        <a:p>
                          <a:endParaRPr lang="en-US"/>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9903" t="-202353" r="-325" b="-2353"/>
                          </a:stretch>
                        </a:blipFill>
                      </a:tcPr>
                    </a:tc>
                    <a:extLst>
                      <a:ext uri="{0D108BD9-81ED-4DB2-BD59-A6C34878D82A}">
                        <a16:rowId xmlns:a16="http://schemas.microsoft.com/office/drawing/2014/main" val="2643796455"/>
                      </a:ext>
                    </a:extLst>
                  </a:tr>
                </a:tbl>
              </a:graphicData>
            </a:graphic>
          </p:graphicFrame>
        </mc:Fallback>
      </mc:AlternateContent>
      <p:sp>
        <p:nvSpPr>
          <p:cNvPr id="9" name="Rectangle 8"/>
          <p:cNvSpPr/>
          <p:nvPr/>
        </p:nvSpPr>
        <p:spPr>
          <a:xfrm>
            <a:off x="7543800" y="4773706"/>
            <a:ext cx="1532965" cy="632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158</a:t>
            </a:r>
          </a:p>
        </p:txBody>
      </p:sp>
    </p:spTree>
    <p:extLst>
      <p:ext uri="{BB962C8B-B14F-4D97-AF65-F5344CB8AC3E}">
        <p14:creationId xmlns:p14="http://schemas.microsoft.com/office/powerpoint/2010/main" val="412859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125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All Pair Shortest Path – Floyd’s Algorithm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03553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 a </a:t>
                </a:r>
                <a:r>
                  <a:rPr lang="en-US" dirty="0">
                    <a:solidFill>
                      <a:srgbClr val="AD1457"/>
                    </a:solidFill>
                  </a:rPr>
                  <a:t>directed, connected weighted graph </a:t>
                </a:r>
                <a14:m>
                  <m:oMath xmlns:m="http://schemas.openxmlformats.org/officeDocument/2006/math">
                    <m:r>
                      <m:rPr>
                        <m:sty m:val="p"/>
                      </m:rPr>
                      <a:rPr lang="en-US" i="0" dirty="0" smtClean="0">
                        <a:solidFill>
                          <a:srgbClr val="AD1457"/>
                        </a:solidFill>
                        <a:latin typeface="Cambria Math" panose="02040503050406030204" pitchFamily="18" charset="0"/>
                      </a:rPr>
                      <m:t>G</m:t>
                    </m:r>
                    <m:r>
                      <a:rPr lang="en-US" i="0" dirty="0" smtClean="0">
                        <a:solidFill>
                          <a:srgbClr val="AD1457"/>
                        </a:solidFill>
                        <a:latin typeface="Cambria Math" panose="02040503050406030204" pitchFamily="18" charset="0"/>
                      </a:rPr>
                      <m:t>(</m:t>
                    </m:r>
                    <m:r>
                      <m:rPr>
                        <m:sty m:val="p"/>
                      </m:rPr>
                      <a:rPr lang="en-US" i="0" dirty="0" smtClean="0">
                        <a:solidFill>
                          <a:srgbClr val="AD1457"/>
                        </a:solidFill>
                        <a:latin typeface="Cambria Math" panose="02040503050406030204" pitchFamily="18" charset="0"/>
                      </a:rPr>
                      <m:t>V</m:t>
                    </m:r>
                    <m:r>
                      <a:rPr lang="en-US" i="0" dirty="0" smtClean="0">
                        <a:solidFill>
                          <a:srgbClr val="AD1457"/>
                        </a:solidFill>
                        <a:latin typeface="Cambria Math" panose="02040503050406030204" pitchFamily="18" charset="0"/>
                      </a:rPr>
                      <m:t>, </m:t>
                    </m:r>
                    <m:r>
                      <m:rPr>
                        <m:sty m:val="p"/>
                      </m:rPr>
                      <a:rPr lang="en-US" i="0" dirty="0" smtClean="0">
                        <a:solidFill>
                          <a:srgbClr val="AD1457"/>
                        </a:solidFill>
                        <a:latin typeface="Cambria Math" panose="02040503050406030204" pitchFamily="18" charset="0"/>
                      </a:rPr>
                      <m:t>E</m:t>
                    </m:r>
                    <m:r>
                      <a:rPr lang="en-US" i="0" dirty="0">
                        <a:solidFill>
                          <a:srgbClr val="AD1457"/>
                        </a:solidFill>
                        <a:latin typeface="Cambria Math" panose="02040503050406030204" pitchFamily="18" charset="0"/>
                      </a:rPr>
                      <m:t>), </m:t>
                    </m:r>
                  </m:oMath>
                </a14:m>
                <a:r>
                  <a:rPr lang="en-US" dirty="0"/>
                  <a:t>for each edge </a:t>
                </a:r>
                <a14:m>
                  <m:oMath xmlns:m="http://schemas.openxmlformats.org/officeDocument/2006/math">
                    <m:r>
                      <a:rPr lang="en-US" i="0" dirty="0" smtClean="0">
                        <a:latin typeface="Cambria Math" panose="02040503050406030204" pitchFamily="18" charset="0"/>
                      </a:rPr>
                      <m:t>⟨</m:t>
                    </m:r>
                    <m:r>
                      <m:rPr>
                        <m:sty m:val="p"/>
                      </m:rPr>
                      <a:rPr lang="en-US" i="0" dirty="0" smtClean="0">
                        <a:latin typeface="Cambria Math" panose="02040503050406030204" pitchFamily="18" charset="0"/>
                      </a:rPr>
                      <m:t>u</m:t>
                    </m:r>
                    <m:r>
                      <a:rPr lang="en-US" i="0" dirty="0" smtClean="0">
                        <a:latin typeface="Cambria Math" panose="02040503050406030204" pitchFamily="18" charset="0"/>
                      </a:rPr>
                      <m:t>, </m:t>
                    </m:r>
                    <m:r>
                      <m:rPr>
                        <m:sty m:val="p"/>
                      </m:rPr>
                      <a:rPr lang="en-US" i="0" dirty="0" smtClean="0">
                        <a:latin typeface="Cambria Math" panose="02040503050406030204" pitchFamily="18" charset="0"/>
                      </a:rPr>
                      <m:t>v</m:t>
                    </m:r>
                    <m:r>
                      <a:rPr lang="en-US" i="0" dirty="0">
                        <a:latin typeface="Cambria Math" panose="02040503050406030204" pitchFamily="18" charset="0"/>
                      </a:rPr>
                      <m:t>⟩∈</m:t>
                    </m:r>
                    <m:r>
                      <m:rPr>
                        <m:sty m:val="p"/>
                      </m:rPr>
                      <a:rPr lang="en-US" i="0" dirty="0">
                        <a:latin typeface="Cambria Math" panose="02040503050406030204" pitchFamily="18" charset="0"/>
                      </a:rPr>
                      <m:t>E</m:t>
                    </m:r>
                  </m:oMath>
                </a14:m>
                <a:r>
                  <a:rPr lang="en-US" dirty="0"/>
                  <a:t>, a weight </a:t>
                </a:r>
                <a14:m>
                  <m:oMath xmlns:m="http://schemas.openxmlformats.org/officeDocument/2006/math">
                    <m:r>
                      <m:rPr>
                        <m:sty m:val="p"/>
                      </m:rPr>
                      <a:rPr lang="en-US" i="0" dirty="0" smtClean="0">
                        <a:latin typeface="Cambria Math" panose="02040503050406030204" pitchFamily="18" charset="0"/>
                      </a:rPr>
                      <m:t>w</m:t>
                    </m:r>
                    <m:r>
                      <a:rPr lang="en-US" i="0" dirty="0" smtClean="0">
                        <a:latin typeface="Cambria Math" panose="02040503050406030204" pitchFamily="18" charset="0"/>
                      </a:rPr>
                      <m:t>(</m:t>
                    </m:r>
                    <m:r>
                      <m:rPr>
                        <m:sty m:val="p"/>
                      </m:rPr>
                      <a:rPr lang="en-US" i="0" dirty="0" smtClean="0">
                        <a:latin typeface="Cambria Math" panose="02040503050406030204" pitchFamily="18" charset="0"/>
                      </a:rPr>
                      <m:t>u</m:t>
                    </m:r>
                    <m:r>
                      <a:rPr lang="en-US" i="0" dirty="0" smtClean="0">
                        <a:latin typeface="Cambria Math" panose="02040503050406030204" pitchFamily="18" charset="0"/>
                      </a:rPr>
                      <m:t>, </m:t>
                    </m:r>
                    <m:r>
                      <m:rPr>
                        <m:sty m:val="p"/>
                      </m:rPr>
                      <a:rPr lang="en-US" i="0" dirty="0" smtClean="0">
                        <a:latin typeface="Cambria Math" panose="02040503050406030204" pitchFamily="18" charset="0"/>
                      </a:rPr>
                      <m:t>v</m:t>
                    </m:r>
                    <m:r>
                      <a:rPr lang="en-US" i="0" dirty="0">
                        <a:latin typeface="Cambria Math" panose="02040503050406030204" pitchFamily="18" charset="0"/>
                      </a:rPr>
                      <m:t>) </m:t>
                    </m:r>
                  </m:oMath>
                </a14:m>
                <a:r>
                  <a:rPr lang="en-US" dirty="0"/>
                  <a:t>is associated with each edge. </a:t>
                </a:r>
              </a:p>
              <a:p>
                <a:r>
                  <a:rPr lang="en-US" dirty="0"/>
                  <a:t>The all pairs of shortest paths problem is to find </a:t>
                </a:r>
                <a:r>
                  <a:rPr lang="en-US" dirty="0">
                    <a:solidFill>
                      <a:srgbClr val="AD1457"/>
                    </a:solidFill>
                  </a:rPr>
                  <a:t>a shortest path </a:t>
                </a:r>
                <a:r>
                  <a:rPr lang="en-US" dirty="0"/>
                  <a:t>from </a:t>
                </a:r>
                <a14:m>
                  <m:oMath xmlns:m="http://schemas.openxmlformats.org/officeDocument/2006/math">
                    <m:r>
                      <a:rPr lang="en-US" i="1" dirty="0" smtClean="0">
                        <a:latin typeface="Cambria Math" panose="02040503050406030204" pitchFamily="18" charset="0"/>
                      </a:rPr>
                      <m:t>𝑢</m:t>
                    </m:r>
                  </m:oMath>
                </a14:m>
                <a:r>
                  <a:rPr lang="en-US" dirty="0"/>
                  <a:t> to </a:t>
                </a:r>
                <a14:m>
                  <m:oMath xmlns:m="http://schemas.openxmlformats.org/officeDocument/2006/math">
                    <m:r>
                      <a:rPr lang="en-US" i="1" dirty="0" smtClean="0">
                        <a:latin typeface="Cambria Math" panose="02040503050406030204" pitchFamily="18" charset="0"/>
                      </a:rPr>
                      <m:t>𝑣</m:t>
                    </m:r>
                  </m:oMath>
                </a14:m>
                <a:r>
                  <a:rPr lang="en-US" dirty="0"/>
                  <a:t> for every pair of vertices </a:t>
                </a:r>
                <a14:m>
                  <m:oMath xmlns:m="http://schemas.openxmlformats.org/officeDocument/2006/math">
                    <m:r>
                      <a:rPr lang="en-US" i="1" dirty="0" smtClean="0">
                        <a:latin typeface="Cambria Math" panose="02040503050406030204" pitchFamily="18" charset="0"/>
                      </a:rPr>
                      <m:t>𝑢</m:t>
                    </m:r>
                  </m:oMath>
                </a14:m>
                <a:r>
                  <a:rPr lang="en-US" dirty="0"/>
                  <a:t> and </a:t>
                </a:r>
                <a14:m>
                  <m:oMath xmlns:m="http://schemas.openxmlformats.org/officeDocument/2006/math">
                    <m:r>
                      <a:rPr lang="en-US" i="1" dirty="0" smtClean="0">
                        <a:latin typeface="Cambria Math" panose="02040503050406030204" pitchFamily="18" charset="0"/>
                      </a:rPr>
                      <m:t>𝑣</m:t>
                    </m:r>
                  </m:oMath>
                </a14:m>
                <a:r>
                  <a:rPr lang="en-US" dirty="0"/>
                  <a:t> in </a:t>
                </a:r>
                <a14:m>
                  <m:oMath xmlns:m="http://schemas.openxmlformats.org/officeDocument/2006/math">
                    <m:r>
                      <m:rPr>
                        <m:sty m:val="p"/>
                      </m:rPr>
                      <a:rPr lang="en-US" i="0" dirty="0" smtClean="0">
                        <a:latin typeface="Cambria Math" panose="02040503050406030204" pitchFamily="18" charset="0"/>
                      </a:rPr>
                      <m:t>V</m:t>
                    </m:r>
                  </m:oMath>
                </a14:m>
                <a:r>
                  <a:rPr lang="en-US" dirty="0"/>
                  <a:t>.</a:t>
                </a:r>
              </a:p>
              <a:p>
                <a:r>
                  <a:rPr lang="en-US" dirty="0">
                    <a:solidFill>
                      <a:srgbClr val="AD1457"/>
                    </a:solidFill>
                  </a:rPr>
                  <a:t>Floyd’s algorithm </a:t>
                </a:r>
                <a:r>
                  <a:rPr lang="en-US" dirty="0"/>
                  <a:t>is used to find all pair shortest path problem from a given weighted graph. </a:t>
                </a:r>
              </a:p>
              <a:p>
                <a:r>
                  <a:rPr lang="en-US" dirty="0"/>
                  <a:t>As a result of this algorithm, it will generate a matrix, which will represent the </a:t>
                </a:r>
                <a:r>
                  <a:rPr lang="en-US" dirty="0">
                    <a:solidFill>
                      <a:srgbClr val="AD1457"/>
                    </a:solidFill>
                  </a:rPr>
                  <a:t>minimum distance</a:t>
                </a:r>
                <a:r>
                  <a:rPr lang="en-US" dirty="0"/>
                  <a:t> from any node to all other nodes in the graph.</a:t>
                </a:r>
              </a:p>
              <a:p>
                <a:r>
                  <a:rPr lang="en-US"/>
                  <a:t>At first, </a:t>
                </a:r>
                <a:r>
                  <a:rPr lang="en-US" dirty="0"/>
                  <a:t>the output matrix is same as </a:t>
                </a:r>
                <a:r>
                  <a:rPr lang="en-US" dirty="0">
                    <a:solidFill>
                      <a:srgbClr val="AD1457"/>
                    </a:solidFill>
                  </a:rPr>
                  <a:t>given cost matrix </a:t>
                </a:r>
                <a:r>
                  <a:rPr lang="en-US" dirty="0"/>
                  <a:t>of the graph. </a:t>
                </a:r>
              </a:p>
              <a:p>
                <a:r>
                  <a:rPr lang="en-US" dirty="0"/>
                  <a:t>As the algorithm proceeds, the output matrix will be updated with each vertex </a:t>
                </a:r>
                <a14:m>
                  <m:oMath xmlns:m="http://schemas.openxmlformats.org/officeDocument/2006/math">
                    <m:r>
                      <a:rPr lang="en-US" i="1" dirty="0" smtClean="0">
                        <a:solidFill>
                          <a:srgbClr val="AD1457"/>
                        </a:solidFill>
                        <a:latin typeface="Cambria Math" panose="02040503050406030204" pitchFamily="18" charset="0"/>
                      </a:rPr>
                      <m:t>𝑘</m:t>
                    </m:r>
                  </m:oMath>
                </a14:m>
                <a:r>
                  <a:rPr lang="en-US" dirty="0">
                    <a:solidFill>
                      <a:srgbClr val="AD1457"/>
                    </a:solidFill>
                  </a:rPr>
                  <a:t> as an intermediate vertex</a:t>
                </a:r>
                <a:r>
                  <a:rPr lang="en-US" dirty="0"/>
                  <a:t>.</a:t>
                </a:r>
              </a:p>
              <a:p>
                <a:r>
                  <a:rPr lang="en-US" dirty="0"/>
                  <a:t>The time complexity of this algorithm is </a:t>
                </a:r>
                <a14:m>
                  <m:oMath xmlns:m="http://schemas.openxmlformats.org/officeDocument/2006/math">
                    <m:r>
                      <m:rPr>
                        <m:sty m:val="p"/>
                      </m:rPr>
                      <a:rPr lang="en-US" i="0" dirty="0" smtClean="0">
                        <a:solidFill>
                          <a:srgbClr val="AD1457"/>
                        </a:solidFill>
                        <a:latin typeface="Cambria Math" panose="02040503050406030204" pitchFamily="18" charset="0"/>
                      </a:rPr>
                      <m:t>O</m:t>
                    </m:r>
                    <m:r>
                      <a:rPr lang="en-US" i="0" dirty="0" smtClean="0">
                        <a:solidFill>
                          <a:srgbClr val="AD1457"/>
                        </a:solidFill>
                        <a:latin typeface="Cambria Math" panose="02040503050406030204" pitchFamily="18" charset="0"/>
                      </a:rPr>
                      <m:t>(</m:t>
                    </m:r>
                    <m:sSup>
                      <m:sSupPr>
                        <m:ctrlPr>
                          <a:rPr lang="en-US" i="1" dirty="0" smtClean="0">
                            <a:solidFill>
                              <a:srgbClr val="AD1457"/>
                            </a:solidFill>
                            <a:latin typeface="Cambria Math" panose="02040503050406030204" pitchFamily="18" charset="0"/>
                          </a:rPr>
                        </m:ctrlPr>
                      </m:sSupPr>
                      <m:e>
                        <m:r>
                          <m:rPr>
                            <m:sty m:val="p"/>
                          </m:rPr>
                          <a:rPr lang="en-US" b="0" i="0" dirty="0" smtClean="0">
                            <a:solidFill>
                              <a:srgbClr val="AD1457"/>
                            </a:solidFill>
                            <a:latin typeface="Cambria Math" panose="02040503050406030204" pitchFamily="18" charset="0"/>
                          </a:rPr>
                          <m:t>n</m:t>
                        </m:r>
                      </m:e>
                      <m:sup>
                        <m:r>
                          <a:rPr lang="en-US" b="0" i="0" dirty="0" smtClean="0">
                            <a:solidFill>
                              <a:srgbClr val="AD1457"/>
                            </a:solidFill>
                            <a:latin typeface="Cambria Math" panose="02040503050406030204" pitchFamily="18" charset="0"/>
                          </a:rPr>
                          <m:t>3</m:t>
                        </m:r>
                      </m:sup>
                    </m:sSup>
                    <m:r>
                      <a:rPr lang="en-US" i="0" dirty="0" smtClean="0">
                        <a:solidFill>
                          <a:srgbClr val="AD1457"/>
                        </a:solidFill>
                        <a:latin typeface="Cambria Math" panose="02040503050406030204" pitchFamily="18" charset="0"/>
                      </a:rPr>
                      <m:t>)</m:t>
                    </m:r>
                  </m:oMath>
                </a14:m>
                <a:r>
                  <a:rPr lang="en-US" dirty="0"/>
                  <a:t>, where </a:t>
                </a:r>
                <a14:m>
                  <m:oMath xmlns:m="http://schemas.openxmlformats.org/officeDocument/2006/math">
                    <m:r>
                      <a:rPr lang="en-US" b="0" i="1" dirty="0" smtClean="0">
                        <a:solidFill>
                          <a:srgbClr val="AD1457"/>
                        </a:solidFill>
                        <a:latin typeface="Cambria Math" panose="02040503050406030204" pitchFamily="18" charset="0"/>
                      </a:rPr>
                      <m:t>𝑛</m:t>
                    </m:r>
                  </m:oMath>
                </a14:m>
                <a:r>
                  <a:rPr lang="en-US" dirty="0"/>
                  <a:t> is the number of vertices in the graph.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89026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Floyd Algorithm - Example</a:t>
            </a:r>
          </a:p>
        </p:txBody>
      </p:sp>
      <p:grpSp>
        <p:nvGrpSpPr>
          <p:cNvPr id="4" name="Group 3"/>
          <p:cNvGrpSpPr/>
          <p:nvPr/>
        </p:nvGrpSpPr>
        <p:grpSpPr>
          <a:xfrm>
            <a:off x="405652" y="1106579"/>
            <a:ext cx="3390900" cy="2246221"/>
            <a:chOff x="190500" y="1106579"/>
            <a:chExt cx="3390900" cy="2246221"/>
          </a:xfrm>
        </p:grpSpPr>
        <p:sp>
          <p:nvSpPr>
            <p:cNvPr id="5" name="Oval 4"/>
            <p:cNvSpPr/>
            <p:nvPr/>
          </p:nvSpPr>
          <p:spPr>
            <a:xfrm>
              <a:off x="381000"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6" name="Oval 5"/>
            <p:cNvSpPr/>
            <p:nvPr/>
          </p:nvSpPr>
          <p:spPr>
            <a:xfrm>
              <a:off x="2624237"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4</a:t>
              </a:r>
            </a:p>
          </p:txBody>
        </p:sp>
        <p:sp>
          <p:nvSpPr>
            <p:cNvPr id="7" name="Oval 6"/>
            <p:cNvSpPr/>
            <p:nvPr/>
          </p:nvSpPr>
          <p:spPr>
            <a:xfrm>
              <a:off x="381000"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8" name="Oval 7"/>
            <p:cNvSpPr/>
            <p:nvPr/>
          </p:nvSpPr>
          <p:spPr>
            <a:xfrm>
              <a:off x="2624237"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cxnSp>
          <p:nvCxnSpPr>
            <p:cNvPr id="9" name="Straight Arrow Connector 8"/>
            <p:cNvCxnSpPr>
              <a:stCxn id="5" idx="3"/>
              <a:endCxn id="7" idx="1"/>
            </p:cNvCxnSpPr>
            <p:nvPr/>
          </p:nvCxnSpPr>
          <p:spPr>
            <a:xfrm>
              <a:off x="474738"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7"/>
              <a:endCxn id="5" idx="5"/>
            </p:cNvCxnSpPr>
            <p:nvPr/>
          </p:nvCxnSpPr>
          <p:spPr>
            <a:xfrm flipV="1">
              <a:off x="927342"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8" idx="1"/>
            </p:cNvCxnSpPr>
            <p:nvPr/>
          </p:nvCxnSpPr>
          <p:spPr>
            <a:xfrm>
              <a:off x="2717975"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7"/>
              <a:endCxn id="6" idx="5"/>
            </p:cNvCxnSpPr>
            <p:nvPr/>
          </p:nvCxnSpPr>
          <p:spPr>
            <a:xfrm flipV="1">
              <a:off x="3170579"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6"/>
              <a:endCxn id="8" idx="2"/>
            </p:cNvCxnSpPr>
            <p:nvPr/>
          </p:nvCxnSpPr>
          <p:spPr>
            <a:xfrm>
              <a:off x="1021080" y="2986813"/>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5" idx="6"/>
            </p:cNvCxnSpPr>
            <p:nvPr/>
          </p:nvCxnSpPr>
          <p:spPr>
            <a:xfrm flipH="1">
              <a:off x="1021080" y="1463040"/>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6" idx="3"/>
            </p:cNvCxnSpPr>
            <p:nvPr/>
          </p:nvCxnSpPr>
          <p:spPr>
            <a:xfrm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5" idx="5"/>
            </p:cNvCxnSpPr>
            <p:nvPr/>
          </p:nvCxnSpPr>
          <p:spPr>
            <a:xfrm flipH="1"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0500" y="2057400"/>
              <a:ext cx="190500" cy="400110"/>
            </a:xfrm>
            <a:prstGeom prst="rect">
              <a:avLst/>
            </a:prstGeom>
            <a:noFill/>
          </p:spPr>
          <p:txBody>
            <a:bodyPr wrap="square" rtlCol="0">
              <a:spAutoFit/>
            </a:bodyPr>
            <a:lstStyle/>
            <a:p>
              <a:r>
                <a:rPr lang="en-US" sz="2000" dirty="0"/>
                <a:t>5</a:t>
              </a:r>
            </a:p>
          </p:txBody>
        </p:sp>
        <p:sp>
          <p:nvSpPr>
            <p:cNvPr id="18" name="TextBox 17"/>
            <p:cNvSpPr txBox="1"/>
            <p:nvPr/>
          </p:nvSpPr>
          <p:spPr>
            <a:xfrm>
              <a:off x="876300" y="2032000"/>
              <a:ext cx="495300" cy="400110"/>
            </a:xfrm>
            <a:prstGeom prst="rect">
              <a:avLst/>
            </a:prstGeom>
            <a:noFill/>
          </p:spPr>
          <p:txBody>
            <a:bodyPr wrap="square" rtlCol="0">
              <a:spAutoFit/>
            </a:bodyPr>
            <a:lstStyle/>
            <a:p>
              <a:r>
                <a:rPr lang="en-US" sz="2000" dirty="0"/>
                <a:t>50</a:t>
              </a:r>
            </a:p>
          </p:txBody>
        </p:sp>
        <p:sp>
          <p:nvSpPr>
            <p:cNvPr id="19" name="TextBox 18"/>
            <p:cNvSpPr txBox="1"/>
            <p:nvPr/>
          </p:nvSpPr>
          <p:spPr>
            <a:xfrm>
              <a:off x="1638299" y="2952690"/>
              <a:ext cx="495301" cy="400110"/>
            </a:xfrm>
            <a:prstGeom prst="rect">
              <a:avLst/>
            </a:prstGeom>
            <a:noFill/>
          </p:spPr>
          <p:txBody>
            <a:bodyPr wrap="square" rtlCol="0">
              <a:spAutoFit/>
            </a:bodyPr>
            <a:lstStyle/>
            <a:p>
              <a:r>
                <a:rPr lang="en-US" sz="2000" dirty="0"/>
                <a:t>15</a:t>
              </a:r>
            </a:p>
          </p:txBody>
        </p:sp>
        <p:sp>
          <p:nvSpPr>
            <p:cNvPr id="20" name="TextBox 19"/>
            <p:cNvSpPr txBox="1"/>
            <p:nvPr/>
          </p:nvSpPr>
          <p:spPr>
            <a:xfrm>
              <a:off x="1638298" y="1106579"/>
              <a:ext cx="495301" cy="400110"/>
            </a:xfrm>
            <a:prstGeom prst="rect">
              <a:avLst/>
            </a:prstGeom>
            <a:noFill/>
          </p:spPr>
          <p:txBody>
            <a:bodyPr wrap="square" rtlCol="0">
              <a:spAutoFit/>
            </a:bodyPr>
            <a:lstStyle/>
            <a:p>
              <a:r>
                <a:rPr lang="en-US" sz="2000" dirty="0"/>
                <a:t>15</a:t>
              </a:r>
            </a:p>
          </p:txBody>
        </p:sp>
        <p:sp>
          <p:nvSpPr>
            <p:cNvPr id="21" name="TextBox 20"/>
            <p:cNvSpPr txBox="1"/>
            <p:nvPr/>
          </p:nvSpPr>
          <p:spPr>
            <a:xfrm>
              <a:off x="3086099" y="2006600"/>
              <a:ext cx="495301" cy="400110"/>
            </a:xfrm>
            <a:prstGeom prst="rect">
              <a:avLst/>
            </a:prstGeom>
            <a:noFill/>
          </p:spPr>
          <p:txBody>
            <a:bodyPr wrap="square" rtlCol="0">
              <a:spAutoFit/>
            </a:bodyPr>
            <a:lstStyle/>
            <a:p>
              <a:r>
                <a:rPr lang="en-US" sz="2000" dirty="0"/>
                <a:t>15</a:t>
              </a:r>
            </a:p>
          </p:txBody>
        </p:sp>
        <p:sp>
          <p:nvSpPr>
            <p:cNvPr id="22" name="TextBox 21"/>
            <p:cNvSpPr txBox="1"/>
            <p:nvPr/>
          </p:nvSpPr>
          <p:spPr>
            <a:xfrm>
              <a:off x="2430121" y="1981200"/>
              <a:ext cx="313079" cy="400110"/>
            </a:xfrm>
            <a:prstGeom prst="rect">
              <a:avLst/>
            </a:prstGeom>
            <a:noFill/>
          </p:spPr>
          <p:txBody>
            <a:bodyPr wrap="square" rtlCol="0">
              <a:spAutoFit/>
            </a:bodyPr>
            <a:lstStyle/>
            <a:p>
              <a:r>
                <a:rPr lang="en-US" sz="2000" dirty="0"/>
                <a:t>5</a:t>
              </a:r>
            </a:p>
          </p:txBody>
        </p:sp>
        <p:sp>
          <p:nvSpPr>
            <p:cNvPr id="23" name="TextBox 22"/>
            <p:cNvSpPr txBox="1"/>
            <p:nvPr/>
          </p:nvSpPr>
          <p:spPr>
            <a:xfrm>
              <a:off x="2125321" y="1600200"/>
              <a:ext cx="313079" cy="400110"/>
            </a:xfrm>
            <a:prstGeom prst="rect">
              <a:avLst/>
            </a:prstGeom>
            <a:noFill/>
          </p:spPr>
          <p:txBody>
            <a:bodyPr wrap="square" rtlCol="0">
              <a:spAutoFit/>
            </a:bodyPr>
            <a:lstStyle/>
            <a:p>
              <a:r>
                <a:rPr lang="en-US" sz="2000" dirty="0"/>
                <a:t>5</a:t>
              </a:r>
            </a:p>
          </p:txBody>
        </p:sp>
        <p:sp>
          <p:nvSpPr>
            <p:cNvPr id="24" name="TextBox 23"/>
            <p:cNvSpPr txBox="1"/>
            <p:nvPr/>
          </p:nvSpPr>
          <p:spPr>
            <a:xfrm>
              <a:off x="1210921" y="1600200"/>
              <a:ext cx="490637" cy="400110"/>
            </a:xfrm>
            <a:prstGeom prst="rect">
              <a:avLst/>
            </a:prstGeom>
            <a:noFill/>
          </p:spPr>
          <p:txBody>
            <a:bodyPr wrap="square" rtlCol="0">
              <a:spAutoFit/>
            </a:bodyPr>
            <a:lstStyle/>
            <a:p>
              <a:r>
                <a:rPr lang="en-US" sz="2000" dirty="0"/>
                <a:t>30</a:t>
              </a:r>
            </a:p>
          </p:txBody>
        </p:sp>
      </p:grpSp>
      <p:cxnSp>
        <p:nvCxnSpPr>
          <p:cNvPr id="25" name="Straight Connector 24"/>
          <p:cNvCxnSpPr/>
          <p:nvPr/>
        </p:nvCxnSpPr>
        <p:spPr>
          <a:xfrm>
            <a:off x="117144" y="3429000"/>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683037" y="990600"/>
            <a:ext cx="0" cy="5257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67552" y="35052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1</a:t>
            </a:r>
          </a:p>
        </p:txBody>
      </p:sp>
      <p:sp>
        <p:nvSpPr>
          <p:cNvPr id="28" name="TextBox 27"/>
          <p:cNvSpPr txBox="1"/>
          <p:nvPr/>
        </p:nvSpPr>
        <p:spPr>
          <a:xfrm>
            <a:off x="1486553" y="3476118"/>
            <a:ext cx="1757263" cy="461665"/>
          </a:xfrm>
          <a:prstGeom prst="rect">
            <a:avLst/>
          </a:prstGeom>
          <a:noFill/>
        </p:spPr>
        <p:txBody>
          <a:bodyPr wrap="square" rtlCol="0">
            <a:spAutoFit/>
          </a:bodyPr>
          <a:lstStyle/>
          <a:p>
            <a:r>
              <a:rPr lang="en-US" sz="2400" dirty="0"/>
              <a:t>Initialization </a:t>
            </a:r>
          </a:p>
        </p:txBody>
      </p:sp>
      <mc:AlternateContent xmlns:mc="http://schemas.openxmlformats.org/markup-compatibility/2006" xmlns:a14="http://schemas.microsoft.com/office/drawing/2010/main">
        <mc:Choice Requires="a14">
          <p:sp>
            <p:nvSpPr>
              <p:cNvPr id="29" name="Rectangle 28"/>
              <p:cNvSpPr/>
              <p:nvPr/>
            </p:nvSpPr>
            <p:spPr>
              <a:xfrm>
                <a:off x="302259" y="4191000"/>
                <a:ext cx="3678571" cy="1678858"/>
              </a:xfrm>
              <a:prstGeom prst="rect">
                <a:avLst/>
              </a:prstGeom>
            </p:spPr>
            <p:txBody>
              <a:bodyPr wrap="none">
                <a:spAutoFit/>
              </a:bodyPr>
              <a:lstStyle/>
              <a:p>
                <a:pPr algn="ctr">
                  <a:lnSpc>
                    <a:spcPct val="115000"/>
                  </a:lnSpc>
                </a:pPr>
                <a:r>
                  <a:rPr lang="en-US" sz="2400" dirty="0"/>
                  <a:t>D</a:t>
                </a:r>
                <a:r>
                  <a:rPr lang="en-US" sz="2400" baseline="-25000" dirty="0"/>
                  <a:t>0 </a:t>
                </a:r>
                <a:r>
                  <a:rPr lang="en-US" sz="2400" dirty="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a:latin typeface="Cambria Math" panose="02040503050406030204" pitchFamily="18" charset="0"/>
                                </a:rPr>
                                <m:t>∞</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9" name="Rectangle 28"/>
              <p:cNvSpPr>
                <a:spLocks noRot="1" noChangeAspect="1" noMove="1" noResize="1" noEditPoints="1" noAdjustHandles="1" noChangeArrowheads="1" noChangeShapeType="1" noTextEdit="1"/>
              </p:cNvSpPr>
              <p:nvPr/>
            </p:nvSpPr>
            <p:spPr>
              <a:xfrm>
                <a:off x="302259" y="4191000"/>
                <a:ext cx="3678571" cy="1678858"/>
              </a:xfrm>
              <a:prstGeom prst="rect">
                <a:avLst/>
              </a:prstGeom>
              <a:blipFill>
                <a:blip r:embed="rId2"/>
                <a:stretch>
                  <a:fillRect l="-1990"/>
                </a:stretch>
              </a:blipFill>
            </p:spPr>
            <p:txBody>
              <a:bodyPr/>
              <a:lstStyle/>
              <a:p>
                <a:r>
                  <a:rPr lang="en-US">
                    <a:noFill/>
                  </a:rPr>
                  <a:t> </a:t>
                </a:r>
              </a:p>
            </p:txBody>
          </p:sp>
        </mc:Fallback>
      </mc:AlternateContent>
      <p:graphicFrame>
        <p:nvGraphicFramePr>
          <p:cNvPr id="30" name="Table 29"/>
          <p:cNvGraphicFramePr>
            <a:graphicFrameLocks noGrp="1"/>
          </p:cNvGraphicFramePr>
          <p:nvPr/>
        </p:nvGraphicFramePr>
        <p:xfrm>
          <a:off x="1312428" y="4072403"/>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 val="3489300253"/>
                    </a:ext>
                  </a:extLst>
                </a:gridCol>
                <a:gridCol w="601981">
                  <a:extLst>
                    <a:ext uri="{9D8B030D-6E8A-4147-A177-3AD203B41FA5}">
                      <a16:colId xmlns:a16="http://schemas.microsoft.com/office/drawing/2014/main" xmlns="" val="962168071"/>
                    </a:ext>
                  </a:extLst>
                </a:gridCol>
                <a:gridCol w="601981">
                  <a:extLst>
                    <a:ext uri="{9D8B030D-6E8A-4147-A177-3AD203B41FA5}">
                      <a16:colId xmlns:a16="http://schemas.microsoft.com/office/drawing/2014/main" xmlns="" val="1049920334"/>
                    </a:ext>
                  </a:extLst>
                </a:gridCol>
                <a:gridCol w="601981">
                  <a:extLst>
                    <a:ext uri="{9D8B030D-6E8A-4147-A177-3AD203B41FA5}">
                      <a16:colId xmlns:a16="http://schemas.microsoft.com/office/drawing/2014/main" xmlns="" val="3394342561"/>
                    </a:ext>
                  </a:extLst>
                </a:gridCol>
              </a:tblGrid>
              <a:tr h="370840">
                <a:tc>
                  <a:txBody>
                    <a:bodyPr/>
                    <a:lstStyle/>
                    <a:p>
                      <a:pPr algn="ctr"/>
                      <a:r>
                        <a:rPr lang="en-US"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28093668"/>
                  </a:ext>
                </a:extLst>
              </a:tr>
            </a:tbl>
          </a:graphicData>
        </a:graphic>
      </p:graphicFrame>
      <p:graphicFrame>
        <p:nvGraphicFramePr>
          <p:cNvPr id="31" name="Table 30"/>
          <p:cNvGraphicFramePr>
            <a:graphicFrameLocks noGrp="1"/>
          </p:cNvGraphicFramePr>
          <p:nvPr/>
        </p:nvGraphicFramePr>
        <p:xfrm>
          <a:off x="946673" y="4443242"/>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 val="2491987096"/>
                    </a:ext>
                  </a:extLst>
                </a:gridCol>
              </a:tblGrid>
              <a:tr h="344553">
                <a:tc>
                  <a:txBody>
                    <a:bodyPr/>
                    <a:lstStyle/>
                    <a:p>
                      <a:r>
                        <a:rPr lang="en-US" b="1"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54373539"/>
                  </a:ext>
                </a:extLst>
              </a:tr>
              <a:tr h="344553">
                <a:tc>
                  <a:txBody>
                    <a:bodyPr/>
                    <a:lstStyle/>
                    <a:p>
                      <a:r>
                        <a:rPr lang="en-US" b="1"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59170189"/>
                  </a:ext>
                </a:extLst>
              </a:tr>
              <a:tr h="344553">
                <a:tc>
                  <a:txBody>
                    <a:bodyPr/>
                    <a:lstStyle/>
                    <a:p>
                      <a:r>
                        <a:rPr lang="en-US" b="1"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73020703"/>
                  </a:ext>
                </a:extLst>
              </a:tr>
              <a:tr h="344553">
                <a:tc>
                  <a:txBody>
                    <a:bodyPr/>
                    <a:lstStyle/>
                    <a:p>
                      <a:r>
                        <a:rPr lang="en-US" b="1"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14938776"/>
                  </a:ext>
                </a:extLst>
              </a:tr>
            </a:tbl>
          </a:graphicData>
        </a:graphic>
      </p:graphicFrame>
      <p:sp>
        <p:nvSpPr>
          <p:cNvPr id="32" name="Rectangle 31"/>
          <p:cNvSpPr/>
          <p:nvPr/>
        </p:nvSpPr>
        <p:spPr>
          <a:xfrm>
            <a:off x="5007433" y="9906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2</a:t>
            </a:r>
          </a:p>
        </p:txBody>
      </p:sp>
      <p:sp>
        <p:nvSpPr>
          <p:cNvPr id="33" name="TextBox 32"/>
          <p:cNvSpPr txBox="1"/>
          <p:nvPr/>
        </p:nvSpPr>
        <p:spPr>
          <a:xfrm>
            <a:off x="6101754" y="963304"/>
            <a:ext cx="5341309" cy="830997"/>
          </a:xfrm>
          <a:prstGeom prst="rect">
            <a:avLst/>
          </a:prstGeom>
          <a:noFill/>
        </p:spPr>
        <p:txBody>
          <a:bodyPr wrap="square" rtlCol="0">
            <a:spAutoFit/>
          </a:bodyPr>
          <a:lstStyle/>
          <a:p>
            <a:pPr algn="just"/>
            <a:r>
              <a:rPr lang="en-US" sz="2400" dirty="0"/>
              <a:t>Calculate the distance between each node with </a:t>
            </a:r>
            <a:r>
              <a:rPr lang="en-US" sz="2400" b="1" dirty="0">
                <a:solidFill>
                  <a:srgbClr val="AD1457"/>
                </a:solidFill>
              </a:rPr>
              <a:t>node 1 </a:t>
            </a:r>
            <a:r>
              <a:rPr lang="en-US" sz="2400" dirty="0"/>
              <a:t>as an intermediate node.</a:t>
            </a:r>
          </a:p>
        </p:txBody>
      </p:sp>
      <mc:AlternateContent xmlns:mc="http://schemas.openxmlformats.org/markup-compatibility/2006" xmlns:a14="http://schemas.microsoft.com/office/drawing/2010/main">
        <mc:Choice Requires="a14">
          <p:sp>
            <p:nvSpPr>
              <p:cNvPr id="34" name="Rectangle 33"/>
              <p:cNvSpPr/>
              <p:nvPr/>
            </p:nvSpPr>
            <p:spPr>
              <a:xfrm>
                <a:off x="6250585" y="2395885"/>
                <a:ext cx="3678571" cy="1678858"/>
              </a:xfrm>
              <a:prstGeom prst="rect">
                <a:avLst/>
              </a:prstGeom>
            </p:spPr>
            <p:txBody>
              <a:bodyPr wrap="none">
                <a:spAutoFit/>
              </a:bodyPr>
              <a:lstStyle/>
              <a:p>
                <a:pPr algn="ctr">
                  <a:lnSpc>
                    <a:spcPct val="115000"/>
                  </a:lnSpc>
                </a:pPr>
                <a:r>
                  <a:rPr lang="en-US" sz="2400" dirty="0"/>
                  <a:t>D</a:t>
                </a:r>
                <a:r>
                  <a:rPr lang="en-US" sz="2400" baseline="-25000" dirty="0"/>
                  <a:t>1 </a:t>
                </a:r>
                <a:r>
                  <a:rPr lang="en-US" sz="2400" dirty="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smtClean="0">
                                  <a:latin typeface="Cambria Math" panose="02040503050406030204" pitchFamily="18" charset="0"/>
                                </a:rPr>
                                <m:t>∞</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6250585" y="2395885"/>
                <a:ext cx="3678571" cy="1678858"/>
              </a:xfrm>
              <a:prstGeom prst="rect">
                <a:avLst/>
              </a:prstGeom>
              <a:blipFill>
                <a:blip r:embed="rId3"/>
                <a:stretch>
                  <a:fillRect l="-1821"/>
                </a:stretch>
              </a:blipFill>
            </p:spPr>
            <p:txBody>
              <a:bodyPr/>
              <a:lstStyle/>
              <a:p>
                <a:r>
                  <a:rPr lang="en-US">
                    <a:noFill/>
                  </a:rPr>
                  <a:t> </a:t>
                </a:r>
              </a:p>
            </p:txBody>
          </p:sp>
        </mc:Fallback>
      </mc:AlternateContent>
      <p:graphicFrame>
        <p:nvGraphicFramePr>
          <p:cNvPr id="35" name="Table 34"/>
          <p:cNvGraphicFramePr>
            <a:graphicFrameLocks noGrp="1"/>
          </p:cNvGraphicFramePr>
          <p:nvPr/>
        </p:nvGraphicFramePr>
        <p:xfrm>
          <a:off x="7260754" y="2277288"/>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 val="3489300253"/>
                    </a:ext>
                  </a:extLst>
                </a:gridCol>
                <a:gridCol w="601981">
                  <a:extLst>
                    <a:ext uri="{9D8B030D-6E8A-4147-A177-3AD203B41FA5}">
                      <a16:colId xmlns:a16="http://schemas.microsoft.com/office/drawing/2014/main" xmlns="" val="962168071"/>
                    </a:ext>
                  </a:extLst>
                </a:gridCol>
                <a:gridCol w="601981">
                  <a:extLst>
                    <a:ext uri="{9D8B030D-6E8A-4147-A177-3AD203B41FA5}">
                      <a16:colId xmlns:a16="http://schemas.microsoft.com/office/drawing/2014/main" xmlns="" val="1049920334"/>
                    </a:ext>
                  </a:extLst>
                </a:gridCol>
                <a:gridCol w="601981">
                  <a:extLst>
                    <a:ext uri="{9D8B030D-6E8A-4147-A177-3AD203B41FA5}">
                      <a16:colId xmlns:a16="http://schemas.microsoft.com/office/drawing/2014/main" xmlns="" val="3394342561"/>
                    </a:ext>
                  </a:extLst>
                </a:gridCol>
              </a:tblGrid>
              <a:tr h="370840">
                <a:tc>
                  <a:txBody>
                    <a:bodyPr/>
                    <a:lstStyle/>
                    <a:p>
                      <a:pPr algn="ctr"/>
                      <a:r>
                        <a:rPr lang="en-US"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28093668"/>
                  </a:ext>
                </a:extLst>
              </a:tr>
            </a:tbl>
          </a:graphicData>
        </a:graphic>
      </p:graphicFrame>
      <p:graphicFrame>
        <p:nvGraphicFramePr>
          <p:cNvPr id="36" name="Table 35"/>
          <p:cNvGraphicFramePr>
            <a:graphicFrameLocks noGrp="1"/>
          </p:cNvGraphicFramePr>
          <p:nvPr/>
        </p:nvGraphicFramePr>
        <p:xfrm>
          <a:off x="6894999" y="2648127"/>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 val="2491987096"/>
                    </a:ext>
                  </a:extLst>
                </a:gridCol>
              </a:tblGrid>
              <a:tr h="344553">
                <a:tc>
                  <a:txBody>
                    <a:bodyPr/>
                    <a:lstStyle/>
                    <a:p>
                      <a:r>
                        <a:rPr lang="en-US" b="1"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54373539"/>
                  </a:ext>
                </a:extLst>
              </a:tr>
              <a:tr h="344553">
                <a:tc>
                  <a:txBody>
                    <a:bodyPr/>
                    <a:lstStyle/>
                    <a:p>
                      <a:r>
                        <a:rPr lang="en-US" b="1"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59170189"/>
                  </a:ext>
                </a:extLst>
              </a:tr>
              <a:tr h="344553">
                <a:tc>
                  <a:txBody>
                    <a:bodyPr/>
                    <a:lstStyle/>
                    <a:p>
                      <a:r>
                        <a:rPr lang="en-US" b="1"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73020703"/>
                  </a:ext>
                </a:extLst>
              </a:tr>
              <a:tr h="344553">
                <a:tc>
                  <a:txBody>
                    <a:bodyPr/>
                    <a:lstStyle/>
                    <a:p>
                      <a:r>
                        <a:rPr lang="en-US" b="1"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14938776"/>
                  </a:ext>
                </a:extLst>
              </a:tr>
            </a:tbl>
          </a:graphicData>
        </a:graphic>
      </p:graphicFrame>
      <mc:AlternateContent xmlns:mc="http://schemas.openxmlformats.org/markup-compatibility/2006" xmlns:a14="http://schemas.microsoft.com/office/drawing/2010/main">
        <mc:Choice Requires="a14">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 val="4118289501"/>
                        </a:ext>
                      </a:extLst>
                    </a:gridCol>
                    <a:gridCol w="1866900">
                      <a:extLst>
                        <a:ext uri="{9D8B030D-6E8A-4147-A177-3AD203B41FA5}">
                          <a16:colId xmlns:a16="http://schemas.microsoft.com/office/drawing/2014/main" xmlns="" val="883622801"/>
                        </a:ext>
                      </a:extLst>
                    </a:gridCol>
                  </a:tblGrid>
                  <a:tr h="130561">
                    <a:tc gridSpan="2">
                      <a:txBody>
                        <a:bodyPr/>
                        <a:lstStyle/>
                        <a:p>
                          <a:r>
                            <a:rPr lang="en-US" sz="2400" dirty="0">
                              <a:solidFill>
                                <a:srgbClr val="C00000"/>
                              </a:solidFill>
                            </a:rPr>
                            <a:t>For node 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4003575315"/>
                      </a:ext>
                    </a:extLst>
                  </a:tr>
                  <a:tr h="130561">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→1→3=</m:t>
                                </m:r>
                                <m:r>
                                  <a:rPr lang="en-US" sz="2400" smtClean="0">
                                    <a:latin typeface="Cambria Math" panose="02040503050406030204" pitchFamily="18" charset="0"/>
                                  </a:rPr>
                                  <m:t>∞</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→3=15</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213697546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→1→4=</m:t>
                                </m:r>
                                <m:r>
                                  <a:rPr lang="en-US" sz="2400" smtClean="0">
                                    <a:latin typeface="Cambria Math" panose="02040503050406030204" pitchFamily="18" charset="0"/>
                                  </a:rPr>
                                  <m:t>∞</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→4=5</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683276410"/>
                      </a:ext>
                    </a:extLst>
                  </a:tr>
                </a:tbl>
              </a:graphicData>
            </a:graphic>
          </p:graphicFrame>
        </mc:Choice>
        <mc:Fallback xmlns="">
          <p:graphicFrame>
            <p:nvGraphicFramePr>
              <p:cNvPr id="37" name="Table 36"/>
              <p:cNvGraphicFramePr>
                <a:graphicFrameLocks noGrp="1"/>
              </p:cNvGraphicFramePr>
              <p:nvPr>
                <p:extLst>
                  <p:ext uri="{D42A27DB-BD31-4B8C-83A1-F6EECF244321}">
                    <p14:modId xmlns:p14="http://schemas.microsoft.com/office/powerpoint/2010/main" val="310594809"/>
                  </p:ext>
                </p:extLst>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4118289501"/>
                        </a:ext>
                      </a:extLst>
                    </a:gridCol>
                    <a:gridCol w="1866900">
                      <a:extLst>
                        <a:ext uri="{9D8B030D-6E8A-4147-A177-3AD203B41FA5}">
                          <a16:colId xmlns:a16="http://schemas.microsoft.com/office/drawing/2014/main" val="883622801"/>
                        </a:ext>
                      </a:extLst>
                    </a:gridCol>
                  </a:tblGrid>
                  <a:tr h="457200">
                    <a:tc gridSpan="2">
                      <a:txBody>
                        <a:bodyPr/>
                        <a:lstStyle/>
                        <a:p>
                          <a:r>
                            <a:rPr lang="en-US" sz="2400" dirty="0" smtClean="0">
                              <a:solidFill>
                                <a:srgbClr val="C00000"/>
                              </a:solidFill>
                            </a:rPr>
                            <a:t>For node 2</a:t>
                          </a:r>
                          <a:endParaRPr lang="en-US" sz="2400"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4003575315"/>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258" t="-107895" r="-79639" b="-101316"/>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126710" t="-107895" r="-651" b="-101316"/>
                          </a:stretch>
                        </a:blipFill>
                      </a:tcPr>
                    </a:tc>
                    <a:extLst>
                      <a:ext uri="{0D108BD9-81ED-4DB2-BD59-A6C34878D82A}">
                        <a16:rowId xmlns:a16="http://schemas.microsoft.com/office/drawing/2014/main" val="2136975464"/>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258" t="-210667" r="-79639" b="-2667"/>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126710" t="-210667" r="-651" b="-2667"/>
                          </a:stretch>
                        </a:blipFill>
                      </a:tcPr>
                    </a:tc>
                    <a:extLst>
                      <a:ext uri="{0D108BD9-81ED-4DB2-BD59-A6C34878D82A}">
                        <a16:rowId xmlns:a16="http://schemas.microsoft.com/office/drawing/2014/main" val="3683276410"/>
                      </a:ext>
                    </a:extLst>
                  </a:tr>
                </a:tbl>
              </a:graphicData>
            </a:graphic>
          </p:graphicFrame>
        </mc:Fallback>
      </mc:AlternateContent>
      <p:sp>
        <p:nvSpPr>
          <p:cNvPr id="38" name="TextBox 37"/>
          <p:cNvSpPr txBox="1"/>
          <p:nvPr/>
        </p:nvSpPr>
        <p:spPr>
          <a:xfrm>
            <a:off x="7650460" y="5797731"/>
            <a:ext cx="1504431" cy="461665"/>
          </a:xfrm>
          <a:prstGeom prst="rect">
            <a:avLst/>
          </a:prstGeom>
          <a:noFill/>
        </p:spPr>
        <p:txBody>
          <a:bodyPr wrap="square" rtlCol="0">
            <a:spAutoFit/>
          </a:bodyPr>
          <a:lstStyle/>
          <a:p>
            <a:pPr algn="ctr"/>
            <a:r>
              <a:rPr lang="en-US" sz="2400" dirty="0">
                <a:solidFill>
                  <a:srgbClr val="AD1457"/>
                </a:solidFill>
              </a:rPr>
              <a:t>No change </a:t>
            </a:r>
          </a:p>
        </p:txBody>
      </p:sp>
      <p:sp>
        <p:nvSpPr>
          <p:cNvPr id="39" name="TextBox 38"/>
          <p:cNvSpPr txBox="1"/>
          <p:nvPr/>
        </p:nvSpPr>
        <p:spPr>
          <a:xfrm>
            <a:off x="6250142" y="4847070"/>
            <a:ext cx="2111992" cy="369332"/>
          </a:xfrm>
          <a:prstGeom prst="rect">
            <a:avLst/>
          </a:prstGeom>
          <a:solidFill>
            <a:schemeClr val="bg1"/>
          </a:solidFill>
        </p:spPr>
        <p:txBody>
          <a:bodyPr wrap="square" rtlCol="0">
            <a:spAutoFit/>
          </a:bodyPr>
          <a:lstStyle/>
          <a:p>
            <a:endParaRPr lang="en-US" dirty="0"/>
          </a:p>
        </p:txBody>
      </p:sp>
      <p:sp>
        <p:nvSpPr>
          <p:cNvPr id="40" name="TextBox 39"/>
          <p:cNvSpPr txBox="1"/>
          <p:nvPr/>
        </p:nvSpPr>
        <p:spPr>
          <a:xfrm>
            <a:off x="6304734" y="5297706"/>
            <a:ext cx="2057400" cy="369332"/>
          </a:xfrm>
          <a:prstGeom prst="rect">
            <a:avLst/>
          </a:prstGeom>
          <a:solidFill>
            <a:schemeClr val="bg1"/>
          </a:solidFill>
        </p:spPr>
        <p:txBody>
          <a:bodyPr wrap="square" rtlCol="0">
            <a:spAutoFit/>
          </a:bodyPr>
          <a:lstStyle/>
          <a:p>
            <a:endParaRPr lang="en-US" dirty="0"/>
          </a:p>
        </p:txBody>
      </p:sp>
      <p:sp>
        <p:nvSpPr>
          <p:cNvPr id="41" name="TextBox 40"/>
          <p:cNvSpPr txBox="1"/>
          <p:nvPr/>
        </p:nvSpPr>
        <p:spPr>
          <a:xfrm>
            <a:off x="8683695" y="4802438"/>
            <a:ext cx="1529290" cy="369332"/>
          </a:xfrm>
          <a:prstGeom prst="rect">
            <a:avLst/>
          </a:prstGeom>
          <a:solidFill>
            <a:schemeClr val="bg1"/>
          </a:solidFill>
        </p:spPr>
        <p:txBody>
          <a:bodyPr wrap="square" rtlCol="0">
            <a:spAutoFit/>
          </a:bodyPr>
          <a:lstStyle/>
          <a:p>
            <a:endParaRPr lang="en-US" dirty="0"/>
          </a:p>
        </p:txBody>
      </p:sp>
      <p:sp>
        <p:nvSpPr>
          <p:cNvPr id="42" name="TextBox 41"/>
          <p:cNvSpPr txBox="1"/>
          <p:nvPr/>
        </p:nvSpPr>
        <p:spPr>
          <a:xfrm>
            <a:off x="8683695" y="5292324"/>
            <a:ext cx="1529290" cy="369332"/>
          </a:xfrm>
          <a:prstGeom prst="rect">
            <a:avLst/>
          </a:prstGeom>
          <a:solidFill>
            <a:schemeClr val="bg1"/>
          </a:solidFill>
        </p:spPr>
        <p:txBody>
          <a:bodyPr wrap="square" rtlCol="0">
            <a:spAutoFit/>
          </a:bodyPr>
          <a:lstStyle/>
          <a:p>
            <a:endParaRPr lang="en-US" dirty="0"/>
          </a:p>
        </p:txBody>
      </p:sp>
      <p:sp>
        <p:nvSpPr>
          <p:cNvPr id="43" name="Rectangle 42"/>
          <p:cNvSpPr/>
          <p:nvPr/>
        </p:nvSpPr>
        <p:spPr>
          <a:xfrm>
            <a:off x="7350823" y="2639178"/>
            <a:ext cx="443332" cy="1435565"/>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60754" y="2638790"/>
            <a:ext cx="2407924" cy="365760"/>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372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up)">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wipe(down)">
                                      <p:cBhvr>
                                        <p:cTn id="64" dur="500"/>
                                        <p:tgtEl>
                                          <p:spTgt spid="4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down)">
                                      <p:cBhvr>
                                        <p:cTn id="67" dur="500"/>
                                        <p:tgtEl>
                                          <p:spTgt spid="4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0" nodeType="clickEffect">
                                  <p:stCondLst>
                                    <p:cond delay="0"/>
                                  </p:stCondLst>
                                  <p:childTnLst>
                                    <p:set>
                                      <p:cBhvr>
                                        <p:cTn id="76" dur="1" fill="hold">
                                          <p:stCondLst>
                                            <p:cond delay="0"/>
                                          </p:stCondLst>
                                        </p:cTn>
                                        <p:tgtEl>
                                          <p:spTgt spid="39"/>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0" nodeType="clickEffect">
                                  <p:stCondLst>
                                    <p:cond delay="0"/>
                                  </p:stCondLst>
                                  <p:childTnLst>
                                    <p:set>
                                      <p:cBhvr>
                                        <p:cTn id="80" dur="1" fill="hold">
                                          <p:stCondLst>
                                            <p:cond delay="0"/>
                                          </p:stCondLst>
                                        </p:cTn>
                                        <p:tgtEl>
                                          <p:spTgt spid="41"/>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0" nodeType="clickEffect">
                                  <p:stCondLst>
                                    <p:cond delay="0"/>
                                  </p:stCondLst>
                                  <p:childTnLst>
                                    <p:set>
                                      <p:cBhvr>
                                        <p:cTn id="84" dur="1" fill="hold">
                                          <p:stCondLst>
                                            <p:cond delay="0"/>
                                          </p:stCondLst>
                                        </p:cTn>
                                        <p:tgtEl>
                                          <p:spTgt spid="4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0" nodeType="clickEffect">
                                  <p:stCondLst>
                                    <p:cond delay="0"/>
                                  </p:stCondLst>
                                  <p:childTnLst>
                                    <p:set>
                                      <p:cBhvr>
                                        <p:cTn id="88" dur="1" fill="hold">
                                          <p:stCondLst>
                                            <p:cond delay="0"/>
                                          </p:stCondLst>
                                        </p:cTn>
                                        <p:tgtEl>
                                          <p:spTgt spid="4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P spid="32" grpId="0" animBg="1"/>
      <p:bldP spid="33" grpId="0"/>
      <p:bldP spid="34" grpId="0"/>
      <p:bldP spid="38" grpId="0"/>
      <p:bldP spid="39" grpId="0" animBg="1"/>
      <p:bldP spid="40" grpId="0" animBg="1"/>
      <p:bldP spid="41" grpId="0" animBg="1"/>
      <p:bldP spid="42" grpId="0" animBg="1"/>
      <p:bldP spid="43" grpId="0" animBg="1"/>
      <p:bldP spid="4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Floyd Algorithm - Example</a:t>
            </a:r>
          </a:p>
        </p:txBody>
      </p:sp>
      <p:grpSp>
        <p:nvGrpSpPr>
          <p:cNvPr id="4" name="Group 3"/>
          <p:cNvGrpSpPr/>
          <p:nvPr/>
        </p:nvGrpSpPr>
        <p:grpSpPr>
          <a:xfrm>
            <a:off x="405652" y="1106579"/>
            <a:ext cx="3390900" cy="2246221"/>
            <a:chOff x="190500" y="1106579"/>
            <a:chExt cx="3390900" cy="2246221"/>
          </a:xfrm>
        </p:grpSpPr>
        <p:sp>
          <p:nvSpPr>
            <p:cNvPr id="5" name="Oval 4"/>
            <p:cNvSpPr/>
            <p:nvPr/>
          </p:nvSpPr>
          <p:spPr>
            <a:xfrm>
              <a:off x="381000"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6" name="Oval 5"/>
            <p:cNvSpPr/>
            <p:nvPr/>
          </p:nvSpPr>
          <p:spPr>
            <a:xfrm>
              <a:off x="2624237"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4</a:t>
              </a:r>
            </a:p>
          </p:txBody>
        </p:sp>
        <p:sp>
          <p:nvSpPr>
            <p:cNvPr id="7" name="Oval 6"/>
            <p:cNvSpPr/>
            <p:nvPr/>
          </p:nvSpPr>
          <p:spPr>
            <a:xfrm>
              <a:off x="381000"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8" name="Oval 7"/>
            <p:cNvSpPr/>
            <p:nvPr/>
          </p:nvSpPr>
          <p:spPr>
            <a:xfrm>
              <a:off x="2624237"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cxnSp>
          <p:nvCxnSpPr>
            <p:cNvPr id="9" name="Straight Arrow Connector 8"/>
            <p:cNvCxnSpPr>
              <a:stCxn id="5" idx="3"/>
              <a:endCxn id="7" idx="1"/>
            </p:cNvCxnSpPr>
            <p:nvPr/>
          </p:nvCxnSpPr>
          <p:spPr>
            <a:xfrm>
              <a:off x="474738"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7"/>
              <a:endCxn id="5" idx="5"/>
            </p:cNvCxnSpPr>
            <p:nvPr/>
          </p:nvCxnSpPr>
          <p:spPr>
            <a:xfrm flipV="1">
              <a:off x="927342"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8" idx="1"/>
            </p:cNvCxnSpPr>
            <p:nvPr/>
          </p:nvCxnSpPr>
          <p:spPr>
            <a:xfrm>
              <a:off x="2717975"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7"/>
              <a:endCxn id="6" idx="5"/>
            </p:cNvCxnSpPr>
            <p:nvPr/>
          </p:nvCxnSpPr>
          <p:spPr>
            <a:xfrm flipV="1">
              <a:off x="3170579"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6"/>
              <a:endCxn id="8" idx="2"/>
            </p:cNvCxnSpPr>
            <p:nvPr/>
          </p:nvCxnSpPr>
          <p:spPr>
            <a:xfrm>
              <a:off x="1021080" y="2986813"/>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5" idx="6"/>
            </p:cNvCxnSpPr>
            <p:nvPr/>
          </p:nvCxnSpPr>
          <p:spPr>
            <a:xfrm flipH="1">
              <a:off x="1021080" y="1463040"/>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6" idx="3"/>
            </p:cNvCxnSpPr>
            <p:nvPr/>
          </p:nvCxnSpPr>
          <p:spPr>
            <a:xfrm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5" idx="5"/>
            </p:cNvCxnSpPr>
            <p:nvPr/>
          </p:nvCxnSpPr>
          <p:spPr>
            <a:xfrm flipH="1"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0500" y="2057400"/>
              <a:ext cx="190500" cy="400110"/>
            </a:xfrm>
            <a:prstGeom prst="rect">
              <a:avLst/>
            </a:prstGeom>
            <a:noFill/>
          </p:spPr>
          <p:txBody>
            <a:bodyPr wrap="square" rtlCol="0">
              <a:spAutoFit/>
            </a:bodyPr>
            <a:lstStyle/>
            <a:p>
              <a:r>
                <a:rPr lang="en-US" sz="2000" dirty="0"/>
                <a:t>5</a:t>
              </a:r>
            </a:p>
          </p:txBody>
        </p:sp>
        <p:sp>
          <p:nvSpPr>
            <p:cNvPr id="18" name="TextBox 17"/>
            <p:cNvSpPr txBox="1"/>
            <p:nvPr/>
          </p:nvSpPr>
          <p:spPr>
            <a:xfrm>
              <a:off x="876300" y="2032000"/>
              <a:ext cx="495300" cy="400110"/>
            </a:xfrm>
            <a:prstGeom prst="rect">
              <a:avLst/>
            </a:prstGeom>
            <a:noFill/>
          </p:spPr>
          <p:txBody>
            <a:bodyPr wrap="square" rtlCol="0">
              <a:spAutoFit/>
            </a:bodyPr>
            <a:lstStyle/>
            <a:p>
              <a:r>
                <a:rPr lang="en-US" sz="2000" dirty="0"/>
                <a:t>50</a:t>
              </a:r>
            </a:p>
          </p:txBody>
        </p:sp>
        <p:sp>
          <p:nvSpPr>
            <p:cNvPr id="19" name="TextBox 18"/>
            <p:cNvSpPr txBox="1"/>
            <p:nvPr/>
          </p:nvSpPr>
          <p:spPr>
            <a:xfrm>
              <a:off x="1638299" y="2952690"/>
              <a:ext cx="495301" cy="400110"/>
            </a:xfrm>
            <a:prstGeom prst="rect">
              <a:avLst/>
            </a:prstGeom>
            <a:noFill/>
          </p:spPr>
          <p:txBody>
            <a:bodyPr wrap="square" rtlCol="0">
              <a:spAutoFit/>
            </a:bodyPr>
            <a:lstStyle/>
            <a:p>
              <a:r>
                <a:rPr lang="en-US" sz="2000" dirty="0"/>
                <a:t>15</a:t>
              </a:r>
            </a:p>
          </p:txBody>
        </p:sp>
        <p:sp>
          <p:nvSpPr>
            <p:cNvPr id="20" name="TextBox 19"/>
            <p:cNvSpPr txBox="1"/>
            <p:nvPr/>
          </p:nvSpPr>
          <p:spPr>
            <a:xfrm>
              <a:off x="1638298" y="1106579"/>
              <a:ext cx="495301" cy="400110"/>
            </a:xfrm>
            <a:prstGeom prst="rect">
              <a:avLst/>
            </a:prstGeom>
            <a:noFill/>
          </p:spPr>
          <p:txBody>
            <a:bodyPr wrap="square" rtlCol="0">
              <a:spAutoFit/>
            </a:bodyPr>
            <a:lstStyle/>
            <a:p>
              <a:r>
                <a:rPr lang="en-US" sz="2000" dirty="0"/>
                <a:t>15</a:t>
              </a:r>
            </a:p>
          </p:txBody>
        </p:sp>
        <p:sp>
          <p:nvSpPr>
            <p:cNvPr id="21" name="TextBox 20"/>
            <p:cNvSpPr txBox="1"/>
            <p:nvPr/>
          </p:nvSpPr>
          <p:spPr>
            <a:xfrm>
              <a:off x="3086099" y="2006600"/>
              <a:ext cx="495301" cy="400110"/>
            </a:xfrm>
            <a:prstGeom prst="rect">
              <a:avLst/>
            </a:prstGeom>
            <a:noFill/>
          </p:spPr>
          <p:txBody>
            <a:bodyPr wrap="square" rtlCol="0">
              <a:spAutoFit/>
            </a:bodyPr>
            <a:lstStyle/>
            <a:p>
              <a:r>
                <a:rPr lang="en-US" sz="2000" dirty="0"/>
                <a:t>15</a:t>
              </a:r>
            </a:p>
          </p:txBody>
        </p:sp>
        <p:sp>
          <p:nvSpPr>
            <p:cNvPr id="22" name="TextBox 21"/>
            <p:cNvSpPr txBox="1"/>
            <p:nvPr/>
          </p:nvSpPr>
          <p:spPr>
            <a:xfrm>
              <a:off x="2430121" y="1981200"/>
              <a:ext cx="313079" cy="400110"/>
            </a:xfrm>
            <a:prstGeom prst="rect">
              <a:avLst/>
            </a:prstGeom>
            <a:noFill/>
          </p:spPr>
          <p:txBody>
            <a:bodyPr wrap="square" rtlCol="0">
              <a:spAutoFit/>
            </a:bodyPr>
            <a:lstStyle/>
            <a:p>
              <a:r>
                <a:rPr lang="en-US" sz="2000" dirty="0"/>
                <a:t>5</a:t>
              </a:r>
            </a:p>
          </p:txBody>
        </p:sp>
        <p:sp>
          <p:nvSpPr>
            <p:cNvPr id="23" name="TextBox 22"/>
            <p:cNvSpPr txBox="1"/>
            <p:nvPr/>
          </p:nvSpPr>
          <p:spPr>
            <a:xfrm>
              <a:off x="2125321" y="1600200"/>
              <a:ext cx="313079" cy="400110"/>
            </a:xfrm>
            <a:prstGeom prst="rect">
              <a:avLst/>
            </a:prstGeom>
            <a:noFill/>
          </p:spPr>
          <p:txBody>
            <a:bodyPr wrap="square" rtlCol="0">
              <a:spAutoFit/>
            </a:bodyPr>
            <a:lstStyle/>
            <a:p>
              <a:r>
                <a:rPr lang="en-US" sz="2000" dirty="0"/>
                <a:t>5</a:t>
              </a:r>
            </a:p>
          </p:txBody>
        </p:sp>
        <p:sp>
          <p:nvSpPr>
            <p:cNvPr id="24" name="TextBox 23"/>
            <p:cNvSpPr txBox="1"/>
            <p:nvPr/>
          </p:nvSpPr>
          <p:spPr>
            <a:xfrm>
              <a:off x="1210921" y="1600200"/>
              <a:ext cx="490637" cy="400110"/>
            </a:xfrm>
            <a:prstGeom prst="rect">
              <a:avLst/>
            </a:prstGeom>
            <a:noFill/>
          </p:spPr>
          <p:txBody>
            <a:bodyPr wrap="square" rtlCol="0">
              <a:spAutoFit/>
            </a:bodyPr>
            <a:lstStyle/>
            <a:p>
              <a:r>
                <a:rPr lang="en-US" sz="2000" dirty="0"/>
                <a:t>30</a:t>
              </a:r>
            </a:p>
          </p:txBody>
        </p:sp>
      </p:grpSp>
      <p:cxnSp>
        <p:nvCxnSpPr>
          <p:cNvPr id="25" name="Straight Connector 24"/>
          <p:cNvCxnSpPr/>
          <p:nvPr/>
        </p:nvCxnSpPr>
        <p:spPr>
          <a:xfrm>
            <a:off x="117144" y="3429000"/>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683037" y="990600"/>
            <a:ext cx="0" cy="5257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67552" y="35052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1</a:t>
            </a:r>
          </a:p>
        </p:txBody>
      </p:sp>
      <p:sp>
        <p:nvSpPr>
          <p:cNvPr id="28" name="TextBox 27"/>
          <p:cNvSpPr txBox="1"/>
          <p:nvPr/>
        </p:nvSpPr>
        <p:spPr>
          <a:xfrm>
            <a:off x="1486553" y="3476118"/>
            <a:ext cx="1757263" cy="461665"/>
          </a:xfrm>
          <a:prstGeom prst="rect">
            <a:avLst/>
          </a:prstGeom>
          <a:noFill/>
        </p:spPr>
        <p:txBody>
          <a:bodyPr wrap="square" rtlCol="0">
            <a:spAutoFit/>
          </a:bodyPr>
          <a:lstStyle/>
          <a:p>
            <a:r>
              <a:rPr lang="en-US" sz="2400" dirty="0"/>
              <a:t>Initialization </a:t>
            </a:r>
          </a:p>
        </p:txBody>
      </p:sp>
      <mc:AlternateContent xmlns:mc="http://schemas.openxmlformats.org/markup-compatibility/2006" xmlns:a14="http://schemas.microsoft.com/office/drawing/2010/main">
        <mc:Choice Requires="a14">
          <p:sp>
            <p:nvSpPr>
              <p:cNvPr id="29" name="Rectangle 28"/>
              <p:cNvSpPr/>
              <p:nvPr/>
            </p:nvSpPr>
            <p:spPr>
              <a:xfrm>
                <a:off x="302259" y="4191000"/>
                <a:ext cx="3678571" cy="1678858"/>
              </a:xfrm>
              <a:prstGeom prst="rect">
                <a:avLst/>
              </a:prstGeom>
            </p:spPr>
            <p:txBody>
              <a:bodyPr wrap="none">
                <a:spAutoFit/>
              </a:bodyPr>
              <a:lstStyle/>
              <a:p>
                <a:pPr algn="ctr">
                  <a:lnSpc>
                    <a:spcPct val="115000"/>
                  </a:lnSpc>
                </a:pPr>
                <a:r>
                  <a:rPr lang="en-US" sz="2400" dirty="0"/>
                  <a:t>D</a:t>
                </a:r>
                <a:r>
                  <a:rPr lang="en-US" sz="2400" baseline="-25000" dirty="0"/>
                  <a:t>0 </a:t>
                </a:r>
                <a:r>
                  <a:rPr lang="en-US" sz="2400" dirty="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a:latin typeface="Cambria Math" panose="02040503050406030204" pitchFamily="18" charset="0"/>
                                </a:rPr>
                                <m:t>∞</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9" name="Rectangle 28"/>
              <p:cNvSpPr>
                <a:spLocks noRot="1" noChangeAspect="1" noMove="1" noResize="1" noEditPoints="1" noAdjustHandles="1" noChangeArrowheads="1" noChangeShapeType="1" noTextEdit="1"/>
              </p:cNvSpPr>
              <p:nvPr/>
            </p:nvSpPr>
            <p:spPr>
              <a:xfrm>
                <a:off x="302259" y="4191000"/>
                <a:ext cx="3678571" cy="1678858"/>
              </a:xfrm>
              <a:prstGeom prst="rect">
                <a:avLst/>
              </a:prstGeom>
              <a:blipFill>
                <a:blip r:embed="rId2"/>
                <a:stretch>
                  <a:fillRect l="-1990"/>
                </a:stretch>
              </a:blipFill>
            </p:spPr>
            <p:txBody>
              <a:bodyPr/>
              <a:lstStyle/>
              <a:p>
                <a:r>
                  <a:rPr lang="en-US">
                    <a:noFill/>
                  </a:rPr>
                  <a:t> </a:t>
                </a:r>
              </a:p>
            </p:txBody>
          </p:sp>
        </mc:Fallback>
      </mc:AlternateContent>
      <p:graphicFrame>
        <p:nvGraphicFramePr>
          <p:cNvPr id="30" name="Table 29"/>
          <p:cNvGraphicFramePr>
            <a:graphicFrameLocks noGrp="1"/>
          </p:cNvGraphicFramePr>
          <p:nvPr/>
        </p:nvGraphicFramePr>
        <p:xfrm>
          <a:off x="1312428" y="4072403"/>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 val="3489300253"/>
                    </a:ext>
                  </a:extLst>
                </a:gridCol>
                <a:gridCol w="601981">
                  <a:extLst>
                    <a:ext uri="{9D8B030D-6E8A-4147-A177-3AD203B41FA5}">
                      <a16:colId xmlns:a16="http://schemas.microsoft.com/office/drawing/2014/main" xmlns="" val="962168071"/>
                    </a:ext>
                  </a:extLst>
                </a:gridCol>
                <a:gridCol w="601981">
                  <a:extLst>
                    <a:ext uri="{9D8B030D-6E8A-4147-A177-3AD203B41FA5}">
                      <a16:colId xmlns:a16="http://schemas.microsoft.com/office/drawing/2014/main" xmlns="" val="1049920334"/>
                    </a:ext>
                  </a:extLst>
                </a:gridCol>
                <a:gridCol w="601981">
                  <a:extLst>
                    <a:ext uri="{9D8B030D-6E8A-4147-A177-3AD203B41FA5}">
                      <a16:colId xmlns:a16="http://schemas.microsoft.com/office/drawing/2014/main" xmlns="" val="3394342561"/>
                    </a:ext>
                  </a:extLst>
                </a:gridCol>
              </a:tblGrid>
              <a:tr h="370840">
                <a:tc>
                  <a:txBody>
                    <a:bodyPr/>
                    <a:lstStyle/>
                    <a:p>
                      <a:pPr algn="ctr"/>
                      <a:r>
                        <a:rPr lang="en-US"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28093668"/>
                  </a:ext>
                </a:extLst>
              </a:tr>
            </a:tbl>
          </a:graphicData>
        </a:graphic>
      </p:graphicFrame>
      <p:graphicFrame>
        <p:nvGraphicFramePr>
          <p:cNvPr id="31" name="Table 30"/>
          <p:cNvGraphicFramePr>
            <a:graphicFrameLocks noGrp="1"/>
          </p:cNvGraphicFramePr>
          <p:nvPr/>
        </p:nvGraphicFramePr>
        <p:xfrm>
          <a:off x="946673" y="4443242"/>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 val="2491987096"/>
                    </a:ext>
                  </a:extLst>
                </a:gridCol>
              </a:tblGrid>
              <a:tr h="344553">
                <a:tc>
                  <a:txBody>
                    <a:bodyPr/>
                    <a:lstStyle/>
                    <a:p>
                      <a:r>
                        <a:rPr lang="en-US" b="1"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54373539"/>
                  </a:ext>
                </a:extLst>
              </a:tr>
              <a:tr h="344553">
                <a:tc>
                  <a:txBody>
                    <a:bodyPr/>
                    <a:lstStyle/>
                    <a:p>
                      <a:r>
                        <a:rPr lang="en-US" b="1"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59170189"/>
                  </a:ext>
                </a:extLst>
              </a:tr>
              <a:tr h="344553">
                <a:tc>
                  <a:txBody>
                    <a:bodyPr/>
                    <a:lstStyle/>
                    <a:p>
                      <a:r>
                        <a:rPr lang="en-US" b="1"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73020703"/>
                  </a:ext>
                </a:extLst>
              </a:tr>
              <a:tr h="344553">
                <a:tc>
                  <a:txBody>
                    <a:bodyPr/>
                    <a:lstStyle/>
                    <a:p>
                      <a:r>
                        <a:rPr lang="en-US" b="1"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14938776"/>
                  </a:ext>
                </a:extLst>
              </a:tr>
            </a:tbl>
          </a:graphicData>
        </a:graphic>
      </p:graphicFrame>
      <p:sp>
        <p:nvSpPr>
          <p:cNvPr id="32" name="Rectangle 31"/>
          <p:cNvSpPr/>
          <p:nvPr/>
        </p:nvSpPr>
        <p:spPr>
          <a:xfrm>
            <a:off x="5007433" y="9906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2</a:t>
            </a:r>
          </a:p>
        </p:txBody>
      </p:sp>
      <p:sp>
        <p:nvSpPr>
          <p:cNvPr id="33" name="TextBox 32"/>
          <p:cNvSpPr txBox="1"/>
          <p:nvPr/>
        </p:nvSpPr>
        <p:spPr>
          <a:xfrm>
            <a:off x="6101754" y="963304"/>
            <a:ext cx="5341309" cy="830997"/>
          </a:xfrm>
          <a:prstGeom prst="rect">
            <a:avLst/>
          </a:prstGeom>
          <a:noFill/>
        </p:spPr>
        <p:txBody>
          <a:bodyPr wrap="square" rtlCol="0">
            <a:spAutoFit/>
          </a:bodyPr>
          <a:lstStyle/>
          <a:p>
            <a:pPr algn="just"/>
            <a:r>
              <a:rPr lang="en-US" sz="2400" dirty="0"/>
              <a:t>Calculate the distance between each node with </a:t>
            </a:r>
            <a:r>
              <a:rPr lang="en-US" sz="2400" b="1" dirty="0">
                <a:solidFill>
                  <a:srgbClr val="AD1457"/>
                </a:solidFill>
              </a:rPr>
              <a:t>node 1 </a:t>
            </a:r>
            <a:r>
              <a:rPr lang="en-US" sz="2400" dirty="0"/>
              <a:t>as an intermediate node.</a:t>
            </a:r>
          </a:p>
        </p:txBody>
      </p:sp>
      <mc:AlternateContent xmlns:mc="http://schemas.openxmlformats.org/markup-compatibility/2006" xmlns:a14="http://schemas.microsoft.com/office/drawing/2010/main">
        <mc:Choice Requires="a14">
          <p:sp>
            <p:nvSpPr>
              <p:cNvPr id="34" name="Rectangle 33"/>
              <p:cNvSpPr/>
              <p:nvPr/>
            </p:nvSpPr>
            <p:spPr>
              <a:xfrm>
                <a:off x="6250586" y="2395885"/>
                <a:ext cx="3677186" cy="1678858"/>
              </a:xfrm>
              <a:prstGeom prst="rect">
                <a:avLst/>
              </a:prstGeom>
            </p:spPr>
            <p:txBody>
              <a:bodyPr wrap="square">
                <a:spAutoFit/>
              </a:bodyPr>
              <a:lstStyle/>
              <a:p>
                <a:pPr algn="ctr">
                  <a:lnSpc>
                    <a:spcPct val="115000"/>
                  </a:lnSpc>
                </a:pPr>
                <a:r>
                  <a:rPr lang="en-US" sz="2400" dirty="0"/>
                  <a:t>D</a:t>
                </a:r>
                <a:r>
                  <a:rPr lang="en-US" sz="2400" baseline="-25000" dirty="0"/>
                  <a:t>1 </a:t>
                </a:r>
                <a:r>
                  <a:rPr lang="en-US" sz="2400" dirty="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smtClean="0">
                                  <a:latin typeface="Cambria Math" panose="02040503050406030204" pitchFamily="18" charset="0"/>
                                </a:rPr>
                                <m:t>∞</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6250586" y="2395885"/>
                <a:ext cx="3677186" cy="1678858"/>
              </a:xfrm>
              <a:prstGeom prst="rect">
                <a:avLst/>
              </a:prstGeom>
              <a:blipFill>
                <a:blip r:embed="rId3"/>
                <a:stretch>
                  <a:fillRect l="-1821"/>
                </a:stretch>
              </a:blipFill>
            </p:spPr>
            <p:txBody>
              <a:bodyPr/>
              <a:lstStyle/>
              <a:p>
                <a:r>
                  <a:rPr lang="en-US">
                    <a:noFill/>
                  </a:rPr>
                  <a:t> </a:t>
                </a:r>
              </a:p>
            </p:txBody>
          </p:sp>
        </mc:Fallback>
      </mc:AlternateContent>
      <p:graphicFrame>
        <p:nvGraphicFramePr>
          <p:cNvPr id="35" name="Table 34"/>
          <p:cNvGraphicFramePr>
            <a:graphicFrameLocks noGrp="1"/>
          </p:cNvGraphicFramePr>
          <p:nvPr/>
        </p:nvGraphicFramePr>
        <p:xfrm>
          <a:off x="7260754" y="2277288"/>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 val="3489300253"/>
                    </a:ext>
                  </a:extLst>
                </a:gridCol>
                <a:gridCol w="601981">
                  <a:extLst>
                    <a:ext uri="{9D8B030D-6E8A-4147-A177-3AD203B41FA5}">
                      <a16:colId xmlns:a16="http://schemas.microsoft.com/office/drawing/2014/main" xmlns="" val="962168071"/>
                    </a:ext>
                  </a:extLst>
                </a:gridCol>
                <a:gridCol w="601981">
                  <a:extLst>
                    <a:ext uri="{9D8B030D-6E8A-4147-A177-3AD203B41FA5}">
                      <a16:colId xmlns:a16="http://schemas.microsoft.com/office/drawing/2014/main" xmlns="" val="1049920334"/>
                    </a:ext>
                  </a:extLst>
                </a:gridCol>
                <a:gridCol w="601981">
                  <a:extLst>
                    <a:ext uri="{9D8B030D-6E8A-4147-A177-3AD203B41FA5}">
                      <a16:colId xmlns:a16="http://schemas.microsoft.com/office/drawing/2014/main" xmlns="" val="3394342561"/>
                    </a:ext>
                  </a:extLst>
                </a:gridCol>
              </a:tblGrid>
              <a:tr h="370840">
                <a:tc>
                  <a:txBody>
                    <a:bodyPr/>
                    <a:lstStyle/>
                    <a:p>
                      <a:pPr algn="ctr"/>
                      <a:r>
                        <a:rPr lang="en-US"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28093668"/>
                  </a:ext>
                </a:extLst>
              </a:tr>
            </a:tbl>
          </a:graphicData>
        </a:graphic>
      </p:graphicFrame>
      <p:graphicFrame>
        <p:nvGraphicFramePr>
          <p:cNvPr id="36" name="Table 35"/>
          <p:cNvGraphicFramePr>
            <a:graphicFrameLocks noGrp="1"/>
          </p:cNvGraphicFramePr>
          <p:nvPr/>
        </p:nvGraphicFramePr>
        <p:xfrm>
          <a:off x="6894999" y="2648127"/>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 val="2491987096"/>
                    </a:ext>
                  </a:extLst>
                </a:gridCol>
              </a:tblGrid>
              <a:tr h="344553">
                <a:tc>
                  <a:txBody>
                    <a:bodyPr/>
                    <a:lstStyle/>
                    <a:p>
                      <a:r>
                        <a:rPr lang="en-US" b="1"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54373539"/>
                  </a:ext>
                </a:extLst>
              </a:tr>
              <a:tr h="344553">
                <a:tc>
                  <a:txBody>
                    <a:bodyPr/>
                    <a:lstStyle/>
                    <a:p>
                      <a:r>
                        <a:rPr lang="en-US" b="1"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59170189"/>
                  </a:ext>
                </a:extLst>
              </a:tr>
              <a:tr h="344553">
                <a:tc>
                  <a:txBody>
                    <a:bodyPr/>
                    <a:lstStyle/>
                    <a:p>
                      <a:r>
                        <a:rPr lang="en-US" b="1"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73020703"/>
                  </a:ext>
                </a:extLst>
              </a:tr>
              <a:tr h="344553">
                <a:tc>
                  <a:txBody>
                    <a:bodyPr/>
                    <a:lstStyle/>
                    <a:p>
                      <a:r>
                        <a:rPr lang="en-US" b="1"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14938776"/>
                  </a:ext>
                </a:extLst>
              </a:tr>
            </a:tbl>
          </a:graphicData>
        </a:graphic>
      </p:graphicFrame>
      <mc:AlternateContent xmlns:mc="http://schemas.openxmlformats.org/markup-compatibility/2006" xmlns:a14="http://schemas.microsoft.com/office/drawing/2010/main">
        <mc:Choice Requires="a14">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 val="4118289501"/>
                        </a:ext>
                      </a:extLst>
                    </a:gridCol>
                    <a:gridCol w="1866900">
                      <a:extLst>
                        <a:ext uri="{9D8B030D-6E8A-4147-A177-3AD203B41FA5}">
                          <a16:colId xmlns:a16="http://schemas.microsoft.com/office/drawing/2014/main" xmlns="" val="883622801"/>
                        </a:ext>
                      </a:extLst>
                    </a:gridCol>
                  </a:tblGrid>
                  <a:tr h="130561">
                    <a:tc gridSpan="2">
                      <a:txBody>
                        <a:bodyPr/>
                        <a:lstStyle/>
                        <a:p>
                          <a:r>
                            <a:rPr lang="en-US" sz="2400" dirty="0">
                              <a:solidFill>
                                <a:srgbClr val="C00000"/>
                              </a:solidFill>
                            </a:rPr>
                            <a:t>For node 3</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4003575315"/>
                      </a:ext>
                    </a:extLst>
                  </a:tr>
                  <a:tr h="130561">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→1→2=</m:t>
                                </m:r>
                                <m:r>
                                  <a:rPr lang="en-US" sz="2400" b="0" i="0" smtClean="0">
                                    <a:latin typeface="Cambria Math" panose="02040503050406030204" pitchFamily="18" charset="0"/>
                                  </a:rPr>
                                  <m:t>35</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→2=</m:t>
                                </m:r>
                                <m:r>
                                  <a:rPr lang="en-US" sz="2400" smtClean="0">
                                    <a:latin typeface="Cambria Math" panose="02040503050406030204" pitchFamily="18" charset="0"/>
                                  </a:rPr>
                                  <m:t>∞</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213697546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→1→4=</m:t>
                                </m:r>
                                <m:r>
                                  <a:rPr lang="en-US" sz="2400" smtClean="0">
                                    <a:latin typeface="Cambria Math" panose="02040503050406030204" pitchFamily="18" charset="0"/>
                                  </a:rPr>
                                  <m:t>∞</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→4=15</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683276410"/>
                      </a:ext>
                    </a:extLst>
                  </a:tr>
                </a:tbl>
              </a:graphicData>
            </a:graphic>
          </p:graphicFrame>
        </mc:Choice>
        <mc:Fallback xmlns="">
          <p:graphicFrame>
            <p:nvGraphicFramePr>
              <p:cNvPr id="37" name="Table 36"/>
              <p:cNvGraphicFramePr>
                <a:graphicFrameLocks noGrp="1"/>
              </p:cNvGraphicFramePr>
              <p:nvPr>
                <p:extLst>
                  <p:ext uri="{D42A27DB-BD31-4B8C-83A1-F6EECF244321}">
                    <p14:modId xmlns:p14="http://schemas.microsoft.com/office/powerpoint/2010/main" val="1527627586"/>
                  </p:ext>
                </p:extLst>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4118289501"/>
                        </a:ext>
                      </a:extLst>
                    </a:gridCol>
                    <a:gridCol w="1866900">
                      <a:extLst>
                        <a:ext uri="{9D8B030D-6E8A-4147-A177-3AD203B41FA5}">
                          <a16:colId xmlns:a16="http://schemas.microsoft.com/office/drawing/2014/main" val="883622801"/>
                        </a:ext>
                      </a:extLst>
                    </a:gridCol>
                  </a:tblGrid>
                  <a:tr h="457200">
                    <a:tc gridSpan="2">
                      <a:txBody>
                        <a:bodyPr/>
                        <a:lstStyle/>
                        <a:p>
                          <a:r>
                            <a:rPr lang="en-US" sz="2400" dirty="0" smtClean="0">
                              <a:solidFill>
                                <a:srgbClr val="C00000"/>
                              </a:solidFill>
                            </a:rPr>
                            <a:t>For node </a:t>
                          </a:r>
                          <a:r>
                            <a:rPr lang="en-US" sz="2400" dirty="0" smtClean="0">
                              <a:solidFill>
                                <a:srgbClr val="C00000"/>
                              </a:solidFill>
                            </a:rPr>
                            <a:t>3</a:t>
                          </a:r>
                          <a:endParaRPr lang="en-US" sz="2400"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4003575315"/>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258" t="-107895" r="-79639" b="-101316"/>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126710" t="-107895" r="-651" b="-101316"/>
                          </a:stretch>
                        </a:blipFill>
                      </a:tcPr>
                    </a:tc>
                    <a:extLst>
                      <a:ext uri="{0D108BD9-81ED-4DB2-BD59-A6C34878D82A}">
                        <a16:rowId xmlns:a16="http://schemas.microsoft.com/office/drawing/2014/main" val="2136975464"/>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258" t="-210667" r="-79639" b="-2667"/>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126710" t="-210667" r="-651" b="-2667"/>
                          </a:stretch>
                        </a:blipFill>
                      </a:tcPr>
                    </a:tc>
                    <a:extLst>
                      <a:ext uri="{0D108BD9-81ED-4DB2-BD59-A6C34878D82A}">
                        <a16:rowId xmlns:a16="http://schemas.microsoft.com/office/drawing/2014/main" val="3683276410"/>
                      </a:ext>
                    </a:extLst>
                  </a:tr>
                </a:tbl>
              </a:graphicData>
            </a:graphic>
          </p:graphicFrame>
        </mc:Fallback>
      </mc:AlternateContent>
      <p:sp>
        <p:nvSpPr>
          <p:cNvPr id="40" name="TextBox 39"/>
          <p:cNvSpPr txBox="1"/>
          <p:nvPr/>
        </p:nvSpPr>
        <p:spPr>
          <a:xfrm>
            <a:off x="6304734" y="5284643"/>
            <a:ext cx="2057400" cy="369332"/>
          </a:xfrm>
          <a:prstGeom prst="rect">
            <a:avLst/>
          </a:prstGeom>
          <a:solidFill>
            <a:schemeClr val="bg1"/>
          </a:solidFill>
        </p:spPr>
        <p:txBody>
          <a:bodyPr wrap="square" rtlCol="0">
            <a:spAutoFit/>
          </a:bodyPr>
          <a:lstStyle/>
          <a:p>
            <a:endParaRPr lang="en-US" dirty="0"/>
          </a:p>
        </p:txBody>
      </p:sp>
      <p:sp>
        <p:nvSpPr>
          <p:cNvPr id="41" name="TextBox 40"/>
          <p:cNvSpPr txBox="1"/>
          <p:nvPr/>
        </p:nvSpPr>
        <p:spPr>
          <a:xfrm>
            <a:off x="8605318" y="4854690"/>
            <a:ext cx="1529290" cy="369332"/>
          </a:xfrm>
          <a:prstGeom prst="rect">
            <a:avLst/>
          </a:prstGeom>
          <a:solidFill>
            <a:schemeClr val="bg1"/>
          </a:solidFill>
        </p:spPr>
        <p:txBody>
          <a:bodyPr wrap="square" rtlCol="0">
            <a:spAutoFit/>
          </a:bodyPr>
          <a:lstStyle/>
          <a:p>
            <a:endParaRPr lang="en-US" dirty="0"/>
          </a:p>
        </p:txBody>
      </p:sp>
      <p:sp>
        <p:nvSpPr>
          <p:cNvPr id="42" name="TextBox 41"/>
          <p:cNvSpPr txBox="1"/>
          <p:nvPr/>
        </p:nvSpPr>
        <p:spPr>
          <a:xfrm>
            <a:off x="8605319" y="5279261"/>
            <a:ext cx="1529290" cy="369332"/>
          </a:xfrm>
          <a:prstGeom prst="rect">
            <a:avLst/>
          </a:prstGeom>
          <a:solidFill>
            <a:schemeClr val="bg1"/>
          </a:solidFill>
        </p:spPr>
        <p:txBody>
          <a:bodyPr wrap="square" rtlCol="0">
            <a:spAutoFit/>
          </a:bodyPr>
          <a:lstStyle/>
          <a:p>
            <a:endParaRPr lang="en-US" dirty="0"/>
          </a:p>
        </p:txBody>
      </p:sp>
      <p:sp>
        <p:nvSpPr>
          <p:cNvPr id="43" name="Rectangle 42"/>
          <p:cNvSpPr/>
          <p:nvPr/>
        </p:nvSpPr>
        <p:spPr>
          <a:xfrm>
            <a:off x="7350823" y="2639178"/>
            <a:ext cx="443332" cy="1435565"/>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60754" y="2638790"/>
            <a:ext cx="2407924" cy="365760"/>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p:cNvSpPr txBox="1"/>
              <p:nvPr/>
            </p:nvSpPr>
            <p:spPr>
              <a:xfrm>
                <a:off x="7921874" y="3324171"/>
                <a:ext cx="489078"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D1457"/>
                          </a:solidFill>
                          <a:latin typeface="Cambria Math" panose="02040503050406030204" pitchFamily="18" charset="0"/>
                        </a:rPr>
                        <m:t>𝟑𝟓</m:t>
                      </m:r>
                    </m:oMath>
                  </m:oMathPara>
                </a14:m>
                <a:endParaRPr lang="en-US" sz="2400" b="1" dirty="0">
                  <a:solidFill>
                    <a:srgbClr val="AD1457"/>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7921874" y="3324171"/>
                <a:ext cx="489078" cy="461665"/>
              </a:xfrm>
              <a:prstGeom prst="rect">
                <a:avLst/>
              </a:prstGeom>
              <a:blipFill>
                <a:blip r:embed="rId5"/>
                <a:stretch>
                  <a:fillRect l="-5000" r="-16250"/>
                </a:stretch>
              </a:blipFill>
            </p:spPr>
            <p:txBody>
              <a:bodyPr/>
              <a:lstStyle/>
              <a:p>
                <a:r>
                  <a:rPr lang="en-US">
                    <a:noFill/>
                  </a:rPr>
                  <a:t> </a:t>
                </a:r>
              </a:p>
            </p:txBody>
          </p:sp>
        </mc:Fallback>
      </mc:AlternateContent>
      <p:sp>
        <p:nvSpPr>
          <p:cNvPr id="52" name="Rounded Rectangle 51"/>
          <p:cNvSpPr/>
          <p:nvPr/>
        </p:nvSpPr>
        <p:spPr>
          <a:xfrm>
            <a:off x="8025375" y="4828899"/>
            <a:ext cx="411480" cy="36576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328520" y="4834005"/>
            <a:ext cx="2111992"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06335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4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4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0" nodeType="clickEffect">
                                  <p:stCondLst>
                                    <p:cond delay="0"/>
                                  </p:stCondLst>
                                  <p:childTnLst>
                                    <p:set>
                                      <p:cBhvr>
                                        <p:cTn id="23" dur="1" fill="hold">
                                          <p:stCondLst>
                                            <p:cond delay="0"/>
                                          </p:stCondLst>
                                        </p:cTn>
                                        <p:tgtEl>
                                          <p:spTgt spid="4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heel(1)">
                                      <p:cBhvr>
                                        <p:cTn id="28" dur="1000"/>
                                        <p:tgtEl>
                                          <p:spTgt spid="5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51" grpId="0" animBg="1"/>
      <p:bldP spid="52" grpId="0" animBg="1"/>
      <p:bldP spid="3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Floyd Algorithm - Example</a:t>
            </a:r>
          </a:p>
        </p:txBody>
      </p:sp>
      <p:grpSp>
        <p:nvGrpSpPr>
          <p:cNvPr id="4" name="Group 3"/>
          <p:cNvGrpSpPr/>
          <p:nvPr/>
        </p:nvGrpSpPr>
        <p:grpSpPr>
          <a:xfrm>
            <a:off x="405652" y="1106579"/>
            <a:ext cx="3390900" cy="2246221"/>
            <a:chOff x="190500" y="1106579"/>
            <a:chExt cx="3390900" cy="2246221"/>
          </a:xfrm>
        </p:grpSpPr>
        <p:sp>
          <p:nvSpPr>
            <p:cNvPr id="5" name="Oval 4"/>
            <p:cNvSpPr/>
            <p:nvPr/>
          </p:nvSpPr>
          <p:spPr>
            <a:xfrm>
              <a:off x="381000"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6" name="Oval 5"/>
            <p:cNvSpPr/>
            <p:nvPr/>
          </p:nvSpPr>
          <p:spPr>
            <a:xfrm>
              <a:off x="2624237"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4</a:t>
              </a:r>
            </a:p>
          </p:txBody>
        </p:sp>
        <p:sp>
          <p:nvSpPr>
            <p:cNvPr id="7" name="Oval 6"/>
            <p:cNvSpPr/>
            <p:nvPr/>
          </p:nvSpPr>
          <p:spPr>
            <a:xfrm>
              <a:off x="381000"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8" name="Oval 7"/>
            <p:cNvSpPr/>
            <p:nvPr/>
          </p:nvSpPr>
          <p:spPr>
            <a:xfrm>
              <a:off x="2624237"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cxnSp>
          <p:nvCxnSpPr>
            <p:cNvPr id="9" name="Straight Arrow Connector 8"/>
            <p:cNvCxnSpPr>
              <a:stCxn id="5" idx="3"/>
              <a:endCxn id="7" idx="1"/>
            </p:cNvCxnSpPr>
            <p:nvPr/>
          </p:nvCxnSpPr>
          <p:spPr>
            <a:xfrm>
              <a:off x="474738"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7"/>
              <a:endCxn id="5" idx="5"/>
            </p:cNvCxnSpPr>
            <p:nvPr/>
          </p:nvCxnSpPr>
          <p:spPr>
            <a:xfrm flipV="1">
              <a:off x="927342"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8" idx="1"/>
            </p:cNvCxnSpPr>
            <p:nvPr/>
          </p:nvCxnSpPr>
          <p:spPr>
            <a:xfrm>
              <a:off x="2717975"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7"/>
              <a:endCxn id="6" idx="5"/>
            </p:cNvCxnSpPr>
            <p:nvPr/>
          </p:nvCxnSpPr>
          <p:spPr>
            <a:xfrm flipV="1">
              <a:off x="3170579"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6"/>
              <a:endCxn id="8" idx="2"/>
            </p:cNvCxnSpPr>
            <p:nvPr/>
          </p:nvCxnSpPr>
          <p:spPr>
            <a:xfrm>
              <a:off x="1021080" y="2986813"/>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5" idx="6"/>
            </p:cNvCxnSpPr>
            <p:nvPr/>
          </p:nvCxnSpPr>
          <p:spPr>
            <a:xfrm flipH="1">
              <a:off x="1021080" y="1463040"/>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6" idx="3"/>
            </p:cNvCxnSpPr>
            <p:nvPr/>
          </p:nvCxnSpPr>
          <p:spPr>
            <a:xfrm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5" idx="5"/>
            </p:cNvCxnSpPr>
            <p:nvPr/>
          </p:nvCxnSpPr>
          <p:spPr>
            <a:xfrm flipH="1"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0500" y="2057400"/>
              <a:ext cx="190500" cy="400110"/>
            </a:xfrm>
            <a:prstGeom prst="rect">
              <a:avLst/>
            </a:prstGeom>
            <a:noFill/>
          </p:spPr>
          <p:txBody>
            <a:bodyPr wrap="square" rtlCol="0">
              <a:spAutoFit/>
            </a:bodyPr>
            <a:lstStyle/>
            <a:p>
              <a:r>
                <a:rPr lang="en-US" sz="2000" dirty="0"/>
                <a:t>5</a:t>
              </a:r>
            </a:p>
          </p:txBody>
        </p:sp>
        <p:sp>
          <p:nvSpPr>
            <p:cNvPr id="18" name="TextBox 17"/>
            <p:cNvSpPr txBox="1"/>
            <p:nvPr/>
          </p:nvSpPr>
          <p:spPr>
            <a:xfrm>
              <a:off x="876300" y="2032000"/>
              <a:ext cx="495300" cy="400110"/>
            </a:xfrm>
            <a:prstGeom prst="rect">
              <a:avLst/>
            </a:prstGeom>
            <a:noFill/>
          </p:spPr>
          <p:txBody>
            <a:bodyPr wrap="square" rtlCol="0">
              <a:spAutoFit/>
            </a:bodyPr>
            <a:lstStyle/>
            <a:p>
              <a:r>
                <a:rPr lang="en-US" sz="2000" dirty="0"/>
                <a:t>50</a:t>
              </a:r>
            </a:p>
          </p:txBody>
        </p:sp>
        <p:sp>
          <p:nvSpPr>
            <p:cNvPr id="19" name="TextBox 18"/>
            <p:cNvSpPr txBox="1"/>
            <p:nvPr/>
          </p:nvSpPr>
          <p:spPr>
            <a:xfrm>
              <a:off x="1638299" y="2952690"/>
              <a:ext cx="495301" cy="400110"/>
            </a:xfrm>
            <a:prstGeom prst="rect">
              <a:avLst/>
            </a:prstGeom>
            <a:noFill/>
          </p:spPr>
          <p:txBody>
            <a:bodyPr wrap="square" rtlCol="0">
              <a:spAutoFit/>
            </a:bodyPr>
            <a:lstStyle/>
            <a:p>
              <a:r>
                <a:rPr lang="en-US" sz="2000" dirty="0"/>
                <a:t>15</a:t>
              </a:r>
            </a:p>
          </p:txBody>
        </p:sp>
        <p:sp>
          <p:nvSpPr>
            <p:cNvPr id="20" name="TextBox 19"/>
            <p:cNvSpPr txBox="1"/>
            <p:nvPr/>
          </p:nvSpPr>
          <p:spPr>
            <a:xfrm>
              <a:off x="1638298" y="1106579"/>
              <a:ext cx="495301" cy="400110"/>
            </a:xfrm>
            <a:prstGeom prst="rect">
              <a:avLst/>
            </a:prstGeom>
            <a:noFill/>
          </p:spPr>
          <p:txBody>
            <a:bodyPr wrap="square" rtlCol="0">
              <a:spAutoFit/>
            </a:bodyPr>
            <a:lstStyle/>
            <a:p>
              <a:r>
                <a:rPr lang="en-US" sz="2000" dirty="0"/>
                <a:t>15</a:t>
              </a:r>
            </a:p>
          </p:txBody>
        </p:sp>
        <p:sp>
          <p:nvSpPr>
            <p:cNvPr id="21" name="TextBox 20"/>
            <p:cNvSpPr txBox="1"/>
            <p:nvPr/>
          </p:nvSpPr>
          <p:spPr>
            <a:xfrm>
              <a:off x="3086099" y="2006600"/>
              <a:ext cx="495301" cy="400110"/>
            </a:xfrm>
            <a:prstGeom prst="rect">
              <a:avLst/>
            </a:prstGeom>
            <a:noFill/>
          </p:spPr>
          <p:txBody>
            <a:bodyPr wrap="square" rtlCol="0">
              <a:spAutoFit/>
            </a:bodyPr>
            <a:lstStyle/>
            <a:p>
              <a:r>
                <a:rPr lang="en-US" sz="2000" dirty="0"/>
                <a:t>15</a:t>
              </a:r>
            </a:p>
          </p:txBody>
        </p:sp>
        <p:sp>
          <p:nvSpPr>
            <p:cNvPr id="22" name="TextBox 21"/>
            <p:cNvSpPr txBox="1"/>
            <p:nvPr/>
          </p:nvSpPr>
          <p:spPr>
            <a:xfrm>
              <a:off x="2430121" y="1981200"/>
              <a:ext cx="313079" cy="400110"/>
            </a:xfrm>
            <a:prstGeom prst="rect">
              <a:avLst/>
            </a:prstGeom>
            <a:noFill/>
          </p:spPr>
          <p:txBody>
            <a:bodyPr wrap="square" rtlCol="0">
              <a:spAutoFit/>
            </a:bodyPr>
            <a:lstStyle/>
            <a:p>
              <a:r>
                <a:rPr lang="en-US" sz="2000" dirty="0"/>
                <a:t>5</a:t>
              </a:r>
            </a:p>
          </p:txBody>
        </p:sp>
        <p:sp>
          <p:nvSpPr>
            <p:cNvPr id="23" name="TextBox 22"/>
            <p:cNvSpPr txBox="1"/>
            <p:nvPr/>
          </p:nvSpPr>
          <p:spPr>
            <a:xfrm>
              <a:off x="2125321" y="1600200"/>
              <a:ext cx="313079" cy="400110"/>
            </a:xfrm>
            <a:prstGeom prst="rect">
              <a:avLst/>
            </a:prstGeom>
            <a:noFill/>
          </p:spPr>
          <p:txBody>
            <a:bodyPr wrap="square" rtlCol="0">
              <a:spAutoFit/>
            </a:bodyPr>
            <a:lstStyle/>
            <a:p>
              <a:r>
                <a:rPr lang="en-US" sz="2000" dirty="0"/>
                <a:t>5</a:t>
              </a:r>
            </a:p>
          </p:txBody>
        </p:sp>
        <p:sp>
          <p:nvSpPr>
            <p:cNvPr id="24" name="TextBox 23"/>
            <p:cNvSpPr txBox="1"/>
            <p:nvPr/>
          </p:nvSpPr>
          <p:spPr>
            <a:xfrm>
              <a:off x="1210921" y="1600200"/>
              <a:ext cx="490637" cy="400110"/>
            </a:xfrm>
            <a:prstGeom prst="rect">
              <a:avLst/>
            </a:prstGeom>
            <a:noFill/>
          </p:spPr>
          <p:txBody>
            <a:bodyPr wrap="square" rtlCol="0">
              <a:spAutoFit/>
            </a:bodyPr>
            <a:lstStyle/>
            <a:p>
              <a:r>
                <a:rPr lang="en-US" sz="2000" dirty="0"/>
                <a:t>30</a:t>
              </a:r>
            </a:p>
          </p:txBody>
        </p:sp>
      </p:grpSp>
      <p:cxnSp>
        <p:nvCxnSpPr>
          <p:cNvPr id="25" name="Straight Connector 24"/>
          <p:cNvCxnSpPr/>
          <p:nvPr/>
        </p:nvCxnSpPr>
        <p:spPr>
          <a:xfrm>
            <a:off x="117144" y="3429000"/>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683037" y="990600"/>
            <a:ext cx="0" cy="5257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67552" y="35052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1</a:t>
            </a:r>
          </a:p>
        </p:txBody>
      </p:sp>
      <p:sp>
        <p:nvSpPr>
          <p:cNvPr id="28" name="TextBox 27"/>
          <p:cNvSpPr txBox="1"/>
          <p:nvPr/>
        </p:nvSpPr>
        <p:spPr>
          <a:xfrm>
            <a:off x="1486553" y="3476118"/>
            <a:ext cx="1757263" cy="461665"/>
          </a:xfrm>
          <a:prstGeom prst="rect">
            <a:avLst/>
          </a:prstGeom>
          <a:noFill/>
        </p:spPr>
        <p:txBody>
          <a:bodyPr wrap="square" rtlCol="0">
            <a:spAutoFit/>
          </a:bodyPr>
          <a:lstStyle/>
          <a:p>
            <a:r>
              <a:rPr lang="en-US" sz="2400" dirty="0"/>
              <a:t>Initialization </a:t>
            </a:r>
          </a:p>
        </p:txBody>
      </p:sp>
      <mc:AlternateContent xmlns:mc="http://schemas.openxmlformats.org/markup-compatibility/2006" xmlns:a14="http://schemas.microsoft.com/office/drawing/2010/main">
        <mc:Choice Requires="a14">
          <p:sp>
            <p:nvSpPr>
              <p:cNvPr id="29" name="Rectangle 28"/>
              <p:cNvSpPr/>
              <p:nvPr/>
            </p:nvSpPr>
            <p:spPr>
              <a:xfrm>
                <a:off x="302259" y="4191000"/>
                <a:ext cx="3678571" cy="1678858"/>
              </a:xfrm>
              <a:prstGeom prst="rect">
                <a:avLst/>
              </a:prstGeom>
            </p:spPr>
            <p:txBody>
              <a:bodyPr wrap="none">
                <a:spAutoFit/>
              </a:bodyPr>
              <a:lstStyle/>
              <a:p>
                <a:pPr algn="ctr">
                  <a:lnSpc>
                    <a:spcPct val="115000"/>
                  </a:lnSpc>
                </a:pPr>
                <a:r>
                  <a:rPr lang="en-US" sz="2400" dirty="0"/>
                  <a:t>D</a:t>
                </a:r>
                <a:r>
                  <a:rPr lang="en-US" sz="2400" baseline="-25000" dirty="0"/>
                  <a:t>0 </a:t>
                </a:r>
                <a:r>
                  <a:rPr lang="en-US" sz="2400" dirty="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a:latin typeface="Cambria Math" panose="02040503050406030204" pitchFamily="18" charset="0"/>
                                </a:rPr>
                                <m:t>∞</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9" name="Rectangle 28"/>
              <p:cNvSpPr>
                <a:spLocks noRot="1" noChangeAspect="1" noMove="1" noResize="1" noEditPoints="1" noAdjustHandles="1" noChangeArrowheads="1" noChangeShapeType="1" noTextEdit="1"/>
              </p:cNvSpPr>
              <p:nvPr/>
            </p:nvSpPr>
            <p:spPr>
              <a:xfrm>
                <a:off x="302259" y="4191000"/>
                <a:ext cx="3678571" cy="1678858"/>
              </a:xfrm>
              <a:prstGeom prst="rect">
                <a:avLst/>
              </a:prstGeom>
              <a:blipFill>
                <a:blip r:embed="rId2"/>
                <a:stretch>
                  <a:fillRect l="-1990"/>
                </a:stretch>
              </a:blipFill>
            </p:spPr>
            <p:txBody>
              <a:bodyPr/>
              <a:lstStyle/>
              <a:p>
                <a:r>
                  <a:rPr lang="en-US">
                    <a:noFill/>
                  </a:rPr>
                  <a:t> </a:t>
                </a:r>
              </a:p>
            </p:txBody>
          </p:sp>
        </mc:Fallback>
      </mc:AlternateContent>
      <p:graphicFrame>
        <p:nvGraphicFramePr>
          <p:cNvPr id="30" name="Table 29"/>
          <p:cNvGraphicFramePr>
            <a:graphicFrameLocks noGrp="1"/>
          </p:cNvGraphicFramePr>
          <p:nvPr/>
        </p:nvGraphicFramePr>
        <p:xfrm>
          <a:off x="1312428" y="4072403"/>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 val="3489300253"/>
                    </a:ext>
                  </a:extLst>
                </a:gridCol>
                <a:gridCol w="601981">
                  <a:extLst>
                    <a:ext uri="{9D8B030D-6E8A-4147-A177-3AD203B41FA5}">
                      <a16:colId xmlns:a16="http://schemas.microsoft.com/office/drawing/2014/main" xmlns="" val="962168071"/>
                    </a:ext>
                  </a:extLst>
                </a:gridCol>
                <a:gridCol w="601981">
                  <a:extLst>
                    <a:ext uri="{9D8B030D-6E8A-4147-A177-3AD203B41FA5}">
                      <a16:colId xmlns:a16="http://schemas.microsoft.com/office/drawing/2014/main" xmlns="" val="1049920334"/>
                    </a:ext>
                  </a:extLst>
                </a:gridCol>
                <a:gridCol w="601981">
                  <a:extLst>
                    <a:ext uri="{9D8B030D-6E8A-4147-A177-3AD203B41FA5}">
                      <a16:colId xmlns:a16="http://schemas.microsoft.com/office/drawing/2014/main" xmlns="" val="3394342561"/>
                    </a:ext>
                  </a:extLst>
                </a:gridCol>
              </a:tblGrid>
              <a:tr h="370840">
                <a:tc>
                  <a:txBody>
                    <a:bodyPr/>
                    <a:lstStyle/>
                    <a:p>
                      <a:pPr algn="ctr"/>
                      <a:r>
                        <a:rPr lang="en-US"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28093668"/>
                  </a:ext>
                </a:extLst>
              </a:tr>
            </a:tbl>
          </a:graphicData>
        </a:graphic>
      </p:graphicFrame>
      <p:graphicFrame>
        <p:nvGraphicFramePr>
          <p:cNvPr id="31" name="Table 30"/>
          <p:cNvGraphicFramePr>
            <a:graphicFrameLocks noGrp="1"/>
          </p:cNvGraphicFramePr>
          <p:nvPr/>
        </p:nvGraphicFramePr>
        <p:xfrm>
          <a:off x="946673" y="4443242"/>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 val="2491987096"/>
                    </a:ext>
                  </a:extLst>
                </a:gridCol>
              </a:tblGrid>
              <a:tr h="344553">
                <a:tc>
                  <a:txBody>
                    <a:bodyPr/>
                    <a:lstStyle/>
                    <a:p>
                      <a:r>
                        <a:rPr lang="en-US" b="1"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54373539"/>
                  </a:ext>
                </a:extLst>
              </a:tr>
              <a:tr h="344553">
                <a:tc>
                  <a:txBody>
                    <a:bodyPr/>
                    <a:lstStyle/>
                    <a:p>
                      <a:r>
                        <a:rPr lang="en-US" b="1"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59170189"/>
                  </a:ext>
                </a:extLst>
              </a:tr>
              <a:tr h="344553">
                <a:tc>
                  <a:txBody>
                    <a:bodyPr/>
                    <a:lstStyle/>
                    <a:p>
                      <a:r>
                        <a:rPr lang="en-US" b="1"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73020703"/>
                  </a:ext>
                </a:extLst>
              </a:tr>
              <a:tr h="344553">
                <a:tc>
                  <a:txBody>
                    <a:bodyPr/>
                    <a:lstStyle/>
                    <a:p>
                      <a:r>
                        <a:rPr lang="en-US" b="1"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14938776"/>
                  </a:ext>
                </a:extLst>
              </a:tr>
            </a:tbl>
          </a:graphicData>
        </a:graphic>
      </p:graphicFrame>
      <p:sp>
        <p:nvSpPr>
          <p:cNvPr id="32" name="Rectangle 31"/>
          <p:cNvSpPr/>
          <p:nvPr/>
        </p:nvSpPr>
        <p:spPr>
          <a:xfrm>
            <a:off x="5007433" y="9906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2</a:t>
            </a:r>
          </a:p>
        </p:txBody>
      </p:sp>
      <p:sp>
        <p:nvSpPr>
          <p:cNvPr id="33" name="TextBox 32"/>
          <p:cNvSpPr txBox="1"/>
          <p:nvPr/>
        </p:nvSpPr>
        <p:spPr>
          <a:xfrm>
            <a:off x="6101754" y="963304"/>
            <a:ext cx="5341309" cy="830997"/>
          </a:xfrm>
          <a:prstGeom prst="rect">
            <a:avLst/>
          </a:prstGeom>
          <a:noFill/>
        </p:spPr>
        <p:txBody>
          <a:bodyPr wrap="square" rtlCol="0">
            <a:spAutoFit/>
          </a:bodyPr>
          <a:lstStyle/>
          <a:p>
            <a:pPr algn="just"/>
            <a:r>
              <a:rPr lang="en-US" sz="2400" dirty="0"/>
              <a:t>Calculate the distance between each node with </a:t>
            </a:r>
            <a:r>
              <a:rPr lang="en-US" sz="2400" b="1" dirty="0">
                <a:solidFill>
                  <a:srgbClr val="AD1457"/>
                </a:solidFill>
              </a:rPr>
              <a:t>node 1 </a:t>
            </a:r>
            <a:r>
              <a:rPr lang="en-US" sz="2400" dirty="0"/>
              <a:t>as an intermediate node.</a:t>
            </a:r>
          </a:p>
        </p:txBody>
      </p:sp>
      <mc:AlternateContent xmlns:mc="http://schemas.openxmlformats.org/markup-compatibility/2006" xmlns:a14="http://schemas.microsoft.com/office/drawing/2010/main">
        <mc:Choice Requires="a14">
          <p:sp>
            <p:nvSpPr>
              <p:cNvPr id="34" name="Rectangle 33"/>
              <p:cNvSpPr/>
              <p:nvPr/>
            </p:nvSpPr>
            <p:spPr>
              <a:xfrm>
                <a:off x="6218525" y="2395885"/>
                <a:ext cx="3742691" cy="1678858"/>
              </a:xfrm>
              <a:prstGeom prst="rect">
                <a:avLst/>
              </a:prstGeom>
            </p:spPr>
            <p:txBody>
              <a:bodyPr wrap="none">
                <a:spAutoFit/>
              </a:bodyPr>
              <a:lstStyle/>
              <a:p>
                <a:pPr algn="ctr">
                  <a:lnSpc>
                    <a:spcPct val="115000"/>
                  </a:lnSpc>
                </a:pPr>
                <a:r>
                  <a:rPr lang="en-US" sz="2400" dirty="0"/>
                  <a:t>D</a:t>
                </a:r>
                <a:r>
                  <a:rPr lang="en-US" sz="2400" baseline="-25000" dirty="0"/>
                  <a:t>1 </a:t>
                </a:r>
                <a:r>
                  <a:rPr lang="en-US" sz="2400" dirty="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b="1" i="0" smtClean="0">
                                  <a:solidFill>
                                    <a:srgbClr val="AD1457"/>
                                  </a:solidFill>
                                  <a:latin typeface="Cambria Math" panose="02040503050406030204" pitchFamily="18" charset="0"/>
                                </a:rPr>
                                <m:t>𝟑𝟓</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6218525" y="2395885"/>
                <a:ext cx="3742691" cy="1678858"/>
              </a:xfrm>
              <a:prstGeom prst="rect">
                <a:avLst/>
              </a:prstGeom>
              <a:blipFill>
                <a:blip r:embed="rId3"/>
                <a:stretch>
                  <a:fillRect l="-2443"/>
                </a:stretch>
              </a:blipFill>
            </p:spPr>
            <p:txBody>
              <a:bodyPr/>
              <a:lstStyle/>
              <a:p>
                <a:r>
                  <a:rPr lang="en-US">
                    <a:noFill/>
                  </a:rPr>
                  <a:t> </a:t>
                </a:r>
              </a:p>
            </p:txBody>
          </p:sp>
        </mc:Fallback>
      </mc:AlternateContent>
      <p:graphicFrame>
        <p:nvGraphicFramePr>
          <p:cNvPr id="35" name="Table 34"/>
          <p:cNvGraphicFramePr>
            <a:graphicFrameLocks noGrp="1"/>
          </p:cNvGraphicFramePr>
          <p:nvPr/>
        </p:nvGraphicFramePr>
        <p:xfrm>
          <a:off x="7260754" y="2277288"/>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 val="3489300253"/>
                    </a:ext>
                  </a:extLst>
                </a:gridCol>
                <a:gridCol w="601981">
                  <a:extLst>
                    <a:ext uri="{9D8B030D-6E8A-4147-A177-3AD203B41FA5}">
                      <a16:colId xmlns:a16="http://schemas.microsoft.com/office/drawing/2014/main" xmlns="" val="962168071"/>
                    </a:ext>
                  </a:extLst>
                </a:gridCol>
                <a:gridCol w="601981">
                  <a:extLst>
                    <a:ext uri="{9D8B030D-6E8A-4147-A177-3AD203B41FA5}">
                      <a16:colId xmlns:a16="http://schemas.microsoft.com/office/drawing/2014/main" xmlns="" val="1049920334"/>
                    </a:ext>
                  </a:extLst>
                </a:gridCol>
                <a:gridCol w="601981">
                  <a:extLst>
                    <a:ext uri="{9D8B030D-6E8A-4147-A177-3AD203B41FA5}">
                      <a16:colId xmlns:a16="http://schemas.microsoft.com/office/drawing/2014/main" xmlns="" val="3394342561"/>
                    </a:ext>
                  </a:extLst>
                </a:gridCol>
              </a:tblGrid>
              <a:tr h="370840">
                <a:tc>
                  <a:txBody>
                    <a:bodyPr/>
                    <a:lstStyle/>
                    <a:p>
                      <a:pPr algn="ctr"/>
                      <a:r>
                        <a:rPr lang="en-US"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28093668"/>
                  </a:ext>
                </a:extLst>
              </a:tr>
            </a:tbl>
          </a:graphicData>
        </a:graphic>
      </p:graphicFrame>
      <p:graphicFrame>
        <p:nvGraphicFramePr>
          <p:cNvPr id="36" name="Table 35"/>
          <p:cNvGraphicFramePr>
            <a:graphicFrameLocks noGrp="1"/>
          </p:cNvGraphicFramePr>
          <p:nvPr/>
        </p:nvGraphicFramePr>
        <p:xfrm>
          <a:off x="6855810" y="2648127"/>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 val="2491987096"/>
                    </a:ext>
                  </a:extLst>
                </a:gridCol>
              </a:tblGrid>
              <a:tr h="344553">
                <a:tc>
                  <a:txBody>
                    <a:bodyPr/>
                    <a:lstStyle/>
                    <a:p>
                      <a:r>
                        <a:rPr lang="en-US" b="1"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54373539"/>
                  </a:ext>
                </a:extLst>
              </a:tr>
              <a:tr h="344553">
                <a:tc>
                  <a:txBody>
                    <a:bodyPr/>
                    <a:lstStyle/>
                    <a:p>
                      <a:r>
                        <a:rPr lang="en-US" b="1"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59170189"/>
                  </a:ext>
                </a:extLst>
              </a:tr>
              <a:tr h="344553">
                <a:tc>
                  <a:txBody>
                    <a:bodyPr/>
                    <a:lstStyle/>
                    <a:p>
                      <a:r>
                        <a:rPr lang="en-US" b="1"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73020703"/>
                  </a:ext>
                </a:extLst>
              </a:tr>
              <a:tr h="344553">
                <a:tc>
                  <a:txBody>
                    <a:bodyPr/>
                    <a:lstStyle/>
                    <a:p>
                      <a:r>
                        <a:rPr lang="en-US" b="1"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14938776"/>
                  </a:ext>
                </a:extLst>
              </a:tr>
            </a:tbl>
          </a:graphicData>
        </a:graphic>
      </p:graphicFrame>
      <mc:AlternateContent xmlns:mc="http://schemas.openxmlformats.org/markup-compatibility/2006" xmlns:a14="http://schemas.microsoft.com/office/drawing/2010/main">
        <mc:Choice Requires="a14">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 val="4118289501"/>
                        </a:ext>
                      </a:extLst>
                    </a:gridCol>
                    <a:gridCol w="1866900">
                      <a:extLst>
                        <a:ext uri="{9D8B030D-6E8A-4147-A177-3AD203B41FA5}">
                          <a16:colId xmlns:a16="http://schemas.microsoft.com/office/drawing/2014/main" xmlns="" val="883622801"/>
                        </a:ext>
                      </a:extLst>
                    </a:gridCol>
                  </a:tblGrid>
                  <a:tr h="130561">
                    <a:tc gridSpan="2">
                      <a:txBody>
                        <a:bodyPr/>
                        <a:lstStyle/>
                        <a:p>
                          <a:r>
                            <a:rPr lang="en-US" sz="2400" dirty="0">
                              <a:solidFill>
                                <a:srgbClr val="C00000"/>
                              </a:solidFill>
                            </a:rPr>
                            <a:t>For node 4</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4003575315"/>
                      </a:ext>
                    </a:extLst>
                  </a:tr>
                  <a:tr h="130561">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4</m:t>
                                </m:r>
                                <m:r>
                                  <a:rPr lang="en-US" sz="2400" b="0" i="1" smtClean="0">
                                    <a:latin typeface="Cambria Math" panose="02040503050406030204" pitchFamily="18" charset="0"/>
                                    <a:ea typeface="Cambria Math" panose="02040503050406030204" pitchFamily="18" charset="0"/>
                                  </a:rPr>
                                  <m:t>→1→2=</m:t>
                                </m:r>
                                <m:r>
                                  <a:rPr lang="en-US" sz="2400" b="0" i="0" smtClean="0">
                                    <a:latin typeface="Cambria Math" panose="02040503050406030204" pitchFamily="18" charset="0"/>
                                    <a:ea typeface="Cambria Math" panose="02040503050406030204" pitchFamily="18" charset="0"/>
                                  </a:rPr>
                                  <m:t>20</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4</m:t>
                                </m:r>
                                <m:r>
                                  <a:rPr lang="en-US" sz="2400" b="0" i="1" smtClean="0">
                                    <a:latin typeface="Cambria Math" panose="02040503050406030204" pitchFamily="18" charset="0"/>
                                    <a:ea typeface="Cambria Math" panose="02040503050406030204" pitchFamily="18" charset="0"/>
                                  </a:rPr>
                                  <m:t>→2=</m:t>
                                </m:r>
                                <m:r>
                                  <a:rPr lang="en-US" sz="2400" smtClean="0">
                                    <a:latin typeface="Cambria Math" panose="02040503050406030204" pitchFamily="18" charset="0"/>
                                  </a:rPr>
                                  <m:t>∞</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213697546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4</m:t>
                                </m:r>
                                <m:r>
                                  <a:rPr lang="en-US" sz="2400" b="0" i="1" smtClean="0">
                                    <a:latin typeface="Cambria Math" panose="02040503050406030204" pitchFamily="18" charset="0"/>
                                    <a:ea typeface="Cambria Math" panose="02040503050406030204" pitchFamily="18" charset="0"/>
                                  </a:rPr>
                                  <m:t>→1→3=</m:t>
                                </m:r>
                                <m:r>
                                  <a:rPr lang="en-US" sz="2400" smtClean="0">
                                    <a:latin typeface="Cambria Math" panose="02040503050406030204" pitchFamily="18" charset="0"/>
                                  </a:rPr>
                                  <m:t>∞</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4</m:t>
                                </m:r>
                                <m:r>
                                  <a:rPr lang="en-US" sz="2400" b="0" i="1" smtClean="0">
                                    <a:latin typeface="Cambria Math" panose="02040503050406030204" pitchFamily="18" charset="0"/>
                                    <a:ea typeface="Cambria Math" panose="02040503050406030204" pitchFamily="18" charset="0"/>
                                  </a:rPr>
                                  <m:t>→3=5</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683276410"/>
                      </a:ext>
                    </a:extLst>
                  </a:tr>
                </a:tbl>
              </a:graphicData>
            </a:graphic>
          </p:graphicFrame>
        </mc:Choice>
        <mc:Fallback xmlns="">
          <p:graphicFrame>
            <p:nvGraphicFramePr>
              <p:cNvPr id="37" name="Table 36"/>
              <p:cNvGraphicFramePr>
                <a:graphicFrameLocks noGrp="1"/>
              </p:cNvGraphicFramePr>
              <p:nvPr>
                <p:extLst>
                  <p:ext uri="{D42A27DB-BD31-4B8C-83A1-F6EECF244321}">
                    <p14:modId xmlns:p14="http://schemas.microsoft.com/office/powerpoint/2010/main" val="1200607556"/>
                  </p:ext>
                </p:extLst>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4118289501"/>
                        </a:ext>
                      </a:extLst>
                    </a:gridCol>
                    <a:gridCol w="1866900">
                      <a:extLst>
                        <a:ext uri="{9D8B030D-6E8A-4147-A177-3AD203B41FA5}">
                          <a16:colId xmlns:a16="http://schemas.microsoft.com/office/drawing/2014/main" val="883622801"/>
                        </a:ext>
                      </a:extLst>
                    </a:gridCol>
                  </a:tblGrid>
                  <a:tr h="457200">
                    <a:tc gridSpan="2">
                      <a:txBody>
                        <a:bodyPr/>
                        <a:lstStyle/>
                        <a:p>
                          <a:r>
                            <a:rPr lang="en-US" sz="2400" dirty="0" smtClean="0">
                              <a:solidFill>
                                <a:srgbClr val="C00000"/>
                              </a:solidFill>
                            </a:rPr>
                            <a:t>For node </a:t>
                          </a:r>
                          <a:r>
                            <a:rPr lang="en-US" sz="2400" dirty="0" smtClean="0">
                              <a:solidFill>
                                <a:srgbClr val="C00000"/>
                              </a:solidFill>
                            </a:rPr>
                            <a:t>4</a:t>
                          </a:r>
                          <a:endParaRPr lang="en-US" sz="2400"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4003575315"/>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258" t="-107895" r="-79639" b="-101316"/>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126710" t="-107895" r="-651" b="-101316"/>
                          </a:stretch>
                        </a:blipFill>
                      </a:tcPr>
                    </a:tc>
                    <a:extLst>
                      <a:ext uri="{0D108BD9-81ED-4DB2-BD59-A6C34878D82A}">
                        <a16:rowId xmlns:a16="http://schemas.microsoft.com/office/drawing/2014/main" val="2136975464"/>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258" t="-210667" r="-79639" b="-2667"/>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126710" t="-210667" r="-651" b="-2667"/>
                          </a:stretch>
                        </a:blipFill>
                      </a:tcPr>
                    </a:tc>
                    <a:extLst>
                      <a:ext uri="{0D108BD9-81ED-4DB2-BD59-A6C34878D82A}">
                        <a16:rowId xmlns:a16="http://schemas.microsoft.com/office/drawing/2014/main" val="3683276410"/>
                      </a:ext>
                    </a:extLst>
                  </a:tr>
                </a:tbl>
              </a:graphicData>
            </a:graphic>
          </p:graphicFrame>
        </mc:Fallback>
      </mc:AlternateContent>
      <p:sp>
        <p:nvSpPr>
          <p:cNvPr id="40" name="TextBox 39"/>
          <p:cNvSpPr txBox="1"/>
          <p:nvPr/>
        </p:nvSpPr>
        <p:spPr>
          <a:xfrm>
            <a:off x="6331628" y="5298090"/>
            <a:ext cx="2057400" cy="369332"/>
          </a:xfrm>
          <a:prstGeom prst="rect">
            <a:avLst/>
          </a:prstGeom>
          <a:solidFill>
            <a:schemeClr val="bg1"/>
          </a:solidFill>
        </p:spPr>
        <p:txBody>
          <a:bodyPr wrap="square" rtlCol="0">
            <a:spAutoFit/>
          </a:bodyPr>
          <a:lstStyle/>
          <a:p>
            <a:endParaRPr lang="en-US" dirty="0"/>
          </a:p>
        </p:txBody>
      </p:sp>
      <p:sp>
        <p:nvSpPr>
          <p:cNvPr id="41" name="TextBox 40"/>
          <p:cNvSpPr txBox="1"/>
          <p:nvPr/>
        </p:nvSpPr>
        <p:spPr>
          <a:xfrm>
            <a:off x="8632212" y="4854690"/>
            <a:ext cx="1529290" cy="369332"/>
          </a:xfrm>
          <a:prstGeom prst="rect">
            <a:avLst/>
          </a:prstGeom>
          <a:solidFill>
            <a:schemeClr val="bg1"/>
          </a:solidFill>
        </p:spPr>
        <p:txBody>
          <a:bodyPr wrap="square" rtlCol="0">
            <a:spAutoFit/>
          </a:bodyPr>
          <a:lstStyle/>
          <a:p>
            <a:endParaRPr lang="en-US" dirty="0"/>
          </a:p>
        </p:txBody>
      </p:sp>
      <p:sp>
        <p:nvSpPr>
          <p:cNvPr id="42" name="TextBox 41"/>
          <p:cNvSpPr txBox="1"/>
          <p:nvPr/>
        </p:nvSpPr>
        <p:spPr>
          <a:xfrm>
            <a:off x="8605320" y="5292709"/>
            <a:ext cx="1529290" cy="369332"/>
          </a:xfrm>
          <a:prstGeom prst="rect">
            <a:avLst/>
          </a:prstGeom>
          <a:solidFill>
            <a:schemeClr val="bg1"/>
          </a:solidFill>
        </p:spPr>
        <p:txBody>
          <a:bodyPr wrap="square" rtlCol="0">
            <a:spAutoFit/>
          </a:bodyPr>
          <a:lstStyle/>
          <a:p>
            <a:endParaRPr lang="en-US" dirty="0"/>
          </a:p>
        </p:txBody>
      </p:sp>
      <p:sp>
        <p:nvSpPr>
          <p:cNvPr id="43" name="Rectangle 42"/>
          <p:cNvSpPr/>
          <p:nvPr/>
        </p:nvSpPr>
        <p:spPr>
          <a:xfrm>
            <a:off x="7350823" y="2639178"/>
            <a:ext cx="443332" cy="1435565"/>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60754" y="2638790"/>
            <a:ext cx="2407924" cy="365760"/>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a:xfrm>
            <a:off x="8011928" y="4828899"/>
            <a:ext cx="411480" cy="36576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301626" y="4834005"/>
            <a:ext cx="2111992" cy="369332"/>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45" name="TextBox 44"/>
              <p:cNvSpPr txBox="1"/>
              <p:nvPr/>
            </p:nvSpPr>
            <p:spPr>
              <a:xfrm>
                <a:off x="7916036" y="3689343"/>
                <a:ext cx="489078" cy="365760"/>
              </a:xfrm>
              <a:prstGeom prst="rect">
                <a:avLst/>
              </a:prstGeom>
              <a:solidFill>
                <a:schemeClr val="bg1"/>
              </a:solid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D1457"/>
                          </a:solidFill>
                          <a:latin typeface="Cambria Math" panose="02040503050406030204" pitchFamily="18" charset="0"/>
                        </a:rPr>
                        <m:t>𝟐𝟎</m:t>
                      </m:r>
                    </m:oMath>
                  </m:oMathPara>
                </a14:m>
                <a:endParaRPr lang="en-US" sz="2400" b="1" dirty="0">
                  <a:solidFill>
                    <a:srgbClr val="AD1457"/>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7916036" y="3689343"/>
                <a:ext cx="489078" cy="365760"/>
              </a:xfrm>
              <a:prstGeom prst="rect">
                <a:avLst/>
              </a:prstGeom>
              <a:blipFill>
                <a:blip r:embed="rId5"/>
                <a:stretch>
                  <a:fillRect l="-3750" r="-15000" b="-10000"/>
                </a:stretch>
              </a:blipFill>
            </p:spPr>
            <p:txBody>
              <a:bodyPr/>
              <a:lstStyle/>
              <a:p>
                <a:r>
                  <a:rPr lang="en-US">
                    <a:noFill/>
                  </a:rPr>
                  <a:t> </a:t>
                </a:r>
              </a:p>
            </p:txBody>
          </p:sp>
        </mc:Fallback>
      </mc:AlternateContent>
    </p:spTree>
    <p:extLst>
      <p:ext uri="{BB962C8B-B14F-4D97-AF65-F5344CB8AC3E}">
        <p14:creationId xmlns:p14="http://schemas.microsoft.com/office/powerpoint/2010/main" val="238399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4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4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0" nodeType="clickEffect">
                                  <p:stCondLst>
                                    <p:cond delay="0"/>
                                  </p:stCondLst>
                                  <p:childTnLst>
                                    <p:set>
                                      <p:cBhvr>
                                        <p:cTn id="23" dur="1" fill="hold">
                                          <p:stCondLst>
                                            <p:cond delay="0"/>
                                          </p:stCondLst>
                                        </p:cTn>
                                        <p:tgtEl>
                                          <p:spTgt spid="4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heel(1)">
                                      <p:cBhvr>
                                        <p:cTn id="28" dur="10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52" grpId="0" animBg="1"/>
      <p:bldP spid="39" grpId="0" animBg="1"/>
      <p:bldP spid="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Fibonacci of a Number </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15259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Floyd Algorithm - Example</a:t>
            </a:r>
          </a:p>
        </p:txBody>
      </p:sp>
      <p:grpSp>
        <p:nvGrpSpPr>
          <p:cNvPr id="4" name="Group 3"/>
          <p:cNvGrpSpPr/>
          <p:nvPr/>
        </p:nvGrpSpPr>
        <p:grpSpPr>
          <a:xfrm>
            <a:off x="405652" y="1106579"/>
            <a:ext cx="3390900" cy="2246221"/>
            <a:chOff x="190500" y="1106579"/>
            <a:chExt cx="3390900" cy="2246221"/>
          </a:xfrm>
        </p:grpSpPr>
        <p:sp>
          <p:nvSpPr>
            <p:cNvPr id="5" name="Oval 4"/>
            <p:cNvSpPr/>
            <p:nvPr/>
          </p:nvSpPr>
          <p:spPr>
            <a:xfrm>
              <a:off x="381000"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6" name="Oval 5"/>
            <p:cNvSpPr/>
            <p:nvPr/>
          </p:nvSpPr>
          <p:spPr>
            <a:xfrm>
              <a:off x="2624237"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4</a:t>
              </a:r>
            </a:p>
          </p:txBody>
        </p:sp>
        <p:sp>
          <p:nvSpPr>
            <p:cNvPr id="7" name="Oval 6"/>
            <p:cNvSpPr/>
            <p:nvPr/>
          </p:nvSpPr>
          <p:spPr>
            <a:xfrm>
              <a:off x="381000"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8" name="Oval 7"/>
            <p:cNvSpPr/>
            <p:nvPr/>
          </p:nvSpPr>
          <p:spPr>
            <a:xfrm>
              <a:off x="2624237"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cxnSp>
          <p:nvCxnSpPr>
            <p:cNvPr id="9" name="Straight Arrow Connector 8"/>
            <p:cNvCxnSpPr>
              <a:stCxn id="5" idx="3"/>
              <a:endCxn id="7" idx="1"/>
            </p:cNvCxnSpPr>
            <p:nvPr/>
          </p:nvCxnSpPr>
          <p:spPr>
            <a:xfrm>
              <a:off x="474738"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7"/>
              <a:endCxn id="5" idx="5"/>
            </p:cNvCxnSpPr>
            <p:nvPr/>
          </p:nvCxnSpPr>
          <p:spPr>
            <a:xfrm flipV="1">
              <a:off x="927342"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8" idx="1"/>
            </p:cNvCxnSpPr>
            <p:nvPr/>
          </p:nvCxnSpPr>
          <p:spPr>
            <a:xfrm>
              <a:off x="2717975"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7"/>
              <a:endCxn id="6" idx="5"/>
            </p:cNvCxnSpPr>
            <p:nvPr/>
          </p:nvCxnSpPr>
          <p:spPr>
            <a:xfrm flipV="1">
              <a:off x="3170579"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6"/>
              <a:endCxn id="8" idx="2"/>
            </p:cNvCxnSpPr>
            <p:nvPr/>
          </p:nvCxnSpPr>
          <p:spPr>
            <a:xfrm>
              <a:off x="1021080" y="2986813"/>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5" idx="6"/>
            </p:cNvCxnSpPr>
            <p:nvPr/>
          </p:nvCxnSpPr>
          <p:spPr>
            <a:xfrm flipH="1">
              <a:off x="1021080" y="1463040"/>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6" idx="3"/>
            </p:cNvCxnSpPr>
            <p:nvPr/>
          </p:nvCxnSpPr>
          <p:spPr>
            <a:xfrm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5" idx="5"/>
            </p:cNvCxnSpPr>
            <p:nvPr/>
          </p:nvCxnSpPr>
          <p:spPr>
            <a:xfrm flipH="1"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0500" y="2057400"/>
              <a:ext cx="190500" cy="400110"/>
            </a:xfrm>
            <a:prstGeom prst="rect">
              <a:avLst/>
            </a:prstGeom>
            <a:noFill/>
          </p:spPr>
          <p:txBody>
            <a:bodyPr wrap="square" rtlCol="0">
              <a:spAutoFit/>
            </a:bodyPr>
            <a:lstStyle/>
            <a:p>
              <a:r>
                <a:rPr lang="en-US" sz="2000" dirty="0"/>
                <a:t>5</a:t>
              </a:r>
            </a:p>
          </p:txBody>
        </p:sp>
        <p:sp>
          <p:nvSpPr>
            <p:cNvPr id="18" name="TextBox 17"/>
            <p:cNvSpPr txBox="1"/>
            <p:nvPr/>
          </p:nvSpPr>
          <p:spPr>
            <a:xfrm>
              <a:off x="876300" y="2032000"/>
              <a:ext cx="495300" cy="400110"/>
            </a:xfrm>
            <a:prstGeom prst="rect">
              <a:avLst/>
            </a:prstGeom>
            <a:noFill/>
          </p:spPr>
          <p:txBody>
            <a:bodyPr wrap="square" rtlCol="0">
              <a:spAutoFit/>
            </a:bodyPr>
            <a:lstStyle/>
            <a:p>
              <a:r>
                <a:rPr lang="en-US" sz="2000" dirty="0"/>
                <a:t>50</a:t>
              </a:r>
            </a:p>
          </p:txBody>
        </p:sp>
        <p:sp>
          <p:nvSpPr>
            <p:cNvPr id="19" name="TextBox 18"/>
            <p:cNvSpPr txBox="1"/>
            <p:nvPr/>
          </p:nvSpPr>
          <p:spPr>
            <a:xfrm>
              <a:off x="1638299" y="2952690"/>
              <a:ext cx="495301" cy="400110"/>
            </a:xfrm>
            <a:prstGeom prst="rect">
              <a:avLst/>
            </a:prstGeom>
            <a:noFill/>
          </p:spPr>
          <p:txBody>
            <a:bodyPr wrap="square" rtlCol="0">
              <a:spAutoFit/>
            </a:bodyPr>
            <a:lstStyle/>
            <a:p>
              <a:r>
                <a:rPr lang="en-US" sz="2000" dirty="0"/>
                <a:t>15</a:t>
              </a:r>
            </a:p>
          </p:txBody>
        </p:sp>
        <p:sp>
          <p:nvSpPr>
            <p:cNvPr id="20" name="TextBox 19"/>
            <p:cNvSpPr txBox="1"/>
            <p:nvPr/>
          </p:nvSpPr>
          <p:spPr>
            <a:xfrm>
              <a:off x="1638298" y="1106579"/>
              <a:ext cx="495301" cy="400110"/>
            </a:xfrm>
            <a:prstGeom prst="rect">
              <a:avLst/>
            </a:prstGeom>
            <a:noFill/>
          </p:spPr>
          <p:txBody>
            <a:bodyPr wrap="square" rtlCol="0">
              <a:spAutoFit/>
            </a:bodyPr>
            <a:lstStyle/>
            <a:p>
              <a:r>
                <a:rPr lang="en-US" sz="2000" dirty="0"/>
                <a:t>15</a:t>
              </a:r>
            </a:p>
          </p:txBody>
        </p:sp>
        <p:sp>
          <p:nvSpPr>
            <p:cNvPr id="21" name="TextBox 20"/>
            <p:cNvSpPr txBox="1"/>
            <p:nvPr/>
          </p:nvSpPr>
          <p:spPr>
            <a:xfrm>
              <a:off x="3086099" y="2006600"/>
              <a:ext cx="495301" cy="400110"/>
            </a:xfrm>
            <a:prstGeom prst="rect">
              <a:avLst/>
            </a:prstGeom>
            <a:noFill/>
          </p:spPr>
          <p:txBody>
            <a:bodyPr wrap="square" rtlCol="0">
              <a:spAutoFit/>
            </a:bodyPr>
            <a:lstStyle/>
            <a:p>
              <a:r>
                <a:rPr lang="en-US" sz="2000" dirty="0"/>
                <a:t>15</a:t>
              </a:r>
            </a:p>
          </p:txBody>
        </p:sp>
        <p:sp>
          <p:nvSpPr>
            <p:cNvPr id="22" name="TextBox 21"/>
            <p:cNvSpPr txBox="1"/>
            <p:nvPr/>
          </p:nvSpPr>
          <p:spPr>
            <a:xfrm>
              <a:off x="2430121" y="1981200"/>
              <a:ext cx="313079" cy="400110"/>
            </a:xfrm>
            <a:prstGeom prst="rect">
              <a:avLst/>
            </a:prstGeom>
            <a:noFill/>
          </p:spPr>
          <p:txBody>
            <a:bodyPr wrap="square" rtlCol="0">
              <a:spAutoFit/>
            </a:bodyPr>
            <a:lstStyle/>
            <a:p>
              <a:r>
                <a:rPr lang="en-US" sz="2000" dirty="0"/>
                <a:t>5</a:t>
              </a:r>
            </a:p>
          </p:txBody>
        </p:sp>
        <p:sp>
          <p:nvSpPr>
            <p:cNvPr id="23" name="TextBox 22"/>
            <p:cNvSpPr txBox="1"/>
            <p:nvPr/>
          </p:nvSpPr>
          <p:spPr>
            <a:xfrm>
              <a:off x="2125321" y="1600200"/>
              <a:ext cx="313079" cy="400110"/>
            </a:xfrm>
            <a:prstGeom prst="rect">
              <a:avLst/>
            </a:prstGeom>
            <a:noFill/>
          </p:spPr>
          <p:txBody>
            <a:bodyPr wrap="square" rtlCol="0">
              <a:spAutoFit/>
            </a:bodyPr>
            <a:lstStyle/>
            <a:p>
              <a:r>
                <a:rPr lang="en-US" sz="2000" dirty="0"/>
                <a:t>5</a:t>
              </a:r>
            </a:p>
          </p:txBody>
        </p:sp>
        <p:sp>
          <p:nvSpPr>
            <p:cNvPr id="24" name="TextBox 23"/>
            <p:cNvSpPr txBox="1"/>
            <p:nvPr/>
          </p:nvSpPr>
          <p:spPr>
            <a:xfrm>
              <a:off x="1210921" y="1600200"/>
              <a:ext cx="490637" cy="400110"/>
            </a:xfrm>
            <a:prstGeom prst="rect">
              <a:avLst/>
            </a:prstGeom>
            <a:noFill/>
          </p:spPr>
          <p:txBody>
            <a:bodyPr wrap="square" rtlCol="0">
              <a:spAutoFit/>
            </a:bodyPr>
            <a:lstStyle/>
            <a:p>
              <a:r>
                <a:rPr lang="en-US" sz="2000" dirty="0"/>
                <a:t>30</a:t>
              </a:r>
            </a:p>
          </p:txBody>
        </p:sp>
      </p:grpSp>
      <p:cxnSp>
        <p:nvCxnSpPr>
          <p:cNvPr id="25" name="Straight Connector 24"/>
          <p:cNvCxnSpPr/>
          <p:nvPr/>
        </p:nvCxnSpPr>
        <p:spPr>
          <a:xfrm>
            <a:off x="117144" y="3429000"/>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683037" y="990600"/>
            <a:ext cx="0" cy="5257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67552" y="35052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1</a:t>
            </a:r>
          </a:p>
        </p:txBody>
      </p:sp>
      <p:sp>
        <p:nvSpPr>
          <p:cNvPr id="28" name="TextBox 27"/>
          <p:cNvSpPr txBox="1"/>
          <p:nvPr/>
        </p:nvSpPr>
        <p:spPr>
          <a:xfrm>
            <a:off x="1486553" y="3476118"/>
            <a:ext cx="1757263" cy="461665"/>
          </a:xfrm>
          <a:prstGeom prst="rect">
            <a:avLst/>
          </a:prstGeom>
          <a:noFill/>
        </p:spPr>
        <p:txBody>
          <a:bodyPr wrap="square" rtlCol="0">
            <a:spAutoFit/>
          </a:bodyPr>
          <a:lstStyle/>
          <a:p>
            <a:r>
              <a:rPr lang="en-US" sz="2400" dirty="0"/>
              <a:t>Initialization </a:t>
            </a:r>
          </a:p>
        </p:txBody>
      </p:sp>
      <mc:AlternateContent xmlns:mc="http://schemas.openxmlformats.org/markup-compatibility/2006" xmlns:a14="http://schemas.microsoft.com/office/drawing/2010/main">
        <mc:Choice Requires="a14">
          <p:sp>
            <p:nvSpPr>
              <p:cNvPr id="29" name="Rectangle 28"/>
              <p:cNvSpPr/>
              <p:nvPr/>
            </p:nvSpPr>
            <p:spPr>
              <a:xfrm>
                <a:off x="302259" y="4191000"/>
                <a:ext cx="3678571" cy="1678858"/>
              </a:xfrm>
              <a:prstGeom prst="rect">
                <a:avLst/>
              </a:prstGeom>
            </p:spPr>
            <p:txBody>
              <a:bodyPr wrap="none">
                <a:spAutoFit/>
              </a:bodyPr>
              <a:lstStyle/>
              <a:p>
                <a:pPr algn="ctr">
                  <a:lnSpc>
                    <a:spcPct val="115000"/>
                  </a:lnSpc>
                </a:pPr>
                <a:r>
                  <a:rPr lang="en-US" sz="2400" dirty="0"/>
                  <a:t>D</a:t>
                </a:r>
                <a:r>
                  <a:rPr lang="en-US" sz="2400" baseline="-25000" dirty="0"/>
                  <a:t>0 </a:t>
                </a:r>
                <a:r>
                  <a:rPr lang="en-US" sz="2400" dirty="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a:latin typeface="Cambria Math" panose="02040503050406030204" pitchFamily="18" charset="0"/>
                                </a:rPr>
                                <m:t>∞</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9" name="Rectangle 28"/>
              <p:cNvSpPr>
                <a:spLocks noRot="1" noChangeAspect="1" noMove="1" noResize="1" noEditPoints="1" noAdjustHandles="1" noChangeArrowheads="1" noChangeShapeType="1" noTextEdit="1"/>
              </p:cNvSpPr>
              <p:nvPr/>
            </p:nvSpPr>
            <p:spPr>
              <a:xfrm>
                <a:off x="302259" y="4191000"/>
                <a:ext cx="3678571" cy="1678858"/>
              </a:xfrm>
              <a:prstGeom prst="rect">
                <a:avLst/>
              </a:prstGeom>
              <a:blipFill>
                <a:blip r:embed="rId2"/>
                <a:stretch>
                  <a:fillRect l="-1990"/>
                </a:stretch>
              </a:blipFill>
            </p:spPr>
            <p:txBody>
              <a:bodyPr/>
              <a:lstStyle/>
              <a:p>
                <a:r>
                  <a:rPr lang="en-US">
                    <a:noFill/>
                  </a:rPr>
                  <a:t> </a:t>
                </a:r>
              </a:p>
            </p:txBody>
          </p:sp>
        </mc:Fallback>
      </mc:AlternateContent>
      <p:graphicFrame>
        <p:nvGraphicFramePr>
          <p:cNvPr id="30" name="Table 29"/>
          <p:cNvGraphicFramePr>
            <a:graphicFrameLocks noGrp="1"/>
          </p:cNvGraphicFramePr>
          <p:nvPr/>
        </p:nvGraphicFramePr>
        <p:xfrm>
          <a:off x="1312428" y="4072403"/>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 val="3489300253"/>
                    </a:ext>
                  </a:extLst>
                </a:gridCol>
                <a:gridCol w="601981">
                  <a:extLst>
                    <a:ext uri="{9D8B030D-6E8A-4147-A177-3AD203B41FA5}">
                      <a16:colId xmlns:a16="http://schemas.microsoft.com/office/drawing/2014/main" xmlns="" val="962168071"/>
                    </a:ext>
                  </a:extLst>
                </a:gridCol>
                <a:gridCol w="601981">
                  <a:extLst>
                    <a:ext uri="{9D8B030D-6E8A-4147-A177-3AD203B41FA5}">
                      <a16:colId xmlns:a16="http://schemas.microsoft.com/office/drawing/2014/main" xmlns="" val="1049920334"/>
                    </a:ext>
                  </a:extLst>
                </a:gridCol>
                <a:gridCol w="601981">
                  <a:extLst>
                    <a:ext uri="{9D8B030D-6E8A-4147-A177-3AD203B41FA5}">
                      <a16:colId xmlns:a16="http://schemas.microsoft.com/office/drawing/2014/main" xmlns="" val="3394342561"/>
                    </a:ext>
                  </a:extLst>
                </a:gridCol>
              </a:tblGrid>
              <a:tr h="370840">
                <a:tc>
                  <a:txBody>
                    <a:bodyPr/>
                    <a:lstStyle/>
                    <a:p>
                      <a:pPr algn="ctr"/>
                      <a:r>
                        <a:rPr lang="en-US"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28093668"/>
                  </a:ext>
                </a:extLst>
              </a:tr>
            </a:tbl>
          </a:graphicData>
        </a:graphic>
      </p:graphicFrame>
      <p:graphicFrame>
        <p:nvGraphicFramePr>
          <p:cNvPr id="31" name="Table 30"/>
          <p:cNvGraphicFramePr>
            <a:graphicFrameLocks noGrp="1"/>
          </p:cNvGraphicFramePr>
          <p:nvPr/>
        </p:nvGraphicFramePr>
        <p:xfrm>
          <a:off x="946673" y="4443242"/>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 val="2491987096"/>
                    </a:ext>
                  </a:extLst>
                </a:gridCol>
              </a:tblGrid>
              <a:tr h="344553">
                <a:tc>
                  <a:txBody>
                    <a:bodyPr/>
                    <a:lstStyle/>
                    <a:p>
                      <a:r>
                        <a:rPr lang="en-US" b="1"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54373539"/>
                  </a:ext>
                </a:extLst>
              </a:tr>
              <a:tr h="344553">
                <a:tc>
                  <a:txBody>
                    <a:bodyPr/>
                    <a:lstStyle/>
                    <a:p>
                      <a:r>
                        <a:rPr lang="en-US" b="1"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59170189"/>
                  </a:ext>
                </a:extLst>
              </a:tr>
              <a:tr h="344553">
                <a:tc>
                  <a:txBody>
                    <a:bodyPr/>
                    <a:lstStyle/>
                    <a:p>
                      <a:r>
                        <a:rPr lang="en-US" b="1"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73020703"/>
                  </a:ext>
                </a:extLst>
              </a:tr>
              <a:tr h="344553">
                <a:tc>
                  <a:txBody>
                    <a:bodyPr/>
                    <a:lstStyle/>
                    <a:p>
                      <a:r>
                        <a:rPr lang="en-US" b="1"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14938776"/>
                  </a:ext>
                </a:extLst>
              </a:tr>
            </a:tbl>
          </a:graphicData>
        </a:graphic>
      </p:graphicFrame>
      <p:sp>
        <p:nvSpPr>
          <p:cNvPr id="32" name="Rectangle 31"/>
          <p:cNvSpPr/>
          <p:nvPr/>
        </p:nvSpPr>
        <p:spPr>
          <a:xfrm>
            <a:off x="5007433" y="9906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3</a:t>
            </a:r>
          </a:p>
        </p:txBody>
      </p:sp>
      <p:sp>
        <p:nvSpPr>
          <p:cNvPr id="33" name="TextBox 32"/>
          <p:cNvSpPr txBox="1"/>
          <p:nvPr/>
        </p:nvSpPr>
        <p:spPr>
          <a:xfrm>
            <a:off x="6101754" y="963304"/>
            <a:ext cx="5341309" cy="830997"/>
          </a:xfrm>
          <a:prstGeom prst="rect">
            <a:avLst/>
          </a:prstGeom>
          <a:noFill/>
        </p:spPr>
        <p:txBody>
          <a:bodyPr wrap="square" rtlCol="0">
            <a:spAutoFit/>
          </a:bodyPr>
          <a:lstStyle/>
          <a:p>
            <a:pPr algn="just"/>
            <a:r>
              <a:rPr lang="en-US" sz="2400" dirty="0"/>
              <a:t>Calculate the distance between each node with </a:t>
            </a:r>
            <a:r>
              <a:rPr lang="en-US" sz="2400" b="1" dirty="0">
                <a:solidFill>
                  <a:srgbClr val="AD1457"/>
                </a:solidFill>
              </a:rPr>
              <a:t>node 2 </a:t>
            </a:r>
            <a:r>
              <a:rPr lang="en-US" sz="2400" dirty="0"/>
              <a:t>as an intermediate node.</a:t>
            </a:r>
          </a:p>
        </p:txBody>
      </p:sp>
      <mc:AlternateContent xmlns:mc="http://schemas.openxmlformats.org/markup-compatibility/2006" xmlns:a14="http://schemas.microsoft.com/office/drawing/2010/main">
        <mc:Choice Requires="a14">
          <p:sp>
            <p:nvSpPr>
              <p:cNvPr id="34" name="Rectangle 33"/>
              <p:cNvSpPr/>
              <p:nvPr/>
            </p:nvSpPr>
            <p:spPr>
              <a:xfrm>
                <a:off x="6218525" y="2395885"/>
                <a:ext cx="3742691" cy="1678858"/>
              </a:xfrm>
              <a:prstGeom prst="rect">
                <a:avLst/>
              </a:prstGeom>
            </p:spPr>
            <p:txBody>
              <a:bodyPr wrap="none">
                <a:spAutoFit/>
              </a:bodyPr>
              <a:lstStyle/>
              <a:p>
                <a:pPr algn="ctr">
                  <a:lnSpc>
                    <a:spcPct val="115000"/>
                  </a:lnSpc>
                </a:pPr>
                <a:r>
                  <a:rPr lang="en-US" sz="2400" dirty="0"/>
                  <a:t>D</a:t>
                </a:r>
                <a:r>
                  <a:rPr lang="en-US" sz="2400" baseline="-25000" dirty="0"/>
                  <a:t>2 </a:t>
                </a:r>
                <a:r>
                  <a:rPr lang="en-US" sz="2400" dirty="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b="1" i="0" smtClean="0">
                                  <a:solidFill>
                                    <a:srgbClr val="AD1457"/>
                                  </a:solidFill>
                                  <a:latin typeface="Cambria Math" panose="02040503050406030204" pitchFamily="18" charset="0"/>
                                </a:rPr>
                                <m:t>𝟑𝟓</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b="1" i="0" smtClean="0">
                                  <a:solidFill>
                                    <a:srgbClr val="AD1457"/>
                                  </a:solidFill>
                                  <a:latin typeface="Cambria Math" panose="02040503050406030204" pitchFamily="18" charset="0"/>
                                </a:rPr>
                                <m:t>𝟐𝟎</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6218525" y="2395885"/>
                <a:ext cx="3742691" cy="1678858"/>
              </a:xfrm>
              <a:prstGeom prst="rect">
                <a:avLst/>
              </a:prstGeom>
              <a:blipFill>
                <a:blip r:embed="rId3"/>
                <a:stretch>
                  <a:fillRect l="-2443"/>
                </a:stretch>
              </a:blipFill>
            </p:spPr>
            <p:txBody>
              <a:bodyPr/>
              <a:lstStyle/>
              <a:p>
                <a:r>
                  <a:rPr lang="en-US">
                    <a:noFill/>
                  </a:rPr>
                  <a:t> </a:t>
                </a:r>
              </a:p>
            </p:txBody>
          </p:sp>
        </mc:Fallback>
      </mc:AlternateContent>
      <p:graphicFrame>
        <p:nvGraphicFramePr>
          <p:cNvPr id="35" name="Table 34"/>
          <p:cNvGraphicFramePr>
            <a:graphicFrameLocks noGrp="1"/>
          </p:cNvGraphicFramePr>
          <p:nvPr/>
        </p:nvGraphicFramePr>
        <p:xfrm>
          <a:off x="7260754" y="2277288"/>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 val="3489300253"/>
                    </a:ext>
                  </a:extLst>
                </a:gridCol>
                <a:gridCol w="601981">
                  <a:extLst>
                    <a:ext uri="{9D8B030D-6E8A-4147-A177-3AD203B41FA5}">
                      <a16:colId xmlns:a16="http://schemas.microsoft.com/office/drawing/2014/main" xmlns="" val="962168071"/>
                    </a:ext>
                  </a:extLst>
                </a:gridCol>
                <a:gridCol w="601981">
                  <a:extLst>
                    <a:ext uri="{9D8B030D-6E8A-4147-A177-3AD203B41FA5}">
                      <a16:colId xmlns:a16="http://schemas.microsoft.com/office/drawing/2014/main" xmlns="" val="1049920334"/>
                    </a:ext>
                  </a:extLst>
                </a:gridCol>
                <a:gridCol w="601981">
                  <a:extLst>
                    <a:ext uri="{9D8B030D-6E8A-4147-A177-3AD203B41FA5}">
                      <a16:colId xmlns:a16="http://schemas.microsoft.com/office/drawing/2014/main" xmlns="" val="3394342561"/>
                    </a:ext>
                  </a:extLst>
                </a:gridCol>
              </a:tblGrid>
              <a:tr h="370840">
                <a:tc>
                  <a:txBody>
                    <a:bodyPr/>
                    <a:lstStyle/>
                    <a:p>
                      <a:pPr algn="ctr"/>
                      <a:r>
                        <a:rPr lang="en-US"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28093668"/>
                  </a:ext>
                </a:extLst>
              </a:tr>
            </a:tbl>
          </a:graphicData>
        </a:graphic>
      </p:graphicFrame>
      <p:graphicFrame>
        <p:nvGraphicFramePr>
          <p:cNvPr id="36" name="Table 35"/>
          <p:cNvGraphicFramePr>
            <a:graphicFrameLocks noGrp="1"/>
          </p:cNvGraphicFramePr>
          <p:nvPr/>
        </p:nvGraphicFramePr>
        <p:xfrm>
          <a:off x="6855810" y="2648127"/>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 val="2491987096"/>
                    </a:ext>
                  </a:extLst>
                </a:gridCol>
              </a:tblGrid>
              <a:tr h="344553">
                <a:tc>
                  <a:txBody>
                    <a:bodyPr/>
                    <a:lstStyle/>
                    <a:p>
                      <a:r>
                        <a:rPr lang="en-US" b="1"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54373539"/>
                  </a:ext>
                </a:extLst>
              </a:tr>
              <a:tr h="344553">
                <a:tc>
                  <a:txBody>
                    <a:bodyPr/>
                    <a:lstStyle/>
                    <a:p>
                      <a:r>
                        <a:rPr lang="en-US" b="1"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59170189"/>
                  </a:ext>
                </a:extLst>
              </a:tr>
              <a:tr h="344553">
                <a:tc>
                  <a:txBody>
                    <a:bodyPr/>
                    <a:lstStyle/>
                    <a:p>
                      <a:r>
                        <a:rPr lang="en-US" b="1"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73020703"/>
                  </a:ext>
                </a:extLst>
              </a:tr>
              <a:tr h="344553">
                <a:tc>
                  <a:txBody>
                    <a:bodyPr/>
                    <a:lstStyle/>
                    <a:p>
                      <a:r>
                        <a:rPr lang="en-US" b="1"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14938776"/>
                  </a:ext>
                </a:extLst>
              </a:tr>
            </a:tbl>
          </a:graphicData>
        </a:graphic>
      </p:graphicFrame>
      <mc:AlternateContent xmlns:mc="http://schemas.openxmlformats.org/markup-compatibility/2006" xmlns:a14="http://schemas.microsoft.com/office/drawing/2010/main">
        <mc:Choice Requires="a14">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 val="4118289501"/>
                        </a:ext>
                      </a:extLst>
                    </a:gridCol>
                    <a:gridCol w="1866900">
                      <a:extLst>
                        <a:ext uri="{9D8B030D-6E8A-4147-A177-3AD203B41FA5}">
                          <a16:colId xmlns:a16="http://schemas.microsoft.com/office/drawing/2014/main" xmlns="" val="883622801"/>
                        </a:ext>
                      </a:extLst>
                    </a:gridCol>
                  </a:tblGrid>
                  <a:tr h="130561">
                    <a:tc gridSpan="2">
                      <a:txBody>
                        <a:bodyPr/>
                        <a:lstStyle/>
                        <a:p>
                          <a:r>
                            <a:rPr lang="en-US" sz="2400" dirty="0">
                              <a:solidFill>
                                <a:srgbClr val="C00000"/>
                              </a:solidFill>
                            </a:rPr>
                            <a:t>For node 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4003575315"/>
                      </a:ext>
                    </a:extLst>
                  </a:tr>
                  <a:tr h="130561">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→2→3=</m:t>
                                </m:r>
                                <m:r>
                                  <a:rPr lang="en-US" sz="2400" b="0" i="0" smtClean="0">
                                    <a:latin typeface="Cambria Math" panose="02040503050406030204" pitchFamily="18" charset="0"/>
                                    <a:ea typeface="Cambria Math" panose="02040503050406030204" pitchFamily="18" charset="0"/>
                                  </a:rPr>
                                  <m:t>20</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→3=</m:t>
                                </m:r>
                                <m:r>
                                  <a:rPr lang="en-US" sz="2400" smtClean="0">
                                    <a:latin typeface="Cambria Math" panose="02040503050406030204" pitchFamily="18" charset="0"/>
                                  </a:rPr>
                                  <m:t>∞</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213697546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→2→4=</m:t>
                                </m:r>
                                <m:r>
                                  <a:rPr lang="en-US" sz="2400" b="0" i="0" smtClean="0">
                                    <a:latin typeface="Cambria Math" panose="02040503050406030204" pitchFamily="18" charset="0"/>
                                  </a:rPr>
                                  <m:t>10</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→4=</m:t>
                                </m:r>
                                <m:r>
                                  <a:rPr lang="en-US" sz="2400" smtClean="0">
                                    <a:latin typeface="Cambria Math" panose="02040503050406030204" pitchFamily="18" charset="0"/>
                                  </a:rPr>
                                  <m:t>∞</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683276410"/>
                      </a:ext>
                    </a:extLst>
                  </a:tr>
                </a:tbl>
              </a:graphicData>
            </a:graphic>
          </p:graphicFrame>
        </mc:Choice>
        <mc:Fallback xmlns="">
          <p:graphicFrame>
            <p:nvGraphicFramePr>
              <p:cNvPr id="37" name="Table 36"/>
              <p:cNvGraphicFramePr>
                <a:graphicFrameLocks noGrp="1"/>
              </p:cNvGraphicFramePr>
              <p:nvPr>
                <p:extLst>
                  <p:ext uri="{D42A27DB-BD31-4B8C-83A1-F6EECF244321}">
                    <p14:modId xmlns:p14="http://schemas.microsoft.com/office/powerpoint/2010/main" val="3096978655"/>
                  </p:ext>
                </p:extLst>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4118289501"/>
                        </a:ext>
                      </a:extLst>
                    </a:gridCol>
                    <a:gridCol w="1866900">
                      <a:extLst>
                        <a:ext uri="{9D8B030D-6E8A-4147-A177-3AD203B41FA5}">
                          <a16:colId xmlns:a16="http://schemas.microsoft.com/office/drawing/2014/main" val="883622801"/>
                        </a:ext>
                      </a:extLst>
                    </a:gridCol>
                  </a:tblGrid>
                  <a:tr h="457200">
                    <a:tc gridSpan="2">
                      <a:txBody>
                        <a:bodyPr/>
                        <a:lstStyle/>
                        <a:p>
                          <a:r>
                            <a:rPr lang="en-US" sz="2400" dirty="0" smtClean="0">
                              <a:solidFill>
                                <a:srgbClr val="C00000"/>
                              </a:solidFill>
                            </a:rPr>
                            <a:t>For node </a:t>
                          </a:r>
                          <a:r>
                            <a:rPr lang="en-US" sz="2400" dirty="0" smtClean="0">
                              <a:solidFill>
                                <a:srgbClr val="C00000"/>
                              </a:solidFill>
                            </a:rPr>
                            <a:t>1</a:t>
                          </a:r>
                          <a:endParaRPr lang="en-US" sz="2400"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4003575315"/>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258" t="-107895" r="-79639" b="-101316"/>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126710" t="-107895" r="-651" b="-101316"/>
                          </a:stretch>
                        </a:blipFill>
                      </a:tcPr>
                    </a:tc>
                    <a:extLst>
                      <a:ext uri="{0D108BD9-81ED-4DB2-BD59-A6C34878D82A}">
                        <a16:rowId xmlns:a16="http://schemas.microsoft.com/office/drawing/2014/main" val="2136975464"/>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258" t="-210667" r="-79639" b="-2667"/>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126710" t="-210667" r="-651" b="-2667"/>
                          </a:stretch>
                        </a:blipFill>
                      </a:tcPr>
                    </a:tc>
                    <a:extLst>
                      <a:ext uri="{0D108BD9-81ED-4DB2-BD59-A6C34878D82A}">
                        <a16:rowId xmlns:a16="http://schemas.microsoft.com/office/drawing/2014/main" val="3683276410"/>
                      </a:ext>
                    </a:extLst>
                  </a:tr>
                </a:tbl>
              </a:graphicData>
            </a:graphic>
          </p:graphicFrame>
        </mc:Fallback>
      </mc:AlternateContent>
      <p:sp>
        <p:nvSpPr>
          <p:cNvPr id="41" name="TextBox 40"/>
          <p:cNvSpPr txBox="1"/>
          <p:nvPr/>
        </p:nvSpPr>
        <p:spPr>
          <a:xfrm>
            <a:off x="8613386" y="4827028"/>
            <a:ext cx="1529290" cy="369332"/>
          </a:xfrm>
          <a:prstGeom prst="rect">
            <a:avLst/>
          </a:prstGeom>
          <a:solidFill>
            <a:schemeClr val="bg1"/>
          </a:solidFill>
        </p:spPr>
        <p:txBody>
          <a:bodyPr wrap="square" rtlCol="0">
            <a:spAutoFit/>
          </a:bodyPr>
          <a:lstStyle/>
          <a:p>
            <a:endParaRPr lang="en-US" dirty="0"/>
          </a:p>
        </p:txBody>
      </p:sp>
      <p:sp>
        <p:nvSpPr>
          <p:cNvPr id="42" name="TextBox 41"/>
          <p:cNvSpPr txBox="1"/>
          <p:nvPr/>
        </p:nvSpPr>
        <p:spPr>
          <a:xfrm>
            <a:off x="8640667" y="5285025"/>
            <a:ext cx="1529290" cy="369332"/>
          </a:xfrm>
          <a:prstGeom prst="rect">
            <a:avLst/>
          </a:prstGeom>
          <a:solidFill>
            <a:schemeClr val="bg1"/>
          </a:solidFill>
        </p:spPr>
        <p:txBody>
          <a:bodyPr wrap="square" rtlCol="0">
            <a:spAutoFit/>
          </a:bodyPr>
          <a:lstStyle/>
          <a:p>
            <a:endParaRPr lang="en-US" dirty="0"/>
          </a:p>
        </p:txBody>
      </p:sp>
      <p:sp>
        <p:nvSpPr>
          <p:cNvPr id="43" name="Rectangle 42"/>
          <p:cNvSpPr/>
          <p:nvPr/>
        </p:nvSpPr>
        <p:spPr>
          <a:xfrm>
            <a:off x="7955941" y="2652625"/>
            <a:ext cx="443332" cy="1435565"/>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60754" y="2974967"/>
            <a:ext cx="2407924" cy="365760"/>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a:xfrm>
            <a:off x="8011928" y="4828899"/>
            <a:ext cx="411480" cy="36576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p:cNvSpPr/>
          <p:nvPr/>
        </p:nvSpPr>
        <p:spPr>
          <a:xfrm>
            <a:off x="8020635" y="5294809"/>
            <a:ext cx="411480" cy="36576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p:cNvSpPr txBox="1"/>
              <p:nvPr/>
            </p:nvSpPr>
            <p:spPr>
              <a:xfrm>
                <a:off x="8569177" y="2592062"/>
                <a:ext cx="489078" cy="365760"/>
              </a:xfrm>
              <a:prstGeom prst="rect">
                <a:avLst/>
              </a:prstGeom>
              <a:solidFill>
                <a:schemeClr val="bg1"/>
              </a:solid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D1457"/>
                          </a:solidFill>
                          <a:latin typeface="Cambria Math" panose="02040503050406030204" pitchFamily="18" charset="0"/>
                        </a:rPr>
                        <m:t>𝟐𝟎</m:t>
                      </m:r>
                    </m:oMath>
                  </m:oMathPara>
                </a14:m>
                <a:endParaRPr lang="en-US" sz="2400" b="1" dirty="0">
                  <a:solidFill>
                    <a:srgbClr val="AD1457"/>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8569177" y="2592062"/>
                <a:ext cx="489078" cy="365760"/>
              </a:xfrm>
              <a:prstGeom prst="rect">
                <a:avLst/>
              </a:prstGeom>
              <a:blipFill>
                <a:blip r:embed="rId5"/>
                <a:stretch>
                  <a:fillRect l="-3750" r="-15000"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9170070" y="2592062"/>
                <a:ext cx="489078" cy="365760"/>
              </a:xfrm>
              <a:prstGeom prst="rect">
                <a:avLst/>
              </a:prstGeom>
              <a:solidFill>
                <a:schemeClr val="bg1"/>
              </a:solid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D1457"/>
                          </a:solidFill>
                          <a:latin typeface="Cambria Math" panose="02040503050406030204" pitchFamily="18" charset="0"/>
                        </a:rPr>
                        <m:t>𝟏𝟎</m:t>
                      </m:r>
                    </m:oMath>
                  </m:oMathPara>
                </a14:m>
                <a:endParaRPr lang="en-US" sz="2400" b="1" dirty="0">
                  <a:solidFill>
                    <a:srgbClr val="AD1457"/>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9170070" y="2592062"/>
                <a:ext cx="489078" cy="365760"/>
              </a:xfrm>
              <a:prstGeom prst="rect">
                <a:avLst/>
              </a:prstGeom>
              <a:blipFill>
                <a:blip r:embed="rId6"/>
                <a:stretch>
                  <a:fillRect l="-2469" r="-14815" b="-10000"/>
                </a:stretch>
              </a:blipFill>
            </p:spPr>
            <p:txBody>
              <a:bodyPr/>
              <a:lstStyle/>
              <a:p>
                <a:r>
                  <a:rPr lang="en-US">
                    <a:noFill/>
                  </a:rPr>
                  <a:t> </a:t>
                </a:r>
              </a:p>
            </p:txBody>
          </p:sp>
        </mc:Fallback>
      </mc:AlternateContent>
      <p:sp>
        <p:nvSpPr>
          <p:cNvPr id="40" name="TextBox 39"/>
          <p:cNvSpPr txBox="1"/>
          <p:nvPr/>
        </p:nvSpPr>
        <p:spPr>
          <a:xfrm>
            <a:off x="6265162" y="5295401"/>
            <a:ext cx="2194560" cy="369332"/>
          </a:xfrm>
          <a:prstGeom prst="rect">
            <a:avLst/>
          </a:prstGeom>
          <a:solidFill>
            <a:schemeClr val="bg1"/>
          </a:solidFill>
        </p:spPr>
        <p:txBody>
          <a:bodyPr wrap="square" rtlCol="0">
            <a:spAutoFit/>
          </a:bodyPr>
          <a:lstStyle/>
          <a:p>
            <a:endParaRPr lang="en-US" dirty="0"/>
          </a:p>
        </p:txBody>
      </p:sp>
      <p:sp>
        <p:nvSpPr>
          <p:cNvPr id="39" name="TextBox 38"/>
          <p:cNvSpPr txBox="1"/>
          <p:nvPr/>
        </p:nvSpPr>
        <p:spPr>
          <a:xfrm>
            <a:off x="6281262" y="4830163"/>
            <a:ext cx="2194560" cy="369332"/>
          </a:xfrm>
          <a:prstGeom prst="rect">
            <a:avLst/>
          </a:prstGeom>
          <a:solidFill>
            <a:schemeClr val="bg1"/>
          </a:solidFill>
        </p:spPr>
        <p:txBody>
          <a:bodyPr wrap="square" rtlCol="0">
            <a:spAutoFit/>
          </a:bodyPr>
          <a:lstStyle/>
          <a:p>
            <a:endParaRPr lang="en-US" dirty="0"/>
          </a:p>
        </p:txBody>
      </p:sp>
      <p:sp>
        <p:nvSpPr>
          <p:cNvPr id="49" name="TextBox 48"/>
          <p:cNvSpPr txBox="1"/>
          <p:nvPr/>
        </p:nvSpPr>
        <p:spPr>
          <a:xfrm>
            <a:off x="6161294" y="5863045"/>
            <a:ext cx="3296215" cy="461665"/>
          </a:xfrm>
          <a:prstGeom prst="rect">
            <a:avLst/>
          </a:prstGeom>
          <a:noFill/>
        </p:spPr>
        <p:txBody>
          <a:bodyPr wrap="square" rtlCol="0">
            <a:spAutoFit/>
          </a:bodyPr>
          <a:lstStyle/>
          <a:p>
            <a:pPr algn="ctr"/>
            <a:r>
              <a:rPr lang="en-US" sz="2400" dirty="0">
                <a:solidFill>
                  <a:srgbClr val="AD1457"/>
                </a:solidFill>
              </a:rPr>
              <a:t>No change for Node 3 &amp; 4 </a:t>
            </a:r>
          </a:p>
        </p:txBody>
      </p:sp>
    </p:spTree>
    <p:extLst>
      <p:ext uri="{BB962C8B-B14F-4D97-AF65-F5344CB8AC3E}">
        <p14:creationId xmlns:p14="http://schemas.microsoft.com/office/powerpoint/2010/main" val="351445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left)">
                                      <p:cBhvr>
                                        <p:cTn id="27" dur="1000"/>
                                        <p:tgtEl>
                                          <p:spTgt spid="44"/>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up)">
                                      <p:cBhvr>
                                        <p:cTn id="30" dur="10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0" nodeType="clickEffect">
                                  <p:stCondLst>
                                    <p:cond delay="0"/>
                                  </p:stCondLst>
                                  <p:childTnLst>
                                    <p:set>
                                      <p:cBhvr>
                                        <p:cTn id="47" dur="1" fill="hold">
                                          <p:stCondLst>
                                            <p:cond delay="0"/>
                                          </p:stCondLst>
                                        </p:cTn>
                                        <p:tgtEl>
                                          <p:spTgt spid="4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0" nodeType="clickEffect">
                                  <p:stCondLst>
                                    <p:cond delay="0"/>
                                  </p:stCondLst>
                                  <p:childTnLst>
                                    <p:set>
                                      <p:cBhvr>
                                        <p:cTn id="51" dur="1" fill="hold">
                                          <p:stCondLst>
                                            <p:cond delay="0"/>
                                          </p:stCondLst>
                                        </p:cTn>
                                        <p:tgtEl>
                                          <p:spTgt spid="42"/>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wheel(1)">
                                      <p:cBhvr>
                                        <p:cTn id="56" dur="1000"/>
                                        <p:tgtEl>
                                          <p:spTgt spid="5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grpId="0"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wheel(1)">
                                      <p:cBhvr>
                                        <p:cTn id="66" dur="1000"/>
                                        <p:tgtEl>
                                          <p:spTgt spid="4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500"/>
                                        <p:tgtEl>
                                          <p:spTgt spid="4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41" grpId="0" animBg="1"/>
      <p:bldP spid="42" grpId="0" animBg="1"/>
      <p:bldP spid="43" grpId="0" animBg="1"/>
      <p:bldP spid="44" grpId="0" animBg="1"/>
      <p:bldP spid="52" grpId="0" animBg="1"/>
      <p:bldP spid="46" grpId="0" animBg="1"/>
      <p:bldP spid="47" grpId="0" animBg="1"/>
      <p:bldP spid="48" grpId="0" animBg="1"/>
      <p:bldP spid="40" grpId="0" animBg="1"/>
      <p:bldP spid="39" grpId="0" animBg="1"/>
      <p:bldP spid="4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Floyd Algorithm - Example</a:t>
            </a:r>
          </a:p>
        </p:txBody>
      </p:sp>
      <p:grpSp>
        <p:nvGrpSpPr>
          <p:cNvPr id="4" name="Group 3"/>
          <p:cNvGrpSpPr/>
          <p:nvPr/>
        </p:nvGrpSpPr>
        <p:grpSpPr>
          <a:xfrm>
            <a:off x="405652" y="1106579"/>
            <a:ext cx="3390900" cy="2246221"/>
            <a:chOff x="190500" y="1106579"/>
            <a:chExt cx="3390900" cy="2246221"/>
          </a:xfrm>
        </p:grpSpPr>
        <p:sp>
          <p:nvSpPr>
            <p:cNvPr id="5" name="Oval 4"/>
            <p:cNvSpPr/>
            <p:nvPr/>
          </p:nvSpPr>
          <p:spPr>
            <a:xfrm>
              <a:off x="381000"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6" name="Oval 5"/>
            <p:cNvSpPr/>
            <p:nvPr/>
          </p:nvSpPr>
          <p:spPr>
            <a:xfrm>
              <a:off x="2624237"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4</a:t>
              </a:r>
            </a:p>
          </p:txBody>
        </p:sp>
        <p:sp>
          <p:nvSpPr>
            <p:cNvPr id="7" name="Oval 6"/>
            <p:cNvSpPr/>
            <p:nvPr/>
          </p:nvSpPr>
          <p:spPr>
            <a:xfrm>
              <a:off x="381000"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8" name="Oval 7"/>
            <p:cNvSpPr/>
            <p:nvPr/>
          </p:nvSpPr>
          <p:spPr>
            <a:xfrm>
              <a:off x="2624237"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cxnSp>
          <p:nvCxnSpPr>
            <p:cNvPr id="9" name="Straight Arrow Connector 8"/>
            <p:cNvCxnSpPr>
              <a:stCxn id="5" idx="3"/>
              <a:endCxn id="7" idx="1"/>
            </p:cNvCxnSpPr>
            <p:nvPr/>
          </p:nvCxnSpPr>
          <p:spPr>
            <a:xfrm>
              <a:off x="474738"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7"/>
              <a:endCxn id="5" idx="5"/>
            </p:cNvCxnSpPr>
            <p:nvPr/>
          </p:nvCxnSpPr>
          <p:spPr>
            <a:xfrm flipV="1">
              <a:off x="927342"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8" idx="1"/>
            </p:cNvCxnSpPr>
            <p:nvPr/>
          </p:nvCxnSpPr>
          <p:spPr>
            <a:xfrm>
              <a:off x="2717975"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7"/>
              <a:endCxn id="6" idx="5"/>
            </p:cNvCxnSpPr>
            <p:nvPr/>
          </p:nvCxnSpPr>
          <p:spPr>
            <a:xfrm flipV="1">
              <a:off x="3170579"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6"/>
              <a:endCxn id="8" idx="2"/>
            </p:cNvCxnSpPr>
            <p:nvPr/>
          </p:nvCxnSpPr>
          <p:spPr>
            <a:xfrm>
              <a:off x="1021080" y="2986813"/>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5" idx="6"/>
            </p:cNvCxnSpPr>
            <p:nvPr/>
          </p:nvCxnSpPr>
          <p:spPr>
            <a:xfrm flipH="1">
              <a:off x="1021080" y="1463040"/>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6" idx="3"/>
            </p:cNvCxnSpPr>
            <p:nvPr/>
          </p:nvCxnSpPr>
          <p:spPr>
            <a:xfrm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5" idx="5"/>
            </p:cNvCxnSpPr>
            <p:nvPr/>
          </p:nvCxnSpPr>
          <p:spPr>
            <a:xfrm flipH="1"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0500" y="2057400"/>
              <a:ext cx="190500" cy="400110"/>
            </a:xfrm>
            <a:prstGeom prst="rect">
              <a:avLst/>
            </a:prstGeom>
            <a:noFill/>
          </p:spPr>
          <p:txBody>
            <a:bodyPr wrap="square" rtlCol="0">
              <a:spAutoFit/>
            </a:bodyPr>
            <a:lstStyle/>
            <a:p>
              <a:r>
                <a:rPr lang="en-US" sz="2000" dirty="0"/>
                <a:t>5</a:t>
              </a:r>
            </a:p>
          </p:txBody>
        </p:sp>
        <p:sp>
          <p:nvSpPr>
            <p:cNvPr id="18" name="TextBox 17"/>
            <p:cNvSpPr txBox="1"/>
            <p:nvPr/>
          </p:nvSpPr>
          <p:spPr>
            <a:xfrm>
              <a:off x="876300" y="2032000"/>
              <a:ext cx="495300" cy="400110"/>
            </a:xfrm>
            <a:prstGeom prst="rect">
              <a:avLst/>
            </a:prstGeom>
            <a:noFill/>
          </p:spPr>
          <p:txBody>
            <a:bodyPr wrap="square" rtlCol="0">
              <a:spAutoFit/>
            </a:bodyPr>
            <a:lstStyle/>
            <a:p>
              <a:r>
                <a:rPr lang="en-US" sz="2000" dirty="0"/>
                <a:t>50</a:t>
              </a:r>
            </a:p>
          </p:txBody>
        </p:sp>
        <p:sp>
          <p:nvSpPr>
            <p:cNvPr id="19" name="TextBox 18"/>
            <p:cNvSpPr txBox="1"/>
            <p:nvPr/>
          </p:nvSpPr>
          <p:spPr>
            <a:xfrm>
              <a:off x="1638299" y="2952690"/>
              <a:ext cx="495301" cy="400110"/>
            </a:xfrm>
            <a:prstGeom prst="rect">
              <a:avLst/>
            </a:prstGeom>
            <a:noFill/>
          </p:spPr>
          <p:txBody>
            <a:bodyPr wrap="square" rtlCol="0">
              <a:spAutoFit/>
            </a:bodyPr>
            <a:lstStyle/>
            <a:p>
              <a:r>
                <a:rPr lang="en-US" sz="2000" dirty="0"/>
                <a:t>15</a:t>
              </a:r>
            </a:p>
          </p:txBody>
        </p:sp>
        <p:sp>
          <p:nvSpPr>
            <p:cNvPr id="20" name="TextBox 19"/>
            <p:cNvSpPr txBox="1"/>
            <p:nvPr/>
          </p:nvSpPr>
          <p:spPr>
            <a:xfrm>
              <a:off x="1638298" y="1106579"/>
              <a:ext cx="495301" cy="400110"/>
            </a:xfrm>
            <a:prstGeom prst="rect">
              <a:avLst/>
            </a:prstGeom>
            <a:noFill/>
          </p:spPr>
          <p:txBody>
            <a:bodyPr wrap="square" rtlCol="0">
              <a:spAutoFit/>
            </a:bodyPr>
            <a:lstStyle/>
            <a:p>
              <a:r>
                <a:rPr lang="en-US" sz="2000" dirty="0"/>
                <a:t>15</a:t>
              </a:r>
            </a:p>
          </p:txBody>
        </p:sp>
        <p:sp>
          <p:nvSpPr>
            <p:cNvPr id="21" name="TextBox 20"/>
            <p:cNvSpPr txBox="1"/>
            <p:nvPr/>
          </p:nvSpPr>
          <p:spPr>
            <a:xfrm>
              <a:off x="3086099" y="2006600"/>
              <a:ext cx="495301" cy="400110"/>
            </a:xfrm>
            <a:prstGeom prst="rect">
              <a:avLst/>
            </a:prstGeom>
            <a:noFill/>
          </p:spPr>
          <p:txBody>
            <a:bodyPr wrap="square" rtlCol="0">
              <a:spAutoFit/>
            </a:bodyPr>
            <a:lstStyle/>
            <a:p>
              <a:r>
                <a:rPr lang="en-US" sz="2000" dirty="0"/>
                <a:t>15</a:t>
              </a:r>
            </a:p>
          </p:txBody>
        </p:sp>
        <p:sp>
          <p:nvSpPr>
            <p:cNvPr id="22" name="TextBox 21"/>
            <p:cNvSpPr txBox="1"/>
            <p:nvPr/>
          </p:nvSpPr>
          <p:spPr>
            <a:xfrm>
              <a:off x="2430121" y="1981200"/>
              <a:ext cx="313079" cy="400110"/>
            </a:xfrm>
            <a:prstGeom prst="rect">
              <a:avLst/>
            </a:prstGeom>
            <a:noFill/>
          </p:spPr>
          <p:txBody>
            <a:bodyPr wrap="square" rtlCol="0">
              <a:spAutoFit/>
            </a:bodyPr>
            <a:lstStyle/>
            <a:p>
              <a:r>
                <a:rPr lang="en-US" sz="2000" dirty="0"/>
                <a:t>5</a:t>
              </a:r>
            </a:p>
          </p:txBody>
        </p:sp>
        <p:sp>
          <p:nvSpPr>
            <p:cNvPr id="23" name="TextBox 22"/>
            <p:cNvSpPr txBox="1"/>
            <p:nvPr/>
          </p:nvSpPr>
          <p:spPr>
            <a:xfrm>
              <a:off x="2125321" y="1600200"/>
              <a:ext cx="313079" cy="400110"/>
            </a:xfrm>
            <a:prstGeom prst="rect">
              <a:avLst/>
            </a:prstGeom>
            <a:noFill/>
          </p:spPr>
          <p:txBody>
            <a:bodyPr wrap="square" rtlCol="0">
              <a:spAutoFit/>
            </a:bodyPr>
            <a:lstStyle/>
            <a:p>
              <a:r>
                <a:rPr lang="en-US" sz="2000" dirty="0"/>
                <a:t>5</a:t>
              </a:r>
            </a:p>
          </p:txBody>
        </p:sp>
        <p:sp>
          <p:nvSpPr>
            <p:cNvPr id="24" name="TextBox 23"/>
            <p:cNvSpPr txBox="1"/>
            <p:nvPr/>
          </p:nvSpPr>
          <p:spPr>
            <a:xfrm>
              <a:off x="1210921" y="1600200"/>
              <a:ext cx="490637" cy="400110"/>
            </a:xfrm>
            <a:prstGeom prst="rect">
              <a:avLst/>
            </a:prstGeom>
            <a:noFill/>
          </p:spPr>
          <p:txBody>
            <a:bodyPr wrap="square" rtlCol="0">
              <a:spAutoFit/>
            </a:bodyPr>
            <a:lstStyle/>
            <a:p>
              <a:r>
                <a:rPr lang="en-US" sz="2000" dirty="0"/>
                <a:t>30</a:t>
              </a:r>
            </a:p>
          </p:txBody>
        </p:sp>
      </p:grpSp>
      <p:cxnSp>
        <p:nvCxnSpPr>
          <p:cNvPr id="25" name="Straight Connector 24"/>
          <p:cNvCxnSpPr/>
          <p:nvPr/>
        </p:nvCxnSpPr>
        <p:spPr>
          <a:xfrm>
            <a:off x="117144" y="3429000"/>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683037" y="990600"/>
            <a:ext cx="0" cy="5257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67552" y="35052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1</a:t>
            </a:r>
          </a:p>
        </p:txBody>
      </p:sp>
      <p:sp>
        <p:nvSpPr>
          <p:cNvPr id="28" name="TextBox 27"/>
          <p:cNvSpPr txBox="1"/>
          <p:nvPr/>
        </p:nvSpPr>
        <p:spPr>
          <a:xfrm>
            <a:off x="1486553" y="3476118"/>
            <a:ext cx="1757263" cy="461665"/>
          </a:xfrm>
          <a:prstGeom prst="rect">
            <a:avLst/>
          </a:prstGeom>
          <a:noFill/>
        </p:spPr>
        <p:txBody>
          <a:bodyPr wrap="square" rtlCol="0">
            <a:spAutoFit/>
          </a:bodyPr>
          <a:lstStyle/>
          <a:p>
            <a:r>
              <a:rPr lang="en-US" sz="2400" dirty="0"/>
              <a:t>Initialization </a:t>
            </a:r>
          </a:p>
        </p:txBody>
      </p:sp>
      <mc:AlternateContent xmlns:mc="http://schemas.openxmlformats.org/markup-compatibility/2006" xmlns:a14="http://schemas.microsoft.com/office/drawing/2010/main">
        <mc:Choice Requires="a14">
          <p:sp>
            <p:nvSpPr>
              <p:cNvPr id="29" name="Rectangle 28"/>
              <p:cNvSpPr/>
              <p:nvPr/>
            </p:nvSpPr>
            <p:spPr>
              <a:xfrm>
                <a:off x="302259" y="4191000"/>
                <a:ext cx="3678571" cy="1678858"/>
              </a:xfrm>
              <a:prstGeom prst="rect">
                <a:avLst/>
              </a:prstGeom>
            </p:spPr>
            <p:txBody>
              <a:bodyPr wrap="none">
                <a:spAutoFit/>
              </a:bodyPr>
              <a:lstStyle/>
              <a:p>
                <a:pPr algn="ctr">
                  <a:lnSpc>
                    <a:spcPct val="115000"/>
                  </a:lnSpc>
                </a:pPr>
                <a:r>
                  <a:rPr lang="en-US" sz="2400" dirty="0"/>
                  <a:t>D</a:t>
                </a:r>
                <a:r>
                  <a:rPr lang="en-US" sz="2400" baseline="-25000" dirty="0"/>
                  <a:t>0 </a:t>
                </a:r>
                <a:r>
                  <a:rPr lang="en-US" sz="2400" dirty="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a:latin typeface="Cambria Math" panose="02040503050406030204" pitchFamily="18" charset="0"/>
                                </a:rPr>
                                <m:t>∞</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9" name="Rectangle 28"/>
              <p:cNvSpPr>
                <a:spLocks noRot="1" noChangeAspect="1" noMove="1" noResize="1" noEditPoints="1" noAdjustHandles="1" noChangeArrowheads="1" noChangeShapeType="1" noTextEdit="1"/>
              </p:cNvSpPr>
              <p:nvPr/>
            </p:nvSpPr>
            <p:spPr>
              <a:xfrm>
                <a:off x="302259" y="4191000"/>
                <a:ext cx="3678571" cy="1678858"/>
              </a:xfrm>
              <a:prstGeom prst="rect">
                <a:avLst/>
              </a:prstGeom>
              <a:blipFill>
                <a:blip r:embed="rId2"/>
                <a:stretch>
                  <a:fillRect l="-1990"/>
                </a:stretch>
              </a:blipFill>
            </p:spPr>
            <p:txBody>
              <a:bodyPr/>
              <a:lstStyle/>
              <a:p>
                <a:r>
                  <a:rPr lang="en-US">
                    <a:noFill/>
                  </a:rPr>
                  <a:t> </a:t>
                </a:r>
              </a:p>
            </p:txBody>
          </p:sp>
        </mc:Fallback>
      </mc:AlternateContent>
      <p:graphicFrame>
        <p:nvGraphicFramePr>
          <p:cNvPr id="30" name="Table 29"/>
          <p:cNvGraphicFramePr>
            <a:graphicFrameLocks noGrp="1"/>
          </p:cNvGraphicFramePr>
          <p:nvPr/>
        </p:nvGraphicFramePr>
        <p:xfrm>
          <a:off x="1312428" y="4072403"/>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 val="3489300253"/>
                    </a:ext>
                  </a:extLst>
                </a:gridCol>
                <a:gridCol w="601981">
                  <a:extLst>
                    <a:ext uri="{9D8B030D-6E8A-4147-A177-3AD203B41FA5}">
                      <a16:colId xmlns:a16="http://schemas.microsoft.com/office/drawing/2014/main" xmlns="" val="962168071"/>
                    </a:ext>
                  </a:extLst>
                </a:gridCol>
                <a:gridCol w="601981">
                  <a:extLst>
                    <a:ext uri="{9D8B030D-6E8A-4147-A177-3AD203B41FA5}">
                      <a16:colId xmlns:a16="http://schemas.microsoft.com/office/drawing/2014/main" xmlns="" val="1049920334"/>
                    </a:ext>
                  </a:extLst>
                </a:gridCol>
                <a:gridCol w="601981">
                  <a:extLst>
                    <a:ext uri="{9D8B030D-6E8A-4147-A177-3AD203B41FA5}">
                      <a16:colId xmlns:a16="http://schemas.microsoft.com/office/drawing/2014/main" xmlns="" val="3394342561"/>
                    </a:ext>
                  </a:extLst>
                </a:gridCol>
              </a:tblGrid>
              <a:tr h="370840">
                <a:tc>
                  <a:txBody>
                    <a:bodyPr/>
                    <a:lstStyle/>
                    <a:p>
                      <a:pPr algn="ctr"/>
                      <a:r>
                        <a:rPr lang="en-US"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28093668"/>
                  </a:ext>
                </a:extLst>
              </a:tr>
            </a:tbl>
          </a:graphicData>
        </a:graphic>
      </p:graphicFrame>
      <p:graphicFrame>
        <p:nvGraphicFramePr>
          <p:cNvPr id="31" name="Table 30"/>
          <p:cNvGraphicFramePr>
            <a:graphicFrameLocks noGrp="1"/>
          </p:cNvGraphicFramePr>
          <p:nvPr/>
        </p:nvGraphicFramePr>
        <p:xfrm>
          <a:off x="946673" y="4443242"/>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 val="2491987096"/>
                    </a:ext>
                  </a:extLst>
                </a:gridCol>
              </a:tblGrid>
              <a:tr h="344553">
                <a:tc>
                  <a:txBody>
                    <a:bodyPr/>
                    <a:lstStyle/>
                    <a:p>
                      <a:r>
                        <a:rPr lang="en-US" b="1"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54373539"/>
                  </a:ext>
                </a:extLst>
              </a:tr>
              <a:tr h="344553">
                <a:tc>
                  <a:txBody>
                    <a:bodyPr/>
                    <a:lstStyle/>
                    <a:p>
                      <a:r>
                        <a:rPr lang="en-US" b="1"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59170189"/>
                  </a:ext>
                </a:extLst>
              </a:tr>
              <a:tr h="344553">
                <a:tc>
                  <a:txBody>
                    <a:bodyPr/>
                    <a:lstStyle/>
                    <a:p>
                      <a:r>
                        <a:rPr lang="en-US" b="1"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73020703"/>
                  </a:ext>
                </a:extLst>
              </a:tr>
              <a:tr h="344553">
                <a:tc>
                  <a:txBody>
                    <a:bodyPr/>
                    <a:lstStyle/>
                    <a:p>
                      <a:r>
                        <a:rPr lang="en-US" b="1"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14938776"/>
                  </a:ext>
                </a:extLst>
              </a:tr>
            </a:tbl>
          </a:graphicData>
        </a:graphic>
      </p:graphicFrame>
      <p:sp>
        <p:nvSpPr>
          <p:cNvPr id="32" name="Rectangle 31"/>
          <p:cNvSpPr/>
          <p:nvPr/>
        </p:nvSpPr>
        <p:spPr>
          <a:xfrm>
            <a:off x="5007433" y="9906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4</a:t>
            </a:r>
          </a:p>
        </p:txBody>
      </p:sp>
      <p:sp>
        <p:nvSpPr>
          <p:cNvPr id="33" name="TextBox 32"/>
          <p:cNvSpPr txBox="1"/>
          <p:nvPr/>
        </p:nvSpPr>
        <p:spPr>
          <a:xfrm>
            <a:off x="6101754" y="963304"/>
            <a:ext cx="5341309" cy="830997"/>
          </a:xfrm>
          <a:prstGeom prst="rect">
            <a:avLst/>
          </a:prstGeom>
          <a:noFill/>
        </p:spPr>
        <p:txBody>
          <a:bodyPr wrap="square" rtlCol="0">
            <a:spAutoFit/>
          </a:bodyPr>
          <a:lstStyle/>
          <a:p>
            <a:pPr algn="just"/>
            <a:r>
              <a:rPr lang="en-US" sz="2400" dirty="0"/>
              <a:t>Calculate the distance between each node with </a:t>
            </a:r>
            <a:r>
              <a:rPr lang="en-US" sz="2400" b="1" dirty="0">
                <a:solidFill>
                  <a:srgbClr val="AD1457"/>
                </a:solidFill>
              </a:rPr>
              <a:t>node 3 </a:t>
            </a:r>
            <a:r>
              <a:rPr lang="en-US" sz="2400" dirty="0"/>
              <a:t>as an intermediate node.</a:t>
            </a:r>
          </a:p>
        </p:txBody>
      </p:sp>
      <mc:AlternateContent xmlns:mc="http://schemas.openxmlformats.org/markup-compatibility/2006" xmlns:a14="http://schemas.microsoft.com/office/drawing/2010/main">
        <mc:Choice Requires="a14">
          <p:sp>
            <p:nvSpPr>
              <p:cNvPr id="34" name="Rectangle 33"/>
              <p:cNvSpPr/>
              <p:nvPr/>
            </p:nvSpPr>
            <p:spPr>
              <a:xfrm>
                <a:off x="6189671" y="2395885"/>
                <a:ext cx="3800399" cy="1678858"/>
              </a:xfrm>
              <a:prstGeom prst="rect">
                <a:avLst/>
              </a:prstGeom>
            </p:spPr>
            <p:txBody>
              <a:bodyPr wrap="none">
                <a:spAutoFit/>
              </a:bodyPr>
              <a:lstStyle/>
              <a:p>
                <a:pPr algn="ctr">
                  <a:lnSpc>
                    <a:spcPct val="115000"/>
                  </a:lnSpc>
                </a:pPr>
                <a:r>
                  <a:rPr lang="en-US" sz="2400" dirty="0"/>
                  <a:t>D</a:t>
                </a:r>
                <a:r>
                  <a:rPr lang="en-US" sz="2400" baseline="-25000" dirty="0"/>
                  <a:t>3 </a:t>
                </a:r>
                <a:r>
                  <a:rPr lang="en-US" sz="2400" dirty="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b="1" i="0" smtClean="0">
                                  <a:solidFill>
                                    <a:srgbClr val="AD1457"/>
                                  </a:solidFill>
                                  <a:latin typeface="Cambria Math" panose="02040503050406030204" pitchFamily="18" charset="0"/>
                                </a:rPr>
                                <m:t>𝟐𝟎</m:t>
                              </m:r>
                            </m:e>
                            <m:e>
                              <m:r>
                                <a:rPr lang="en-US" sz="2400" b="1" i="0" smtClean="0">
                                  <a:solidFill>
                                    <a:srgbClr val="AD1457"/>
                                  </a:solidFill>
                                  <a:latin typeface="Cambria Math" panose="02040503050406030204" pitchFamily="18" charset="0"/>
                                </a:rPr>
                                <m:t>𝟏𝟎</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b="1" i="0" smtClean="0">
                                  <a:solidFill>
                                    <a:srgbClr val="AD1457"/>
                                  </a:solidFill>
                                  <a:latin typeface="Cambria Math" panose="02040503050406030204" pitchFamily="18" charset="0"/>
                                </a:rPr>
                                <m:t>𝟑𝟓</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b="1" i="0" smtClean="0">
                                  <a:solidFill>
                                    <a:srgbClr val="AD1457"/>
                                  </a:solidFill>
                                  <a:latin typeface="Cambria Math" panose="02040503050406030204" pitchFamily="18" charset="0"/>
                                </a:rPr>
                                <m:t>𝟐𝟎</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6189671" y="2395885"/>
                <a:ext cx="3800399" cy="1678858"/>
              </a:xfrm>
              <a:prstGeom prst="rect">
                <a:avLst/>
              </a:prstGeom>
              <a:blipFill>
                <a:blip r:embed="rId3"/>
                <a:stretch>
                  <a:fillRect l="-2404"/>
                </a:stretch>
              </a:blipFill>
            </p:spPr>
            <p:txBody>
              <a:bodyPr/>
              <a:lstStyle/>
              <a:p>
                <a:r>
                  <a:rPr lang="en-US">
                    <a:noFill/>
                  </a:rPr>
                  <a:t> </a:t>
                </a:r>
              </a:p>
            </p:txBody>
          </p:sp>
        </mc:Fallback>
      </mc:AlternateContent>
      <p:graphicFrame>
        <p:nvGraphicFramePr>
          <p:cNvPr id="35" name="Table 34"/>
          <p:cNvGraphicFramePr>
            <a:graphicFrameLocks noGrp="1"/>
          </p:cNvGraphicFramePr>
          <p:nvPr/>
        </p:nvGraphicFramePr>
        <p:xfrm>
          <a:off x="7260754" y="2277288"/>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 val="3489300253"/>
                    </a:ext>
                  </a:extLst>
                </a:gridCol>
                <a:gridCol w="601981">
                  <a:extLst>
                    <a:ext uri="{9D8B030D-6E8A-4147-A177-3AD203B41FA5}">
                      <a16:colId xmlns:a16="http://schemas.microsoft.com/office/drawing/2014/main" xmlns="" val="962168071"/>
                    </a:ext>
                  </a:extLst>
                </a:gridCol>
                <a:gridCol w="601981">
                  <a:extLst>
                    <a:ext uri="{9D8B030D-6E8A-4147-A177-3AD203B41FA5}">
                      <a16:colId xmlns:a16="http://schemas.microsoft.com/office/drawing/2014/main" xmlns="" val="1049920334"/>
                    </a:ext>
                  </a:extLst>
                </a:gridCol>
                <a:gridCol w="601981">
                  <a:extLst>
                    <a:ext uri="{9D8B030D-6E8A-4147-A177-3AD203B41FA5}">
                      <a16:colId xmlns:a16="http://schemas.microsoft.com/office/drawing/2014/main" xmlns="" val="3394342561"/>
                    </a:ext>
                  </a:extLst>
                </a:gridCol>
              </a:tblGrid>
              <a:tr h="370840">
                <a:tc>
                  <a:txBody>
                    <a:bodyPr/>
                    <a:lstStyle/>
                    <a:p>
                      <a:pPr algn="ctr"/>
                      <a:r>
                        <a:rPr lang="en-US"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28093668"/>
                  </a:ext>
                </a:extLst>
              </a:tr>
            </a:tbl>
          </a:graphicData>
        </a:graphic>
      </p:graphicFrame>
      <p:graphicFrame>
        <p:nvGraphicFramePr>
          <p:cNvPr id="36" name="Table 35"/>
          <p:cNvGraphicFramePr>
            <a:graphicFrameLocks noGrp="1"/>
          </p:cNvGraphicFramePr>
          <p:nvPr/>
        </p:nvGraphicFramePr>
        <p:xfrm>
          <a:off x="6855810" y="2648127"/>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 val="2491987096"/>
                    </a:ext>
                  </a:extLst>
                </a:gridCol>
              </a:tblGrid>
              <a:tr h="344553">
                <a:tc>
                  <a:txBody>
                    <a:bodyPr/>
                    <a:lstStyle/>
                    <a:p>
                      <a:r>
                        <a:rPr lang="en-US" b="1"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54373539"/>
                  </a:ext>
                </a:extLst>
              </a:tr>
              <a:tr h="344553">
                <a:tc>
                  <a:txBody>
                    <a:bodyPr/>
                    <a:lstStyle/>
                    <a:p>
                      <a:r>
                        <a:rPr lang="en-US" b="1"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59170189"/>
                  </a:ext>
                </a:extLst>
              </a:tr>
              <a:tr h="344553">
                <a:tc>
                  <a:txBody>
                    <a:bodyPr/>
                    <a:lstStyle/>
                    <a:p>
                      <a:r>
                        <a:rPr lang="en-US" b="1"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73020703"/>
                  </a:ext>
                </a:extLst>
              </a:tr>
              <a:tr h="344553">
                <a:tc>
                  <a:txBody>
                    <a:bodyPr/>
                    <a:lstStyle/>
                    <a:p>
                      <a:r>
                        <a:rPr lang="en-US" b="1"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14938776"/>
                  </a:ext>
                </a:extLst>
              </a:tr>
            </a:tbl>
          </a:graphicData>
        </a:graphic>
      </p:graphicFrame>
      <mc:AlternateContent xmlns:mc="http://schemas.openxmlformats.org/markup-compatibility/2006" xmlns:a14="http://schemas.microsoft.com/office/drawing/2010/main">
        <mc:Choice Requires="a14">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 val="4118289501"/>
                        </a:ext>
                      </a:extLst>
                    </a:gridCol>
                    <a:gridCol w="1866900">
                      <a:extLst>
                        <a:ext uri="{9D8B030D-6E8A-4147-A177-3AD203B41FA5}">
                          <a16:colId xmlns:a16="http://schemas.microsoft.com/office/drawing/2014/main" xmlns="" val="883622801"/>
                        </a:ext>
                      </a:extLst>
                    </a:gridCol>
                  </a:tblGrid>
                  <a:tr h="130561">
                    <a:tc gridSpan="2">
                      <a:txBody>
                        <a:bodyPr/>
                        <a:lstStyle/>
                        <a:p>
                          <a:r>
                            <a:rPr lang="en-US" sz="2400" dirty="0">
                              <a:solidFill>
                                <a:srgbClr val="C00000"/>
                              </a:solidFill>
                            </a:rPr>
                            <a:t>For node 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4003575315"/>
                      </a:ext>
                    </a:extLst>
                  </a:tr>
                  <a:tr h="130561">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→3→2=</m:t>
                                </m:r>
                                <m:r>
                                  <a:rPr lang="en-US" sz="2400" b="0" i="0" smtClean="0">
                                    <a:latin typeface="Cambria Math" panose="02040503050406030204" pitchFamily="18" charset="0"/>
                                    <a:ea typeface="Cambria Math" panose="02040503050406030204" pitchFamily="18" charset="0"/>
                                  </a:rPr>
                                  <m:t>55</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→2=</m:t>
                                </m:r>
                                <m:r>
                                  <a:rPr lang="en-US" sz="2400" b="0" i="0" smtClean="0">
                                    <a:latin typeface="Cambria Math" panose="02040503050406030204" pitchFamily="18" charset="0"/>
                                  </a:rPr>
                                  <m:t>5</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213697546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→3→4=</m:t>
                                </m:r>
                                <m:r>
                                  <a:rPr lang="en-US" sz="2400" b="0" i="0" smtClean="0">
                                    <a:latin typeface="Cambria Math" panose="02040503050406030204" pitchFamily="18" charset="0"/>
                                    <a:ea typeface="Cambria Math" panose="02040503050406030204" pitchFamily="18" charset="0"/>
                                  </a:rPr>
                                  <m:t>35</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→4=</m:t>
                                </m:r>
                                <m:r>
                                  <a:rPr lang="en-US" sz="2400" b="0" i="0" smtClean="0">
                                    <a:latin typeface="Cambria Math" panose="02040503050406030204" pitchFamily="18" charset="0"/>
                                    <a:ea typeface="Cambria Math" panose="02040503050406030204" pitchFamily="18" charset="0"/>
                                  </a:rPr>
                                  <m:t>10</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683276410"/>
                      </a:ext>
                    </a:extLst>
                  </a:tr>
                </a:tbl>
              </a:graphicData>
            </a:graphic>
          </p:graphicFrame>
        </mc:Choice>
        <mc:Fallback xmlns="">
          <p:graphicFrame>
            <p:nvGraphicFramePr>
              <p:cNvPr id="37" name="Table 36"/>
              <p:cNvGraphicFramePr>
                <a:graphicFrameLocks noGrp="1"/>
              </p:cNvGraphicFramePr>
              <p:nvPr>
                <p:extLst>
                  <p:ext uri="{D42A27DB-BD31-4B8C-83A1-F6EECF244321}">
                    <p14:modId xmlns:p14="http://schemas.microsoft.com/office/powerpoint/2010/main" val="3330601390"/>
                  </p:ext>
                </p:extLst>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4118289501"/>
                        </a:ext>
                      </a:extLst>
                    </a:gridCol>
                    <a:gridCol w="1866900">
                      <a:extLst>
                        <a:ext uri="{9D8B030D-6E8A-4147-A177-3AD203B41FA5}">
                          <a16:colId xmlns:a16="http://schemas.microsoft.com/office/drawing/2014/main" val="883622801"/>
                        </a:ext>
                      </a:extLst>
                    </a:gridCol>
                  </a:tblGrid>
                  <a:tr h="457200">
                    <a:tc gridSpan="2">
                      <a:txBody>
                        <a:bodyPr/>
                        <a:lstStyle/>
                        <a:p>
                          <a:r>
                            <a:rPr lang="en-US" sz="2400" dirty="0" smtClean="0">
                              <a:solidFill>
                                <a:srgbClr val="C00000"/>
                              </a:solidFill>
                            </a:rPr>
                            <a:t>For node </a:t>
                          </a:r>
                          <a:r>
                            <a:rPr lang="en-US" sz="2400" dirty="0" smtClean="0">
                              <a:solidFill>
                                <a:srgbClr val="C00000"/>
                              </a:solidFill>
                            </a:rPr>
                            <a:t>1</a:t>
                          </a:r>
                          <a:endParaRPr lang="en-US" sz="2400"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4003575315"/>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258" t="-107895" r="-79639" b="-101316"/>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126710" t="-107895" r="-651" b="-101316"/>
                          </a:stretch>
                        </a:blipFill>
                      </a:tcPr>
                    </a:tc>
                    <a:extLst>
                      <a:ext uri="{0D108BD9-81ED-4DB2-BD59-A6C34878D82A}">
                        <a16:rowId xmlns:a16="http://schemas.microsoft.com/office/drawing/2014/main" val="2136975464"/>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258" t="-210667" r="-79639" b="-2667"/>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126710" t="-210667" r="-651" b="-2667"/>
                          </a:stretch>
                        </a:blipFill>
                      </a:tcPr>
                    </a:tc>
                    <a:extLst>
                      <a:ext uri="{0D108BD9-81ED-4DB2-BD59-A6C34878D82A}">
                        <a16:rowId xmlns:a16="http://schemas.microsoft.com/office/drawing/2014/main" val="3683276410"/>
                      </a:ext>
                    </a:extLst>
                  </a:tr>
                </a:tbl>
              </a:graphicData>
            </a:graphic>
          </p:graphicFrame>
        </mc:Fallback>
      </mc:AlternateContent>
      <p:sp>
        <p:nvSpPr>
          <p:cNvPr id="41" name="TextBox 40"/>
          <p:cNvSpPr txBox="1"/>
          <p:nvPr/>
        </p:nvSpPr>
        <p:spPr>
          <a:xfrm>
            <a:off x="8587259" y="4827028"/>
            <a:ext cx="1529290" cy="369332"/>
          </a:xfrm>
          <a:prstGeom prst="rect">
            <a:avLst/>
          </a:prstGeom>
          <a:solidFill>
            <a:schemeClr val="bg1"/>
          </a:solidFill>
        </p:spPr>
        <p:txBody>
          <a:bodyPr wrap="square" rtlCol="0">
            <a:spAutoFit/>
          </a:bodyPr>
          <a:lstStyle/>
          <a:p>
            <a:endParaRPr lang="en-US" dirty="0"/>
          </a:p>
        </p:txBody>
      </p:sp>
      <p:sp>
        <p:nvSpPr>
          <p:cNvPr id="42" name="TextBox 41"/>
          <p:cNvSpPr txBox="1"/>
          <p:nvPr/>
        </p:nvSpPr>
        <p:spPr>
          <a:xfrm>
            <a:off x="8640668" y="5271963"/>
            <a:ext cx="1529290" cy="369332"/>
          </a:xfrm>
          <a:prstGeom prst="rect">
            <a:avLst/>
          </a:prstGeom>
          <a:solidFill>
            <a:schemeClr val="bg1"/>
          </a:solidFill>
        </p:spPr>
        <p:txBody>
          <a:bodyPr wrap="square" rtlCol="0">
            <a:spAutoFit/>
          </a:bodyPr>
          <a:lstStyle/>
          <a:p>
            <a:endParaRPr lang="en-US" dirty="0"/>
          </a:p>
        </p:txBody>
      </p:sp>
      <p:sp>
        <p:nvSpPr>
          <p:cNvPr id="43" name="Rectangle 42"/>
          <p:cNvSpPr/>
          <p:nvPr/>
        </p:nvSpPr>
        <p:spPr>
          <a:xfrm>
            <a:off x="8609085" y="2639562"/>
            <a:ext cx="443332" cy="1435565"/>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86880" y="3340731"/>
            <a:ext cx="2407924" cy="365760"/>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6225974" y="5282338"/>
            <a:ext cx="2194560" cy="369332"/>
          </a:xfrm>
          <a:prstGeom prst="rect">
            <a:avLst/>
          </a:prstGeom>
          <a:solidFill>
            <a:schemeClr val="bg1"/>
          </a:solidFill>
        </p:spPr>
        <p:txBody>
          <a:bodyPr wrap="square" rtlCol="0">
            <a:spAutoFit/>
          </a:bodyPr>
          <a:lstStyle/>
          <a:p>
            <a:endParaRPr lang="en-US" dirty="0"/>
          </a:p>
        </p:txBody>
      </p:sp>
      <p:sp>
        <p:nvSpPr>
          <p:cNvPr id="39" name="TextBox 38"/>
          <p:cNvSpPr txBox="1"/>
          <p:nvPr/>
        </p:nvSpPr>
        <p:spPr>
          <a:xfrm>
            <a:off x="6229011" y="4830162"/>
            <a:ext cx="2194560" cy="369332"/>
          </a:xfrm>
          <a:prstGeom prst="rect">
            <a:avLst/>
          </a:prstGeom>
          <a:solidFill>
            <a:schemeClr val="bg1"/>
          </a:solidFill>
        </p:spPr>
        <p:txBody>
          <a:bodyPr wrap="square" rtlCol="0">
            <a:spAutoFit/>
          </a:bodyPr>
          <a:lstStyle/>
          <a:p>
            <a:endParaRPr lang="en-US" dirty="0"/>
          </a:p>
        </p:txBody>
      </p:sp>
      <p:sp>
        <p:nvSpPr>
          <p:cNvPr id="49" name="TextBox 48"/>
          <p:cNvSpPr txBox="1"/>
          <p:nvPr/>
        </p:nvSpPr>
        <p:spPr>
          <a:xfrm>
            <a:off x="7650460" y="5797731"/>
            <a:ext cx="1504431" cy="461665"/>
          </a:xfrm>
          <a:prstGeom prst="rect">
            <a:avLst/>
          </a:prstGeom>
          <a:noFill/>
        </p:spPr>
        <p:txBody>
          <a:bodyPr wrap="square" rtlCol="0">
            <a:spAutoFit/>
          </a:bodyPr>
          <a:lstStyle/>
          <a:p>
            <a:pPr algn="ctr"/>
            <a:r>
              <a:rPr lang="en-US" sz="2400" dirty="0">
                <a:solidFill>
                  <a:srgbClr val="AD1457"/>
                </a:solidFill>
              </a:rPr>
              <a:t>No change </a:t>
            </a:r>
          </a:p>
        </p:txBody>
      </p:sp>
    </p:spTree>
    <p:extLst>
      <p:ext uri="{BB962C8B-B14F-4D97-AF65-F5344CB8AC3E}">
        <p14:creationId xmlns:p14="http://schemas.microsoft.com/office/powerpoint/2010/main" val="137369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left)">
                                      <p:cBhvr>
                                        <p:cTn id="27" dur="1000"/>
                                        <p:tgtEl>
                                          <p:spTgt spid="44"/>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up)">
                                      <p:cBhvr>
                                        <p:cTn id="30" dur="10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0" nodeType="clickEffect">
                                  <p:stCondLst>
                                    <p:cond delay="0"/>
                                  </p:stCondLst>
                                  <p:childTnLst>
                                    <p:set>
                                      <p:cBhvr>
                                        <p:cTn id="47" dur="1" fill="hold">
                                          <p:stCondLst>
                                            <p:cond delay="0"/>
                                          </p:stCondLst>
                                        </p:cTn>
                                        <p:tgtEl>
                                          <p:spTgt spid="4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0" nodeType="clickEffect">
                                  <p:stCondLst>
                                    <p:cond delay="0"/>
                                  </p:stCondLst>
                                  <p:childTnLst>
                                    <p:set>
                                      <p:cBhvr>
                                        <p:cTn id="51" dur="1" fill="hold">
                                          <p:stCondLst>
                                            <p:cond delay="0"/>
                                          </p:stCondLst>
                                        </p:cTn>
                                        <p:tgtEl>
                                          <p:spTgt spid="42"/>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41" grpId="0" animBg="1"/>
      <p:bldP spid="42" grpId="0" animBg="1"/>
      <p:bldP spid="43" grpId="0" animBg="1"/>
      <p:bldP spid="44" grpId="0" animBg="1"/>
      <p:bldP spid="40" grpId="0" animBg="1"/>
      <p:bldP spid="39" grpId="0" animBg="1"/>
      <p:bldP spid="4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Floyd Algorithm - Example</a:t>
            </a:r>
          </a:p>
        </p:txBody>
      </p:sp>
      <p:grpSp>
        <p:nvGrpSpPr>
          <p:cNvPr id="4" name="Group 3"/>
          <p:cNvGrpSpPr/>
          <p:nvPr/>
        </p:nvGrpSpPr>
        <p:grpSpPr>
          <a:xfrm>
            <a:off x="405652" y="1106579"/>
            <a:ext cx="3390900" cy="2246221"/>
            <a:chOff x="190500" y="1106579"/>
            <a:chExt cx="3390900" cy="2246221"/>
          </a:xfrm>
        </p:grpSpPr>
        <p:sp>
          <p:nvSpPr>
            <p:cNvPr id="5" name="Oval 4"/>
            <p:cNvSpPr/>
            <p:nvPr/>
          </p:nvSpPr>
          <p:spPr>
            <a:xfrm>
              <a:off x="381000"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6" name="Oval 5"/>
            <p:cNvSpPr/>
            <p:nvPr/>
          </p:nvSpPr>
          <p:spPr>
            <a:xfrm>
              <a:off x="2624237"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4</a:t>
              </a:r>
            </a:p>
          </p:txBody>
        </p:sp>
        <p:sp>
          <p:nvSpPr>
            <p:cNvPr id="7" name="Oval 6"/>
            <p:cNvSpPr/>
            <p:nvPr/>
          </p:nvSpPr>
          <p:spPr>
            <a:xfrm>
              <a:off x="381000"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8" name="Oval 7"/>
            <p:cNvSpPr/>
            <p:nvPr/>
          </p:nvSpPr>
          <p:spPr>
            <a:xfrm>
              <a:off x="2624237"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cxnSp>
          <p:nvCxnSpPr>
            <p:cNvPr id="9" name="Straight Arrow Connector 8"/>
            <p:cNvCxnSpPr>
              <a:stCxn id="5" idx="3"/>
              <a:endCxn id="7" idx="1"/>
            </p:cNvCxnSpPr>
            <p:nvPr/>
          </p:nvCxnSpPr>
          <p:spPr>
            <a:xfrm>
              <a:off x="474738"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7"/>
              <a:endCxn id="5" idx="5"/>
            </p:cNvCxnSpPr>
            <p:nvPr/>
          </p:nvCxnSpPr>
          <p:spPr>
            <a:xfrm flipV="1">
              <a:off x="927342"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8" idx="1"/>
            </p:cNvCxnSpPr>
            <p:nvPr/>
          </p:nvCxnSpPr>
          <p:spPr>
            <a:xfrm>
              <a:off x="2717975"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7"/>
              <a:endCxn id="6" idx="5"/>
            </p:cNvCxnSpPr>
            <p:nvPr/>
          </p:nvCxnSpPr>
          <p:spPr>
            <a:xfrm flipV="1">
              <a:off x="3170579"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6"/>
              <a:endCxn id="8" idx="2"/>
            </p:cNvCxnSpPr>
            <p:nvPr/>
          </p:nvCxnSpPr>
          <p:spPr>
            <a:xfrm>
              <a:off x="1021080" y="2986813"/>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5" idx="6"/>
            </p:cNvCxnSpPr>
            <p:nvPr/>
          </p:nvCxnSpPr>
          <p:spPr>
            <a:xfrm flipH="1">
              <a:off x="1021080" y="1463040"/>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6" idx="3"/>
            </p:cNvCxnSpPr>
            <p:nvPr/>
          </p:nvCxnSpPr>
          <p:spPr>
            <a:xfrm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5" idx="5"/>
            </p:cNvCxnSpPr>
            <p:nvPr/>
          </p:nvCxnSpPr>
          <p:spPr>
            <a:xfrm flipH="1"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0500" y="2057400"/>
              <a:ext cx="190500" cy="400110"/>
            </a:xfrm>
            <a:prstGeom prst="rect">
              <a:avLst/>
            </a:prstGeom>
            <a:noFill/>
          </p:spPr>
          <p:txBody>
            <a:bodyPr wrap="square" rtlCol="0">
              <a:spAutoFit/>
            </a:bodyPr>
            <a:lstStyle/>
            <a:p>
              <a:r>
                <a:rPr lang="en-US" sz="2000" dirty="0"/>
                <a:t>5</a:t>
              </a:r>
            </a:p>
          </p:txBody>
        </p:sp>
        <p:sp>
          <p:nvSpPr>
            <p:cNvPr id="18" name="TextBox 17"/>
            <p:cNvSpPr txBox="1"/>
            <p:nvPr/>
          </p:nvSpPr>
          <p:spPr>
            <a:xfrm>
              <a:off x="876300" y="2032000"/>
              <a:ext cx="495300" cy="400110"/>
            </a:xfrm>
            <a:prstGeom prst="rect">
              <a:avLst/>
            </a:prstGeom>
            <a:noFill/>
          </p:spPr>
          <p:txBody>
            <a:bodyPr wrap="square" rtlCol="0">
              <a:spAutoFit/>
            </a:bodyPr>
            <a:lstStyle/>
            <a:p>
              <a:r>
                <a:rPr lang="en-US" sz="2000" dirty="0"/>
                <a:t>50</a:t>
              </a:r>
            </a:p>
          </p:txBody>
        </p:sp>
        <p:sp>
          <p:nvSpPr>
            <p:cNvPr id="19" name="TextBox 18"/>
            <p:cNvSpPr txBox="1"/>
            <p:nvPr/>
          </p:nvSpPr>
          <p:spPr>
            <a:xfrm>
              <a:off x="1638299" y="2952690"/>
              <a:ext cx="495301" cy="400110"/>
            </a:xfrm>
            <a:prstGeom prst="rect">
              <a:avLst/>
            </a:prstGeom>
            <a:noFill/>
          </p:spPr>
          <p:txBody>
            <a:bodyPr wrap="square" rtlCol="0">
              <a:spAutoFit/>
            </a:bodyPr>
            <a:lstStyle/>
            <a:p>
              <a:r>
                <a:rPr lang="en-US" sz="2000" dirty="0"/>
                <a:t>15</a:t>
              </a:r>
            </a:p>
          </p:txBody>
        </p:sp>
        <p:sp>
          <p:nvSpPr>
            <p:cNvPr id="20" name="TextBox 19"/>
            <p:cNvSpPr txBox="1"/>
            <p:nvPr/>
          </p:nvSpPr>
          <p:spPr>
            <a:xfrm>
              <a:off x="1638298" y="1106579"/>
              <a:ext cx="495301" cy="400110"/>
            </a:xfrm>
            <a:prstGeom prst="rect">
              <a:avLst/>
            </a:prstGeom>
            <a:noFill/>
          </p:spPr>
          <p:txBody>
            <a:bodyPr wrap="square" rtlCol="0">
              <a:spAutoFit/>
            </a:bodyPr>
            <a:lstStyle/>
            <a:p>
              <a:r>
                <a:rPr lang="en-US" sz="2000" dirty="0"/>
                <a:t>15</a:t>
              </a:r>
            </a:p>
          </p:txBody>
        </p:sp>
        <p:sp>
          <p:nvSpPr>
            <p:cNvPr id="21" name="TextBox 20"/>
            <p:cNvSpPr txBox="1"/>
            <p:nvPr/>
          </p:nvSpPr>
          <p:spPr>
            <a:xfrm>
              <a:off x="3086099" y="2006600"/>
              <a:ext cx="495301" cy="400110"/>
            </a:xfrm>
            <a:prstGeom prst="rect">
              <a:avLst/>
            </a:prstGeom>
            <a:noFill/>
          </p:spPr>
          <p:txBody>
            <a:bodyPr wrap="square" rtlCol="0">
              <a:spAutoFit/>
            </a:bodyPr>
            <a:lstStyle/>
            <a:p>
              <a:r>
                <a:rPr lang="en-US" sz="2000" dirty="0"/>
                <a:t>15</a:t>
              </a:r>
            </a:p>
          </p:txBody>
        </p:sp>
        <p:sp>
          <p:nvSpPr>
            <p:cNvPr id="22" name="TextBox 21"/>
            <p:cNvSpPr txBox="1"/>
            <p:nvPr/>
          </p:nvSpPr>
          <p:spPr>
            <a:xfrm>
              <a:off x="2430121" y="1981200"/>
              <a:ext cx="313079" cy="400110"/>
            </a:xfrm>
            <a:prstGeom prst="rect">
              <a:avLst/>
            </a:prstGeom>
            <a:noFill/>
          </p:spPr>
          <p:txBody>
            <a:bodyPr wrap="square" rtlCol="0">
              <a:spAutoFit/>
            </a:bodyPr>
            <a:lstStyle/>
            <a:p>
              <a:r>
                <a:rPr lang="en-US" sz="2000" dirty="0"/>
                <a:t>5</a:t>
              </a:r>
            </a:p>
          </p:txBody>
        </p:sp>
        <p:sp>
          <p:nvSpPr>
            <p:cNvPr id="23" name="TextBox 22"/>
            <p:cNvSpPr txBox="1"/>
            <p:nvPr/>
          </p:nvSpPr>
          <p:spPr>
            <a:xfrm>
              <a:off x="2125321" y="1600200"/>
              <a:ext cx="313079" cy="400110"/>
            </a:xfrm>
            <a:prstGeom prst="rect">
              <a:avLst/>
            </a:prstGeom>
            <a:noFill/>
          </p:spPr>
          <p:txBody>
            <a:bodyPr wrap="square" rtlCol="0">
              <a:spAutoFit/>
            </a:bodyPr>
            <a:lstStyle/>
            <a:p>
              <a:r>
                <a:rPr lang="en-US" sz="2000" dirty="0"/>
                <a:t>5</a:t>
              </a:r>
            </a:p>
          </p:txBody>
        </p:sp>
        <p:sp>
          <p:nvSpPr>
            <p:cNvPr id="24" name="TextBox 23"/>
            <p:cNvSpPr txBox="1"/>
            <p:nvPr/>
          </p:nvSpPr>
          <p:spPr>
            <a:xfrm>
              <a:off x="1210921" y="1600200"/>
              <a:ext cx="490637" cy="400110"/>
            </a:xfrm>
            <a:prstGeom prst="rect">
              <a:avLst/>
            </a:prstGeom>
            <a:noFill/>
          </p:spPr>
          <p:txBody>
            <a:bodyPr wrap="square" rtlCol="0">
              <a:spAutoFit/>
            </a:bodyPr>
            <a:lstStyle/>
            <a:p>
              <a:r>
                <a:rPr lang="en-US" sz="2000" dirty="0"/>
                <a:t>30</a:t>
              </a:r>
            </a:p>
          </p:txBody>
        </p:sp>
      </p:grpSp>
      <p:cxnSp>
        <p:nvCxnSpPr>
          <p:cNvPr id="25" name="Straight Connector 24"/>
          <p:cNvCxnSpPr/>
          <p:nvPr/>
        </p:nvCxnSpPr>
        <p:spPr>
          <a:xfrm>
            <a:off x="117144" y="3429000"/>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683037" y="990600"/>
            <a:ext cx="0" cy="5257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67552" y="35052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1</a:t>
            </a:r>
          </a:p>
        </p:txBody>
      </p:sp>
      <p:sp>
        <p:nvSpPr>
          <p:cNvPr id="28" name="TextBox 27"/>
          <p:cNvSpPr txBox="1"/>
          <p:nvPr/>
        </p:nvSpPr>
        <p:spPr>
          <a:xfrm>
            <a:off x="1486553" y="3476118"/>
            <a:ext cx="1757263" cy="461665"/>
          </a:xfrm>
          <a:prstGeom prst="rect">
            <a:avLst/>
          </a:prstGeom>
          <a:noFill/>
        </p:spPr>
        <p:txBody>
          <a:bodyPr wrap="square" rtlCol="0">
            <a:spAutoFit/>
          </a:bodyPr>
          <a:lstStyle/>
          <a:p>
            <a:r>
              <a:rPr lang="en-US" sz="2400" dirty="0"/>
              <a:t>Initialization </a:t>
            </a:r>
          </a:p>
        </p:txBody>
      </p:sp>
      <mc:AlternateContent xmlns:mc="http://schemas.openxmlformats.org/markup-compatibility/2006" xmlns:a14="http://schemas.microsoft.com/office/drawing/2010/main">
        <mc:Choice Requires="a14">
          <p:sp>
            <p:nvSpPr>
              <p:cNvPr id="29" name="Rectangle 28"/>
              <p:cNvSpPr/>
              <p:nvPr/>
            </p:nvSpPr>
            <p:spPr>
              <a:xfrm>
                <a:off x="302259" y="4191000"/>
                <a:ext cx="3678571" cy="1678858"/>
              </a:xfrm>
              <a:prstGeom prst="rect">
                <a:avLst/>
              </a:prstGeom>
            </p:spPr>
            <p:txBody>
              <a:bodyPr wrap="none">
                <a:spAutoFit/>
              </a:bodyPr>
              <a:lstStyle/>
              <a:p>
                <a:pPr algn="ctr">
                  <a:lnSpc>
                    <a:spcPct val="115000"/>
                  </a:lnSpc>
                </a:pPr>
                <a:r>
                  <a:rPr lang="en-US" sz="2400" dirty="0"/>
                  <a:t>D</a:t>
                </a:r>
                <a:r>
                  <a:rPr lang="en-US" sz="2400" baseline="-25000" dirty="0"/>
                  <a:t>0 </a:t>
                </a:r>
                <a:r>
                  <a:rPr lang="en-US" sz="2400" dirty="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a:latin typeface="Cambria Math" panose="02040503050406030204" pitchFamily="18" charset="0"/>
                                </a:rPr>
                                <m:t>∞</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9" name="Rectangle 28"/>
              <p:cNvSpPr>
                <a:spLocks noRot="1" noChangeAspect="1" noMove="1" noResize="1" noEditPoints="1" noAdjustHandles="1" noChangeArrowheads="1" noChangeShapeType="1" noTextEdit="1"/>
              </p:cNvSpPr>
              <p:nvPr/>
            </p:nvSpPr>
            <p:spPr>
              <a:xfrm>
                <a:off x="302259" y="4191000"/>
                <a:ext cx="3678571" cy="1678858"/>
              </a:xfrm>
              <a:prstGeom prst="rect">
                <a:avLst/>
              </a:prstGeom>
              <a:blipFill>
                <a:blip r:embed="rId2"/>
                <a:stretch>
                  <a:fillRect l="-1990"/>
                </a:stretch>
              </a:blipFill>
            </p:spPr>
            <p:txBody>
              <a:bodyPr/>
              <a:lstStyle/>
              <a:p>
                <a:r>
                  <a:rPr lang="en-US">
                    <a:noFill/>
                  </a:rPr>
                  <a:t> </a:t>
                </a:r>
              </a:p>
            </p:txBody>
          </p:sp>
        </mc:Fallback>
      </mc:AlternateContent>
      <p:graphicFrame>
        <p:nvGraphicFramePr>
          <p:cNvPr id="30" name="Table 29"/>
          <p:cNvGraphicFramePr>
            <a:graphicFrameLocks noGrp="1"/>
          </p:cNvGraphicFramePr>
          <p:nvPr/>
        </p:nvGraphicFramePr>
        <p:xfrm>
          <a:off x="1312428" y="4072403"/>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 val="3489300253"/>
                    </a:ext>
                  </a:extLst>
                </a:gridCol>
                <a:gridCol w="601981">
                  <a:extLst>
                    <a:ext uri="{9D8B030D-6E8A-4147-A177-3AD203B41FA5}">
                      <a16:colId xmlns:a16="http://schemas.microsoft.com/office/drawing/2014/main" xmlns="" val="962168071"/>
                    </a:ext>
                  </a:extLst>
                </a:gridCol>
                <a:gridCol w="601981">
                  <a:extLst>
                    <a:ext uri="{9D8B030D-6E8A-4147-A177-3AD203B41FA5}">
                      <a16:colId xmlns:a16="http://schemas.microsoft.com/office/drawing/2014/main" xmlns="" val="1049920334"/>
                    </a:ext>
                  </a:extLst>
                </a:gridCol>
                <a:gridCol w="601981">
                  <a:extLst>
                    <a:ext uri="{9D8B030D-6E8A-4147-A177-3AD203B41FA5}">
                      <a16:colId xmlns:a16="http://schemas.microsoft.com/office/drawing/2014/main" xmlns="" val="3394342561"/>
                    </a:ext>
                  </a:extLst>
                </a:gridCol>
              </a:tblGrid>
              <a:tr h="370840">
                <a:tc>
                  <a:txBody>
                    <a:bodyPr/>
                    <a:lstStyle/>
                    <a:p>
                      <a:pPr algn="ctr"/>
                      <a:r>
                        <a:rPr lang="en-US"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28093668"/>
                  </a:ext>
                </a:extLst>
              </a:tr>
            </a:tbl>
          </a:graphicData>
        </a:graphic>
      </p:graphicFrame>
      <p:graphicFrame>
        <p:nvGraphicFramePr>
          <p:cNvPr id="31" name="Table 30"/>
          <p:cNvGraphicFramePr>
            <a:graphicFrameLocks noGrp="1"/>
          </p:cNvGraphicFramePr>
          <p:nvPr/>
        </p:nvGraphicFramePr>
        <p:xfrm>
          <a:off x="946673" y="4443242"/>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 val="2491987096"/>
                    </a:ext>
                  </a:extLst>
                </a:gridCol>
              </a:tblGrid>
              <a:tr h="344553">
                <a:tc>
                  <a:txBody>
                    <a:bodyPr/>
                    <a:lstStyle/>
                    <a:p>
                      <a:r>
                        <a:rPr lang="en-US" b="1"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54373539"/>
                  </a:ext>
                </a:extLst>
              </a:tr>
              <a:tr h="344553">
                <a:tc>
                  <a:txBody>
                    <a:bodyPr/>
                    <a:lstStyle/>
                    <a:p>
                      <a:r>
                        <a:rPr lang="en-US" b="1"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59170189"/>
                  </a:ext>
                </a:extLst>
              </a:tr>
              <a:tr h="344553">
                <a:tc>
                  <a:txBody>
                    <a:bodyPr/>
                    <a:lstStyle/>
                    <a:p>
                      <a:r>
                        <a:rPr lang="en-US" b="1"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73020703"/>
                  </a:ext>
                </a:extLst>
              </a:tr>
              <a:tr h="344553">
                <a:tc>
                  <a:txBody>
                    <a:bodyPr/>
                    <a:lstStyle/>
                    <a:p>
                      <a:r>
                        <a:rPr lang="en-US" b="1"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14938776"/>
                  </a:ext>
                </a:extLst>
              </a:tr>
            </a:tbl>
          </a:graphicData>
        </a:graphic>
      </p:graphicFrame>
      <p:sp>
        <p:nvSpPr>
          <p:cNvPr id="32" name="Rectangle 31"/>
          <p:cNvSpPr/>
          <p:nvPr/>
        </p:nvSpPr>
        <p:spPr>
          <a:xfrm>
            <a:off x="5007433" y="9906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4</a:t>
            </a:r>
          </a:p>
        </p:txBody>
      </p:sp>
      <p:sp>
        <p:nvSpPr>
          <p:cNvPr id="33" name="TextBox 32"/>
          <p:cNvSpPr txBox="1"/>
          <p:nvPr/>
        </p:nvSpPr>
        <p:spPr>
          <a:xfrm>
            <a:off x="6101754" y="963304"/>
            <a:ext cx="5341309" cy="830997"/>
          </a:xfrm>
          <a:prstGeom prst="rect">
            <a:avLst/>
          </a:prstGeom>
          <a:noFill/>
        </p:spPr>
        <p:txBody>
          <a:bodyPr wrap="square" rtlCol="0">
            <a:spAutoFit/>
          </a:bodyPr>
          <a:lstStyle/>
          <a:p>
            <a:pPr algn="just"/>
            <a:r>
              <a:rPr lang="en-US" sz="2400" dirty="0"/>
              <a:t>Calculate the distance between each node with </a:t>
            </a:r>
            <a:r>
              <a:rPr lang="en-US" sz="2400" b="1" dirty="0">
                <a:solidFill>
                  <a:srgbClr val="AD1457"/>
                </a:solidFill>
              </a:rPr>
              <a:t>node 3 </a:t>
            </a:r>
            <a:r>
              <a:rPr lang="en-US" sz="2400" dirty="0"/>
              <a:t>as an intermediate node.</a:t>
            </a:r>
          </a:p>
        </p:txBody>
      </p:sp>
      <mc:AlternateContent xmlns:mc="http://schemas.openxmlformats.org/markup-compatibility/2006" xmlns:a14="http://schemas.microsoft.com/office/drawing/2010/main">
        <mc:Choice Requires="a14">
          <p:sp>
            <p:nvSpPr>
              <p:cNvPr id="34" name="Rectangle 33"/>
              <p:cNvSpPr/>
              <p:nvPr/>
            </p:nvSpPr>
            <p:spPr>
              <a:xfrm>
                <a:off x="6189671" y="2395885"/>
                <a:ext cx="3800399" cy="1678858"/>
              </a:xfrm>
              <a:prstGeom prst="rect">
                <a:avLst/>
              </a:prstGeom>
            </p:spPr>
            <p:txBody>
              <a:bodyPr wrap="none">
                <a:spAutoFit/>
              </a:bodyPr>
              <a:lstStyle/>
              <a:p>
                <a:pPr algn="ctr">
                  <a:lnSpc>
                    <a:spcPct val="115000"/>
                  </a:lnSpc>
                </a:pPr>
                <a:r>
                  <a:rPr lang="en-US" sz="2400" dirty="0"/>
                  <a:t>D</a:t>
                </a:r>
                <a:r>
                  <a:rPr lang="en-US" sz="2400" baseline="-25000" dirty="0"/>
                  <a:t>3 </a:t>
                </a:r>
                <a:r>
                  <a:rPr lang="en-US" sz="2400" dirty="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b="1" i="0" smtClean="0">
                                  <a:solidFill>
                                    <a:srgbClr val="AD1457"/>
                                  </a:solidFill>
                                  <a:latin typeface="Cambria Math" panose="02040503050406030204" pitchFamily="18" charset="0"/>
                                </a:rPr>
                                <m:t>𝟐𝟎</m:t>
                              </m:r>
                            </m:e>
                            <m:e>
                              <m:r>
                                <a:rPr lang="en-US" sz="2400" b="1" i="0" smtClean="0">
                                  <a:solidFill>
                                    <a:srgbClr val="AD1457"/>
                                  </a:solidFill>
                                  <a:latin typeface="Cambria Math" panose="02040503050406030204" pitchFamily="18" charset="0"/>
                                </a:rPr>
                                <m:t>𝟏𝟎</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b="1" i="0" smtClean="0">
                                  <a:solidFill>
                                    <a:srgbClr val="AD1457"/>
                                  </a:solidFill>
                                  <a:latin typeface="Cambria Math" panose="02040503050406030204" pitchFamily="18" charset="0"/>
                                </a:rPr>
                                <m:t>𝟑𝟓</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b="1" i="0" smtClean="0">
                                  <a:solidFill>
                                    <a:srgbClr val="AD1457"/>
                                  </a:solidFill>
                                  <a:latin typeface="Cambria Math" panose="02040503050406030204" pitchFamily="18" charset="0"/>
                                </a:rPr>
                                <m:t>𝟐𝟎</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6189671" y="2395885"/>
                <a:ext cx="3800399" cy="1678858"/>
              </a:xfrm>
              <a:prstGeom prst="rect">
                <a:avLst/>
              </a:prstGeom>
              <a:blipFill>
                <a:blip r:embed="rId3"/>
                <a:stretch>
                  <a:fillRect l="-2404"/>
                </a:stretch>
              </a:blipFill>
            </p:spPr>
            <p:txBody>
              <a:bodyPr/>
              <a:lstStyle/>
              <a:p>
                <a:r>
                  <a:rPr lang="en-US">
                    <a:noFill/>
                  </a:rPr>
                  <a:t> </a:t>
                </a:r>
              </a:p>
            </p:txBody>
          </p:sp>
        </mc:Fallback>
      </mc:AlternateContent>
      <p:graphicFrame>
        <p:nvGraphicFramePr>
          <p:cNvPr id="35" name="Table 34"/>
          <p:cNvGraphicFramePr>
            <a:graphicFrameLocks noGrp="1"/>
          </p:cNvGraphicFramePr>
          <p:nvPr/>
        </p:nvGraphicFramePr>
        <p:xfrm>
          <a:off x="7260754" y="2277288"/>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 val="3489300253"/>
                    </a:ext>
                  </a:extLst>
                </a:gridCol>
                <a:gridCol w="601981">
                  <a:extLst>
                    <a:ext uri="{9D8B030D-6E8A-4147-A177-3AD203B41FA5}">
                      <a16:colId xmlns:a16="http://schemas.microsoft.com/office/drawing/2014/main" xmlns="" val="962168071"/>
                    </a:ext>
                  </a:extLst>
                </a:gridCol>
                <a:gridCol w="601981">
                  <a:extLst>
                    <a:ext uri="{9D8B030D-6E8A-4147-A177-3AD203B41FA5}">
                      <a16:colId xmlns:a16="http://schemas.microsoft.com/office/drawing/2014/main" xmlns="" val="1049920334"/>
                    </a:ext>
                  </a:extLst>
                </a:gridCol>
                <a:gridCol w="601981">
                  <a:extLst>
                    <a:ext uri="{9D8B030D-6E8A-4147-A177-3AD203B41FA5}">
                      <a16:colId xmlns:a16="http://schemas.microsoft.com/office/drawing/2014/main" xmlns="" val="3394342561"/>
                    </a:ext>
                  </a:extLst>
                </a:gridCol>
              </a:tblGrid>
              <a:tr h="370840">
                <a:tc>
                  <a:txBody>
                    <a:bodyPr/>
                    <a:lstStyle/>
                    <a:p>
                      <a:pPr algn="ctr"/>
                      <a:r>
                        <a:rPr lang="en-US"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28093668"/>
                  </a:ext>
                </a:extLst>
              </a:tr>
            </a:tbl>
          </a:graphicData>
        </a:graphic>
      </p:graphicFrame>
      <p:graphicFrame>
        <p:nvGraphicFramePr>
          <p:cNvPr id="36" name="Table 35"/>
          <p:cNvGraphicFramePr>
            <a:graphicFrameLocks noGrp="1"/>
          </p:cNvGraphicFramePr>
          <p:nvPr/>
        </p:nvGraphicFramePr>
        <p:xfrm>
          <a:off x="6855810" y="2648127"/>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 val="2491987096"/>
                    </a:ext>
                  </a:extLst>
                </a:gridCol>
              </a:tblGrid>
              <a:tr h="344553">
                <a:tc>
                  <a:txBody>
                    <a:bodyPr/>
                    <a:lstStyle/>
                    <a:p>
                      <a:r>
                        <a:rPr lang="en-US" b="1"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54373539"/>
                  </a:ext>
                </a:extLst>
              </a:tr>
              <a:tr h="344553">
                <a:tc>
                  <a:txBody>
                    <a:bodyPr/>
                    <a:lstStyle/>
                    <a:p>
                      <a:r>
                        <a:rPr lang="en-US" b="1"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59170189"/>
                  </a:ext>
                </a:extLst>
              </a:tr>
              <a:tr h="344553">
                <a:tc>
                  <a:txBody>
                    <a:bodyPr/>
                    <a:lstStyle/>
                    <a:p>
                      <a:r>
                        <a:rPr lang="en-US" b="1"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73020703"/>
                  </a:ext>
                </a:extLst>
              </a:tr>
              <a:tr h="344553">
                <a:tc>
                  <a:txBody>
                    <a:bodyPr/>
                    <a:lstStyle/>
                    <a:p>
                      <a:r>
                        <a:rPr lang="en-US" b="1"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14938776"/>
                  </a:ext>
                </a:extLst>
              </a:tr>
            </a:tbl>
          </a:graphicData>
        </a:graphic>
      </p:graphicFrame>
      <mc:AlternateContent xmlns:mc="http://schemas.openxmlformats.org/markup-compatibility/2006" xmlns:a14="http://schemas.microsoft.com/office/drawing/2010/main">
        <mc:Choice Requires="a14">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 val="4118289501"/>
                        </a:ext>
                      </a:extLst>
                    </a:gridCol>
                    <a:gridCol w="1866900">
                      <a:extLst>
                        <a:ext uri="{9D8B030D-6E8A-4147-A177-3AD203B41FA5}">
                          <a16:colId xmlns:a16="http://schemas.microsoft.com/office/drawing/2014/main" xmlns="" val="883622801"/>
                        </a:ext>
                      </a:extLst>
                    </a:gridCol>
                  </a:tblGrid>
                  <a:tr h="130561">
                    <a:tc gridSpan="2">
                      <a:txBody>
                        <a:bodyPr/>
                        <a:lstStyle/>
                        <a:p>
                          <a:r>
                            <a:rPr lang="en-US" sz="2400" dirty="0">
                              <a:solidFill>
                                <a:srgbClr val="C00000"/>
                              </a:solidFill>
                            </a:rPr>
                            <a:t>For node 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4003575315"/>
                      </a:ext>
                    </a:extLst>
                  </a:tr>
                  <a:tr h="130561">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→3→1=</m:t>
                                </m:r>
                                <m:r>
                                  <a:rPr lang="en-US" sz="2400" b="0" i="0" smtClean="0">
                                    <a:latin typeface="Cambria Math" panose="02040503050406030204" pitchFamily="18" charset="0"/>
                                    <a:ea typeface="Cambria Math" panose="02040503050406030204" pitchFamily="18" charset="0"/>
                                  </a:rPr>
                                  <m:t>45</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→1=</m:t>
                                </m:r>
                                <m:r>
                                  <a:rPr lang="en-US" sz="2400" b="0" i="0" smtClean="0">
                                    <a:latin typeface="Cambria Math" panose="02040503050406030204" pitchFamily="18" charset="0"/>
                                  </a:rPr>
                                  <m:t>50</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213697546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→3→4=</m:t>
                                </m:r>
                                <m:r>
                                  <a:rPr lang="en-US" sz="2400" b="0" i="0" smtClean="0">
                                    <a:latin typeface="Cambria Math" panose="02040503050406030204" pitchFamily="18" charset="0"/>
                                    <a:ea typeface="Cambria Math" panose="02040503050406030204" pitchFamily="18" charset="0"/>
                                  </a:rPr>
                                  <m:t>30</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→4=</m:t>
                                </m:r>
                                <m:r>
                                  <a:rPr lang="en-US" sz="2400" b="0" i="0" smtClean="0">
                                    <a:latin typeface="Cambria Math" panose="02040503050406030204" pitchFamily="18" charset="0"/>
                                    <a:ea typeface="Cambria Math" panose="02040503050406030204" pitchFamily="18" charset="0"/>
                                  </a:rPr>
                                  <m:t>5</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683276410"/>
                      </a:ext>
                    </a:extLst>
                  </a:tr>
                </a:tbl>
              </a:graphicData>
            </a:graphic>
          </p:graphicFrame>
        </mc:Choice>
        <mc:Fallback xmlns="">
          <p:graphicFrame>
            <p:nvGraphicFramePr>
              <p:cNvPr id="37" name="Table 36"/>
              <p:cNvGraphicFramePr>
                <a:graphicFrameLocks noGrp="1"/>
              </p:cNvGraphicFramePr>
              <p:nvPr>
                <p:extLst>
                  <p:ext uri="{D42A27DB-BD31-4B8C-83A1-F6EECF244321}">
                    <p14:modId xmlns:p14="http://schemas.microsoft.com/office/powerpoint/2010/main" val="1976883784"/>
                  </p:ext>
                </p:extLst>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4118289501"/>
                        </a:ext>
                      </a:extLst>
                    </a:gridCol>
                    <a:gridCol w="1866900">
                      <a:extLst>
                        <a:ext uri="{9D8B030D-6E8A-4147-A177-3AD203B41FA5}">
                          <a16:colId xmlns:a16="http://schemas.microsoft.com/office/drawing/2014/main" val="883622801"/>
                        </a:ext>
                      </a:extLst>
                    </a:gridCol>
                  </a:tblGrid>
                  <a:tr h="457200">
                    <a:tc gridSpan="2">
                      <a:txBody>
                        <a:bodyPr/>
                        <a:lstStyle/>
                        <a:p>
                          <a:r>
                            <a:rPr lang="en-US" sz="2400" dirty="0" smtClean="0">
                              <a:solidFill>
                                <a:srgbClr val="C00000"/>
                              </a:solidFill>
                            </a:rPr>
                            <a:t>For node </a:t>
                          </a:r>
                          <a:r>
                            <a:rPr lang="en-US" sz="2400" dirty="0" smtClean="0">
                              <a:solidFill>
                                <a:srgbClr val="C00000"/>
                              </a:solidFill>
                            </a:rPr>
                            <a:t>2</a:t>
                          </a:r>
                          <a:endParaRPr lang="en-US" sz="2400"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4003575315"/>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258" t="-107895" r="-79639" b="-101316"/>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126710" t="-107895" r="-651" b="-101316"/>
                          </a:stretch>
                        </a:blipFill>
                      </a:tcPr>
                    </a:tc>
                    <a:extLst>
                      <a:ext uri="{0D108BD9-81ED-4DB2-BD59-A6C34878D82A}">
                        <a16:rowId xmlns:a16="http://schemas.microsoft.com/office/drawing/2014/main" val="2136975464"/>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258" t="-210667" r="-79639" b="-2667"/>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126710" t="-210667" r="-651" b="-2667"/>
                          </a:stretch>
                        </a:blipFill>
                      </a:tcPr>
                    </a:tc>
                    <a:extLst>
                      <a:ext uri="{0D108BD9-81ED-4DB2-BD59-A6C34878D82A}">
                        <a16:rowId xmlns:a16="http://schemas.microsoft.com/office/drawing/2014/main" val="3683276410"/>
                      </a:ext>
                    </a:extLst>
                  </a:tr>
                </a:tbl>
              </a:graphicData>
            </a:graphic>
          </p:graphicFrame>
        </mc:Fallback>
      </mc:AlternateContent>
      <p:sp>
        <p:nvSpPr>
          <p:cNvPr id="41" name="TextBox 40"/>
          <p:cNvSpPr txBox="1"/>
          <p:nvPr/>
        </p:nvSpPr>
        <p:spPr>
          <a:xfrm>
            <a:off x="8600322" y="4840090"/>
            <a:ext cx="1529290" cy="369332"/>
          </a:xfrm>
          <a:prstGeom prst="rect">
            <a:avLst/>
          </a:prstGeom>
          <a:solidFill>
            <a:schemeClr val="bg1"/>
          </a:solidFill>
        </p:spPr>
        <p:txBody>
          <a:bodyPr wrap="square" rtlCol="0">
            <a:spAutoFit/>
          </a:bodyPr>
          <a:lstStyle/>
          <a:p>
            <a:endParaRPr lang="en-US" dirty="0"/>
          </a:p>
        </p:txBody>
      </p:sp>
      <p:sp>
        <p:nvSpPr>
          <p:cNvPr id="42" name="TextBox 41"/>
          <p:cNvSpPr txBox="1"/>
          <p:nvPr/>
        </p:nvSpPr>
        <p:spPr>
          <a:xfrm>
            <a:off x="8588417" y="5298089"/>
            <a:ext cx="1529290" cy="369332"/>
          </a:xfrm>
          <a:prstGeom prst="rect">
            <a:avLst/>
          </a:prstGeom>
          <a:solidFill>
            <a:schemeClr val="bg1"/>
          </a:solidFill>
        </p:spPr>
        <p:txBody>
          <a:bodyPr wrap="square" rtlCol="0">
            <a:spAutoFit/>
          </a:bodyPr>
          <a:lstStyle/>
          <a:p>
            <a:endParaRPr lang="en-US" dirty="0"/>
          </a:p>
        </p:txBody>
      </p:sp>
      <p:sp>
        <p:nvSpPr>
          <p:cNvPr id="43" name="Rectangle 42"/>
          <p:cNvSpPr/>
          <p:nvPr/>
        </p:nvSpPr>
        <p:spPr>
          <a:xfrm>
            <a:off x="8609085" y="2639562"/>
            <a:ext cx="443332" cy="1435565"/>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86880" y="3340731"/>
            <a:ext cx="2407924" cy="365760"/>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6252100" y="5295401"/>
            <a:ext cx="2194560" cy="369332"/>
          </a:xfrm>
          <a:prstGeom prst="rect">
            <a:avLst/>
          </a:prstGeom>
          <a:solidFill>
            <a:schemeClr val="bg1"/>
          </a:solidFill>
        </p:spPr>
        <p:txBody>
          <a:bodyPr wrap="square" rtlCol="0">
            <a:spAutoFit/>
          </a:bodyPr>
          <a:lstStyle/>
          <a:p>
            <a:endParaRPr lang="en-US" dirty="0"/>
          </a:p>
        </p:txBody>
      </p:sp>
      <p:sp>
        <p:nvSpPr>
          <p:cNvPr id="49" name="TextBox 48"/>
          <p:cNvSpPr txBox="1"/>
          <p:nvPr/>
        </p:nvSpPr>
        <p:spPr>
          <a:xfrm>
            <a:off x="6161296" y="5771605"/>
            <a:ext cx="2956580" cy="461665"/>
          </a:xfrm>
          <a:prstGeom prst="rect">
            <a:avLst/>
          </a:prstGeom>
          <a:noFill/>
        </p:spPr>
        <p:txBody>
          <a:bodyPr wrap="square" rtlCol="0">
            <a:spAutoFit/>
          </a:bodyPr>
          <a:lstStyle/>
          <a:p>
            <a:pPr algn="ctr"/>
            <a:r>
              <a:rPr lang="en-US" sz="2400" dirty="0">
                <a:solidFill>
                  <a:srgbClr val="AD1457"/>
                </a:solidFill>
              </a:rPr>
              <a:t>No change for Node 4  </a:t>
            </a:r>
          </a:p>
        </p:txBody>
      </p:sp>
      <p:sp>
        <p:nvSpPr>
          <p:cNvPr id="45" name="Rounded Rectangle 44"/>
          <p:cNvSpPr/>
          <p:nvPr/>
        </p:nvSpPr>
        <p:spPr>
          <a:xfrm>
            <a:off x="8011928" y="4828899"/>
            <a:ext cx="411480" cy="36576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255137" y="4843225"/>
            <a:ext cx="2194560" cy="369332"/>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46" name="TextBox 45"/>
              <p:cNvSpPr txBox="1"/>
              <p:nvPr/>
            </p:nvSpPr>
            <p:spPr>
              <a:xfrm>
                <a:off x="7223703" y="2935996"/>
                <a:ext cx="489078" cy="365760"/>
              </a:xfrm>
              <a:prstGeom prst="rect">
                <a:avLst/>
              </a:prstGeom>
              <a:solidFill>
                <a:schemeClr val="bg1"/>
              </a:solid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AD1457"/>
                          </a:solidFill>
                          <a:latin typeface="Cambria Math" panose="02040503050406030204" pitchFamily="18" charset="0"/>
                        </a:rPr>
                        <m:t>𝟒𝟓</m:t>
                      </m:r>
                    </m:oMath>
                  </m:oMathPara>
                </a14:m>
                <a:endParaRPr lang="en-US" sz="2400" b="1" dirty="0">
                  <a:solidFill>
                    <a:srgbClr val="AD1457"/>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7223703" y="2935996"/>
                <a:ext cx="489078" cy="365760"/>
              </a:xfrm>
              <a:prstGeom prst="rect">
                <a:avLst/>
              </a:prstGeom>
              <a:blipFill>
                <a:blip r:embed="rId5"/>
                <a:stretch>
                  <a:fillRect l="-5000" r="-16250" b="-10000"/>
                </a:stretch>
              </a:blipFill>
            </p:spPr>
            <p:txBody>
              <a:bodyPr/>
              <a:lstStyle/>
              <a:p>
                <a:r>
                  <a:rPr lang="en-US">
                    <a:noFill/>
                  </a:rPr>
                  <a:t> </a:t>
                </a:r>
              </a:p>
            </p:txBody>
          </p:sp>
        </mc:Fallback>
      </mc:AlternateContent>
    </p:spTree>
    <p:extLst>
      <p:ext uri="{BB962C8B-B14F-4D97-AF65-F5344CB8AC3E}">
        <p14:creationId xmlns:p14="http://schemas.microsoft.com/office/powerpoint/2010/main" val="337374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4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4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0" nodeType="clickEffect">
                                  <p:stCondLst>
                                    <p:cond delay="0"/>
                                  </p:stCondLst>
                                  <p:childTnLst>
                                    <p:set>
                                      <p:cBhvr>
                                        <p:cTn id="23" dur="1" fill="hold">
                                          <p:stCondLst>
                                            <p:cond delay="0"/>
                                          </p:stCondLst>
                                        </p:cTn>
                                        <p:tgtEl>
                                          <p:spTgt spid="4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heel(1)">
                                      <p:cBhvr>
                                        <p:cTn id="28" dur="1000"/>
                                        <p:tgtEl>
                                          <p:spTgt spid="4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0" grpId="0" animBg="1"/>
      <p:bldP spid="49" grpId="0"/>
      <p:bldP spid="45" grpId="0" animBg="1"/>
      <p:bldP spid="39" grpId="0" animBg="1"/>
      <p:bldP spid="4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Floyd Algorithm - Example</a:t>
            </a:r>
          </a:p>
        </p:txBody>
      </p:sp>
      <p:grpSp>
        <p:nvGrpSpPr>
          <p:cNvPr id="4" name="Group 3"/>
          <p:cNvGrpSpPr/>
          <p:nvPr/>
        </p:nvGrpSpPr>
        <p:grpSpPr>
          <a:xfrm>
            <a:off x="405652" y="1106579"/>
            <a:ext cx="3390900" cy="2246221"/>
            <a:chOff x="190500" y="1106579"/>
            <a:chExt cx="3390900" cy="2246221"/>
          </a:xfrm>
        </p:grpSpPr>
        <p:sp>
          <p:nvSpPr>
            <p:cNvPr id="5" name="Oval 4"/>
            <p:cNvSpPr/>
            <p:nvPr/>
          </p:nvSpPr>
          <p:spPr>
            <a:xfrm>
              <a:off x="381000"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6" name="Oval 5"/>
            <p:cNvSpPr/>
            <p:nvPr/>
          </p:nvSpPr>
          <p:spPr>
            <a:xfrm>
              <a:off x="2624237"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4</a:t>
              </a:r>
            </a:p>
          </p:txBody>
        </p:sp>
        <p:sp>
          <p:nvSpPr>
            <p:cNvPr id="7" name="Oval 6"/>
            <p:cNvSpPr/>
            <p:nvPr/>
          </p:nvSpPr>
          <p:spPr>
            <a:xfrm>
              <a:off x="381000"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8" name="Oval 7"/>
            <p:cNvSpPr/>
            <p:nvPr/>
          </p:nvSpPr>
          <p:spPr>
            <a:xfrm>
              <a:off x="2624237"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cxnSp>
          <p:nvCxnSpPr>
            <p:cNvPr id="9" name="Straight Arrow Connector 8"/>
            <p:cNvCxnSpPr>
              <a:stCxn id="5" idx="3"/>
              <a:endCxn id="7" idx="1"/>
            </p:cNvCxnSpPr>
            <p:nvPr/>
          </p:nvCxnSpPr>
          <p:spPr>
            <a:xfrm>
              <a:off x="474738"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7"/>
              <a:endCxn id="5" idx="5"/>
            </p:cNvCxnSpPr>
            <p:nvPr/>
          </p:nvCxnSpPr>
          <p:spPr>
            <a:xfrm flipV="1">
              <a:off x="927342"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8" idx="1"/>
            </p:cNvCxnSpPr>
            <p:nvPr/>
          </p:nvCxnSpPr>
          <p:spPr>
            <a:xfrm>
              <a:off x="2717975"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7"/>
              <a:endCxn id="6" idx="5"/>
            </p:cNvCxnSpPr>
            <p:nvPr/>
          </p:nvCxnSpPr>
          <p:spPr>
            <a:xfrm flipV="1">
              <a:off x="3170579"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6"/>
              <a:endCxn id="8" idx="2"/>
            </p:cNvCxnSpPr>
            <p:nvPr/>
          </p:nvCxnSpPr>
          <p:spPr>
            <a:xfrm>
              <a:off x="1021080" y="2986813"/>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5" idx="6"/>
            </p:cNvCxnSpPr>
            <p:nvPr/>
          </p:nvCxnSpPr>
          <p:spPr>
            <a:xfrm flipH="1">
              <a:off x="1021080" y="1463040"/>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6" idx="3"/>
            </p:cNvCxnSpPr>
            <p:nvPr/>
          </p:nvCxnSpPr>
          <p:spPr>
            <a:xfrm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5" idx="5"/>
            </p:cNvCxnSpPr>
            <p:nvPr/>
          </p:nvCxnSpPr>
          <p:spPr>
            <a:xfrm flipH="1"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0500" y="2057400"/>
              <a:ext cx="190500" cy="400110"/>
            </a:xfrm>
            <a:prstGeom prst="rect">
              <a:avLst/>
            </a:prstGeom>
            <a:noFill/>
          </p:spPr>
          <p:txBody>
            <a:bodyPr wrap="square" rtlCol="0">
              <a:spAutoFit/>
            </a:bodyPr>
            <a:lstStyle/>
            <a:p>
              <a:r>
                <a:rPr lang="en-US" sz="2000" dirty="0"/>
                <a:t>5</a:t>
              </a:r>
            </a:p>
          </p:txBody>
        </p:sp>
        <p:sp>
          <p:nvSpPr>
            <p:cNvPr id="18" name="TextBox 17"/>
            <p:cNvSpPr txBox="1"/>
            <p:nvPr/>
          </p:nvSpPr>
          <p:spPr>
            <a:xfrm>
              <a:off x="876300" y="2032000"/>
              <a:ext cx="495300" cy="400110"/>
            </a:xfrm>
            <a:prstGeom prst="rect">
              <a:avLst/>
            </a:prstGeom>
            <a:noFill/>
          </p:spPr>
          <p:txBody>
            <a:bodyPr wrap="square" rtlCol="0">
              <a:spAutoFit/>
            </a:bodyPr>
            <a:lstStyle/>
            <a:p>
              <a:r>
                <a:rPr lang="en-US" sz="2000" dirty="0"/>
                <a:t>50</a:t>
              </a:r>
            </a:p>
          </p:txBody>
        </p:sp>
        <p:sp>
          <p:nvSpPr>
            <p:cNvPr id="19" name="TextBox 18"/>
            <p:cNvSpPr txBox="1"/>
            <p:nvPr/>
          </p:nvSpPr>
          <p:spPr>
            <a:xfrm>
              <a:off x="1638299" y="2952690"/>
              <a:ext cx="495301" cy="400110"/>
            </a:xfrm>
            <a:prstGeom prst="rect">
              <a:avLst/>
            </a:prstGeom>
            <a:noFill/>
          </p:spPr>
          <p:txBody>
            <a:bodyPr wrap="square" rtlCol="0">
              <a:spAutoFit/>
            </a:bodyPr>
            <a:lstStyle/>
            <a:p>
              <a:r>
                <a:rPr lang="en-US" sz="2000" dirty="0"/>
                <a:t>15</a:t>
              </a:r>
            </a:p>
          </p:txBody>
        </p:sp>
        <p:sp>
          <p:nvSpPr>
            <p:cNvPr id="20" name="TextBox 19"/>
            <p:cNvSpPr txBox="1"/>
            <p:nvPr/>
          </p:nvSpPr>
          <p:spPr>
            <a:xfrm>
              <a:off x="1638298" y="1106579"/>
              <a:ext cx="495301" cy="400110"/>
            </a:xfrm>
            <a:prstGeom prst="rect">
              <a:avLst/>
            </a:prstGeom>
            <a:noFill/>
          </p:spPr>
          <p:txBody>
            <a:bodyPr wrap="square" rtlCol="0">
              <a:spAutoFit/>
            </a:bodyPr>
            <a:lstStyle/>
            <a:p>
              <a:r>
                <a:rPr lang="en-US" sz="2000" dirty="0"/>
                <a:t>15</a:t>
              </a:r>
            </a:p>
          </p:txBody>
        </p:sp>
        <p:sp>
          <p:nvSpPr>
            <p:cNvPr id="21" name="TextBox 20"/>
            <p:cNvSpPr txBox="1"/>
            <p:nvPr/>
          </p:nvSpPr>
          <p:spPr>
            <a:xfrm>
              <a:off x="3086099" y="2006600"/>
              <a:ext cx="495301" cy="400110"/>
            </a:xfrm>
            <a:prstGeom prst="rect">
              <a:avLst/>
            </a:prstGeom>
            <a:noFill/>
          </p:spPr>
          <p:txBody>
            <a:bodyPr wrap="square" rtlCol="0">
              <a:spAutoFit/>
            </a:bodyPr>
            <a:lstStyle/>
            <a:p>
              <a:r>
                <a:rPr lang="en-US" sz="2000" dirty="0"/>
                <a:t>15</a:t>
              </a:r>
            </a:p>
          </p:txBody>
        </p:sp>
        <p:sp>
          <p:nvSpPr>
            <p:cNvPr id="22" name="TextBox 21"/>
            <p:cNvSpPr txBox="1"/>
            <p:nvPr/>
          </p:nvSpPr>
          <p:spPr>
            <a:xfrm>
              <a:off x="2430121" y="1981200"/>
              <a:ext cx="313079" cy="400110"/>
            </a:xfrm>
            <a:prstGeom prst="rect">
              <a:avLst/>
            </a:prstGeom>
            <a:noFill/>
          </p:spPr>
          <p:txBody>
            <a:bodyPr wrap="square" rtlCol="0">
              <a:spAutoFit/>
            </a:bodyPr>
            <a:lstStyle/>
            <a:p>
              <a:r>
                <a:rPr lang="en-US" sz="2000" dirty="0"/>
                <a:t>5</a:t>
              </a:r>
            </a:p>
          </p:txBody>
        </p:sp>
        <p:sp>
          <p:nvSpPr>
            <p:cNvPr id="23" name="TextBox 22"/>
            <p:cNvSpPr txBox="1"/>
            <p:nvPr/>
          </p:nvSpPr>
          <p:spPr>
            <a:xfrm>
              <a:off x="2125321" y="1600200"/>
              <a:ext cx="313079" cy="400110"/>
            </a:xfrm>
            <a:prstGeom prst="rect">
              <a:avLst/>
            </a:prstGeom>
            <a:noFill/>
          </p:spPr>
          <p:txBody>
            <a:bodyPr wrap="square" rtlCol="0">
              <a:spAutoFit/>
            </a:bodyPr>
            <a:lstStyle/>
            <a:p>
              <a:r>
                <a:rPr lang="en-US" sz="2000" dirty="0"/>
                <a:t>5</a:t>
              </a:r>
            </a:p>
          </p:txBody>
        </p:sp>
        <p:sp>
          <p:nvSpPr>
            <p:cNvPr id="24" name="TextBox 23"/>
            <p:cNvSpPr txBox="1"/>
            <p:nvPr/>
          </p:nvSpPr>
          <p:spPr>
            <a:xfrm>
              <a:off x="1210921" y="1600200"/>
              <a:ext cx="490637" cy="400110"/>
            </a:xfrm>
            <a:prstGeom prst="rect">
              <a:avLst/>
            </a:prstGeom>
            <a:noFill/>
          </p:spPr>
          <p:txBody>
            <a:bodyPr wrap="square" rtlCol="0">
              <a:spAutoFit/>
            </a:bodyPr>
            <a:lstStyle/>
            <a:p>
              <a:r>
                <a:rPr lang="en-US" sz="2000" dirty="0"/>
                <a:t>30</a:t>
              </a:r>
            </a:p>
          </p:txBody>
        </p:sp>
      </p:grpSp>
      <p:cxnSp>
        <p:nvCxnSpPr>
          <p:cNvPr id="25" name="Straight Connector 24"/>
          <p:cNvCxnSpPr/>
          <p:nvPr/>
        </p:nvCxnSpPr>
        <p:spPr>
          <a:xfrm>
            <a:off x="117144" y="3429000"/>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683037" y="990600"/>
            <a:ext cx="0" cy="5257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67552" y="35052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1</a:t>
            </a:r>
          </a:p>
        </p:txBody>
      </p:sp>
      <p:sp>
        <p:nvSpPr>
          <p:cNvPr id="28" name="TextBox 27"/>
          <p:cNvSpPr txBox="1"/>
          <p:nvPr/>
        </p:nvSpPr>
        <p:spPr>
          <a:xfrm>
            <a:off x="1486553" y="3476118"/>
            <a:ext cx="1757263" cy="461665"/>
          </a:xfrm>
          <a:prstGeom prst="rect">
            <a:avLst/>
          </a:prstGeom>
          <a:noFill/>
        </p:spPr>
        <p:txBody>
          <a:bodyPr wrap="square" rtlCol="0">
            <a:spAutoFit/>
          </a:bodyPr>
          <a:lstStyle/>
          <a:p>
            <a:r>
              <a:rPr lang="en-US" sz="2400" dirty="0"/>
              <a:t>Initialization </a:t>
            </a:r>
          </a:p>
        </p:txBody>
      </p:sp>
      <mc:AlternateContent xmlns:mc="http://schemas.openxmlformats.org/markup-compatibility/2006" xmlns:a14="http://schemas.microsoft.com/office/drawing/2010/main">
        <mc:Choice Requires="a14">
          <p:sp>
            <p:nvSpPr>
              <p:cNvPr id="29" name="Rectangle 28"/>
              <p:cNvSpPr/>
              <p:nvPr/>
            </p:nvSpPr>
            <p:spPr>
              <a:xfrm>
                <a:off x="302259" y="4191000"/>
                <a:ext cx="3678571" cy="1678858"/>
              </a:xfrm>
              <a:prstGeom prst="rect">
                <a:avLst/>
              </a:prstGeom>
            </p:spPr>
            <p:txBody>
              <a:bodyPr wrap="none">
                <a:spAutoFit/>
              </a:bodyPr>
              <a:lstStyle/>
              <a:p>
                <a:pPr algn="ctr">
                  <a:lnSpc>
                    <a:spcPct val="115000"/>
                  </a:lnSpc>
                </a:pPr>
                <a:r>
                  <a:rPr lang="en-US" sz="2400" dirty="0"/>
                  <a:t>D</a:t>
                </a:r>
                <a:r>
                  <a:rPr lang="en-US" sz="2400" baseline="-25000" dirty="0"/>
                  <a:t>0 </a:t>
                </a:r>
                <a:r>
                  <a:rPr lang="en-US" sz="2400" dirty="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a:latin typeface="Cambria Math" panose="02040503050406030204" pitchFamily="18" charset="0"/>
                                </a:rPr>
                                <m:t>∞</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9" name="Rectangle 28"/>
              <p:cNvSpPr>
                <a:spLocks noRot="1" noChangeAspect="1" noMove="1" noResize="1" noEditPoints="1" noAdjustHandles="1" noChangeArrowheads="1" noChangeShapeType="1" noTextEdit="1"/>
              </p:cNvSpPr>
              <p:nvPr/>
            </p:nvSpPr>
            <p:spPr>
              <a:xfrm>
                <a:off x="302259" y="4191000"/>
                <a:ext cx="3678571" cy="1678858"/>
              </a:xfrm>
              <a:prstGeom prst="rect">
                <a:avLst/>
              </a:prstGeom>
              <a:blipFill>
                <a:blip r:embed="rId2"/>
                <a:stretch>
                  <a:fillRect l="-1990"/>
                </a:stretch>
              </a:blipFill>
            </p:spPr>
            <p:txBody>
              <a:bodyPr/>
              <a:lstStyle/>
              <a:p>
                <a:r>
                  <a:rPr lang="en-US">
                    <a:noFill/>
                  </a:rPr>
                  <a:t> </a:t>
                </a:r>
              </a:p>
            </p:txBody>
          </p:sp>
        </mc:Fallback>
      </mc:AlternateContent>
      <p:graphicFrame>
        <p:nvGraphicFramePr>
          <p:cNvPr id="30" name="Table 29"/>
          <p:cNvGraphicFramePr>
            <a:graphicFrameLocks noGrp="1"/>
          </p:cNvGraphicFramePr>
          <p:nvPr/>
        </p:nvGraphicFramePr>
        <p:xfrm>
          <a:off x="1312428" y="4072403"/>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 val="3489300253"/>
                    </a:ext>
                  </a:extLst>
                </a:gridCol>
                <a:gridCol w="601981">
                  <a:extLst>
                    <a:ext uri="{9D8B030D-6E8A-4147-A177-3AD203B41FA5}">
                      <a16:colId xmlns:a16="http://schemas.microsoft.com/office/drawing/2014/main" xmlns="" val="962168071"/>
                    </a:ext>
                  </a:extLst>
                </a:gridCol>
                <a:gridCol w="601981">
                  <a:extLst>
                    <a:ext uri="{9D8B030D-6E8A-4147-A177-3AD203B41FA5}">
                      <a16:colId xmlns:a16="http://schemas.microsoft.com/office/drawing/2014/main" xmlns="" val="1049920334"/>
                    </a:ext>
                  </a:extLst>
                </a:gridCol>
                <a:gridCol w="601981">
                  <a:extLst>
                    <a:ext uri="{9D8B030D-6E8A-4147-A177-3AD203B41FA5}">
                      <a16:colId xmlns:a16="http://schemas.microsoft.com/office/drawing/2014/main" xmlns="" val="3394342561"/>
                    </a:ext>
                  </a:extLst>
                </a:gridCol>
              </a:tblGrid>
              <a:tr h="370840">
                <a:tc>
                  <a:txBody>
                    <a:bodyPr/>
                    <a:lstStyle/>
                    <a:p>
                      <a:pPr algn="ctr"/>
                      <a:r>
                        <a:rPr lang="en-US"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28093668"/>
                  </a:ext>
                </a:extLst>
              </a:tr>
            </a:tbl>
          </a:graphicData>
        </a:graphic>
      </p:graphicFrame>
      <p:graphicFrame>
        <p:nvGraphicFramePr>
          <p:cNvPr id="31" name="Table 30"/>
          <p:cNvGraphicFramePr>
            <a:graphicFrameLocks noGrp="1"/>
          </p:cNvGraphicFramePr>
          <p:nvPr/>
        </p:nvGraphicFramePr>
        <p:xfrm>
          <a:off x="946673" y="4443242"/>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 val="2491987096"/>
                    </a:ext>
                  </a:extLst>
                </a:gridCol>
              </a:tblGrid>
              <a:tr h="344553">
                <a:tc>
                  <a:txBody>
                    <a:bodyPr/>
                    <a:lstStyle/>
                    <a:p>
                      <a:r>
                        <a:rPr lang="en-US" b="1"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54373539"/>
                  </a:ext>
                </a:extLst>
              </a:tr>
              <a:tr h="344553">
                <a:tc>
                  <a:txBody>
                    <a:bodyPr/>
                    <a:lstStyle/>
                    <a:p>
                      <a:r>
                        <a:rPr lang="en-US" b="1"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59170189"/>
                  </a:ext>
                </a:extLst>
              </a:tr>
              <a:tr h="344553">
                <a:tc>
                  <a:txBody>
                    <a:bodyPr/>
                    <a:lstStyle/>
                    <a:p>
                      <a:r>
                        <a:rPr lang="en-US" b="1"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73020703"/>
                  </a:ext>
                </a:extLst>
              </a:tr>
              <a:tr h="344553">
                <a:tc>
                  <a:txBody>
                    <a:bodyPr/>
                    <a:lstStyle/>
                    <a:p>
                      <a:r>
                        <a:rPr lang="en-US" b="1"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14938776"/>
                  </a:ext>
                </a:extLst>
              </a:tr>
            </a:tbl>
          </a:graphicData>
        </a:graphic>
      </p:graphicFrame>
      <p:sp>
        <p:nvSpPr>
          <p:cNvPr id="32" name="Rectangle 31"/>
          <p:cNvSpPr/>
          <p:nvPr/>
        </p:nvSpPr>
        <p:spPr>
          <a:xfrm>
            <a:off x="5007433" y="9906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5</a:t>
            </a:r>
          </a:p>
        </p:txBody>
      </p:sp>
      <p:sp>
        <p:nvSpPr>
          <p:cNvPr id="33" name="TextBox 32"/>
          <p:cNvSpPr txBox="1"/>
          <p:nvPr/>
        </p:nvSpPr>
        <p:spPr>
          <a:xfrm>
            <a:off x="6101754" y="963304"/>
            <a:ext cx="5341309" cy="830997"/>
          </a:xfrm>
          <a:prstGeom prst="rect">
            <a:avLst/>
          </a:prstGeom>
          <a:noFill/>
        </p:spPr>
        <p:txBody>
          <a:bodyPr wrap="square" rtlCol="0">
            <a:spAutoFit/>
          </a:bodyPr>
          <a:lstStyle/>
          <a:p>
            <a:pPr algn="just"/>
            <a:r>
              <a:rPr lang="en-US" sz="2400" dirty="0"/>
              <a:t>Calculate the distance between each node with </a:t>
            </a:r>
            <a:r>
              <a:rPr lang="en-US" sz="2400" b="1" dirty="0">
                <a:solidFill>
                  <a:srgbClr val="AD1457"/>
                </a:solidFill>
              </a:rPr>
              <a:t>node 4 </a:t>
            </a:r>
            <a:r>
              <a:rPr lang="en-US" sz="2400" dirty="0"/>
              <a:t>as an intermediate node.</a:t>
            </a:r>
          </a:p>
        </p:txBody>
      </p:sp>
      <mc:AlternateContent xmlns:mc="http://schemas.openxmlformats.org/markup-compatibility/2006" xmlns:a14="http://schemas.microsoft.com/office/drawing/2010/main">
        <mc:Choice Requires="a14">
          <p:sp>
            <p:nvSpPr>
              <p:cNvPr id="34" name="Rectangle 33"/>
              <p:cNvSpPr/>
              <p:nvPr/>
            </p:nvSpPr>
            <p:spPr>
              <a:xfrm>
                <a:off x="6160817" y="2395885"/>
                <a:ext cx="3858107" cy="1678858"/>
              </a:xfrm>
              <a:prstGeom prst="rect">
                <a:avLst/>
              </a:prstGeom>
            </p:spPr>
            <p:txBody>
              <a:bodyPr wrap="none">
                <a:spAutoFit/>
              </a:bodyPr>
              <a:lstStyle/>
              <a:p>
                <a:pPr algn="ctr">
                  <a:lnSpc>
                    <a:spcPct val="115000"/>
                  </a:lnSpc>
                </a:pPr>
                <a:r>
                  <a:rPr lang="en-US" sz="2400" dirty="0"/>
                  <a:t>D</a:t>
                </a:r>
                <a:r>
                  <a:rPr lang="en-US" sz="2400" baseline="-25000" dirty="0"/>
                  <a:t>4 </a:t>
                </a:r>
                <a:r>
                  <a:rPr lang="en-US" sz="2400" dirty="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b="1" i="0" smtClean="0">
                                  <a:solidFill>
                                    <a:srgbClr val="AD1457"/>
                                  </a:solidFill>
                                  <a:latin typeface="Cambria Math" panose="02040503050406030204" pitchFamily="18" charset="0"/>
                                </a:rPr>
                                <m:t>𝟐𝟎</m:t>
                              </m:r>
                            </m:e>
                            <m:e>
                              <m:r>
                                <a:rPr lang="en-US" sz="2400" b="1" i="0" smtClean="0">
                                  <a:solidFill>
                                    <a:srgbClr val="AD1457"/>
                                  </a:solidFill>
                                  <a:latin typeface="Cambria Math" panose="02040503050406030204" pitchFamily="18" charset="0"/>
                                </a:rPr>
                                <m:t>𝟏𝟎</m:t>
                              </m:r>
                            </m:e>
                          </m:mr>
                          <m:mr>
                            <m:e>
                              <m:r>
                                <a:rPr lang="en-US" sz="2400" b="1" i="1" smtClean="0">
                                  <a:solidFill>
                                    <a:srgbClr val="AD1457"/>
                                  </a:solidFill>
                                  <a:latin typeface="Cambria Math" panose="02040503050406030204" pitchFamily="18" charset="0"/>
                                </a:rPr>
                                <m:t>𝟒𝟓</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b="1" i="0" smtClean="0">
                                  <a:solidFill>
                                    <a:srgbClr val="AD1457"/>
                                  </a:solidFill>
                                  <a:latin typeface="Cambria Math" panose="02040503050406030204" pitchFamily="18" charset="0"/>
                                </a:rPr>
                                <m:t>𝟑𝟓</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b="1" i="0" smtClean="0">
                                  <a:solidFill>
                                    <a:srgbClr val="AD1457"/>
                                  </a:solidFill>
                                  <a:latin typeface="Cambria Math" panose="02040503050406030204" pitchFamily="18" charset="0"/>
                                </a:rPr>
                                <m:t>𝟐𝟎</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6160817" y="2395885"/>
                <a:ext cx="3858107" cy="1678858"/>
              </a:xfrm>
              <a:prstGeom prst="rect">
                <a:avLst/>
              </a:prstGeom>
              <a:blipFill>
                <a:blip r:embed="rId3"/>
                <a:stretch>
                  <a:fillRect l="-2054"/>
                </a:stretch>
              </a:blipFill>
            </p:spPr>
            <p:txBody>
              <a:bodyPr/>
              <a:lstStyle/>
              <a:p>
                <a:r>
                  <a:rPr lang="en-US">
                    <a:noFill/>
                  </a:rPr>
                  <a:t> </a:t>
                </a:r>
              </a:p>
            </p:txBody>
          </p:sp>
        </mc:Fallback>
      </mc:AlternateContent>
      <p:graphicFrame>
        <p:nvGraphicFramePr>
          <p:cNvPr id="35" name="Table 34"/>
          <p:cNvGraphicFramePr>
            <a:graphicFrameLocks noGrp="1"/>
          </p:cNvGraphicFramePr>
          <p:nvPr/>
        </p:nvGraphicFramePr>
        <p:xfrm>
          <a:off x="7260754" y="2277288"/>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 val="3489300253"/>
                    </a:ext>
                  </a:extLst>
                </a:gridCol>
                <a:gridCol w="601981">
                  <a:extLst>
                    <a:ext uri="{9D8B030D-6E8A-4147-A177-3AD203B41FA5}">
                      <a16:colId xmlns:a16="http://schemas.microsoft.com/office/drawing/2014/main" xmlns="" val="962168071"/>
                    </a:ext>
                  </a:extLst>
                </a:gridCol>
                <a:gridCol w="601981">
                  <a:extLst>
                    <a:ext uri="{9D8B030D-6E8A-4147-A177-3AD203B41FA5}">
                      <a16:colId xmlns:a16="http://schemas.microsoft.com/office/drawing/2014/main" xmlns="" val="1049920334"/>
                    </a:ext>
                  </a:extLst>
                </a:gridCol>
                <a:gridCol w="601981">
                  <a:extLst>
                    <a:ext uri="{9D8B030D-6E8A-4147-A177-3AD203B41FA5}">
                      <a16:colId xmlns:a16="http://schemas.microsoft.com/office/drawing/2014/main" xmlns="" val="3394342561"/>
                    </a:ext>
                  </a:extLst>
                </a:gridCol>
              </a:tblGrid>
              <a:tr h="370840">
                <a:tc>
                  <a:txBody>
                    <a:bodyPr/>
                    <a:lstStyle/>
                    <a:p>
                      <a:pPr algn="ctr"/>
                      <a:r>
                        <a:rPr lang="en-US"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28093668"/>
                  </a:ext>
                </a:extLst>
              </a:tr>
            </a:tbl>
          </a:graphicData>
        </a:graphic>
      </p:graphicFrame>
      <p:graphicFrame>
        <p:nvGraphicFramePr>
          <p:cNvPr id="36" name="Table 35"/>
          <p:cNvGraphicFramePr>
            <a:graphicFrameLocks noGrp="1"/>
          </p:cNvGraphicFramePr>
          <p:nvPr/>
        </p:nvGraphicFramePr>
        <p:xfrm>
          <a:off x="6855810" y="2648127"/>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 val="2491987096"/>
                    </a:ext>
                  </a:extLst>
                </a:gridCol>
              </a:tblGrid>
              <a:tr h="344553">
                <a:tc>
                  <a:txBody>
                    <a:bodyPr/>
                    <a:lstStyle/>
                    <a:p>
                      <a:r>
                        <a:rPr lang="en-US" b="1"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54373539"/>
                  </a:ext>
                </a:extLst>
              </a:tr>
              <a:tr h="344553">
                <a:tc>
                  <a:txBody>
                    <a:bodyPr/>
                    <a:lstStyle/>
                    <a:p>
                      <a:r>
                        <a:rPr lang="en-US" b="1"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59170189"/>
                  </a:ext>
                </a:extLst>
              </a:tr>
              <a:tr h="344553">
                <a:tc>
                  <a:txBody>
                    <a:bodyPr/>
                    <a:lstStyle/>
                    <a:p>
                      <a:r>
                        <a:rPr lang="en-US" b="1"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73020703"/>
                  </a:ext>
                </a:extLst>
              </a:tr>
              <a:tr h="344553">
                <a:tc>
                  <a:txBody>
                    <a:bodyPr/>
                    <a:lstStyle/>
                    <a:p>
                      <a:r>
                        <a:rPr lang="en-US" b="1"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14938776"/>
                  </a:ext>
                </a:extLst>
              </a:tr>
            </a:tbl>
          </a:graphicData>
        </a:graphic>
      </p:graphicFrame>
      <mc:AlternateContent xmlns:mc="http://schemas.openxmlformats.org/markup-compatibility/2006" xmlns:a14="http://schemas.microsoft.com/office/drawing/2010/main">
        <mc:Choice Requires="a14">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 val="4118289501"/>
                        </a:ext>
                      </a:extLst>
                    </a:gridCol>
                    <a:gridCol w="1866900">
                      <a:extLst>
                        <a:ext uri="{9D8B030D-6E8A-4147-A177-3AD203B41FA5}">
                          <a16:colId xmlns:a16="http://schemas.microsoft.com/office/drawing/2014/main" xmlns="" val="883622801"/>
                        </a:ext>
                      </a:extLst>
                    </a:gridCol>
                  </a:tblGrid>
                  <a:tr h="130561">
                    <a:tc gridSpan="2">
                      <a:txBody>
                        <a:bodyPr/>
                        <a:lstStyle/>
                        <a:p>
                          <a:r>
                            <a:rPr lang="en-US" sz="2400" dirty="0">
                              <a:solidFill>
                                <a:srgbClr val="C00000"/>
                              </a:solidFill>
                            </a:rPr>
                            <a:t>For node 1</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4003575315"/>
                      </a:ext>
                    </a:extLst>
                  </a:tr>
                  <a:tr h="130561">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→4→2=</m:t>
                                </m:r>
                                <m:r>
                                  <a:rPr lang="en-US" sz="2400" b="0" i="0" smtClean="0">
                                    <a:latin typeface="Cambria Math" panose="02040503050406030204" pitchFamily="18" charset="0"/>
                                    <a:ea typeface="Cambria Math" panose="02040503050406030204" pitchFamily="18" charset="0"/>
                                  </a:rPr>
                                  <m:t>30</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→2=</m:t>
                                </m:r>
                                <m:r>
                                  <a:rPr lang="en-US" sz="2400" b="0" i="0" smtClean="0">
                                    <a:latin typeface="Cambria Math" panose="02040503050406030204" pitchFamily="18" charset="0"/>
                                  </a:rPr>
                                  <m:t>5</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213697546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→4→3=</m:t>
                                </m:r>
                                <m:r>
                                  <a:rPr lang="en-US" sz="2400" b="0" i="0" smtClean="0">
                                    <a:latin typeface="Cambria Math" panose="02040503050406030204" pitchFamily="18" charset="0"/>
                                    <a:ea typeface="Cambria Math" panose="02040503050406030204" pitchFamily="18" charset="0"/>
                                  </a:rPr>
                                  <m:t>15</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→3=</m:t>
                                </m:r>
                                <m:r>
                                  <a:rPr lang="en-US" sz="2400" b="0" i="0" smtClean="0">
                                    <a:latin typeface="Cambria Math" panose="02040503050406030204" pitchFamily="18" charset="0"/>
                                    <a:ea typeface="Cambria Math" panose="02040503050406030204" pitchFamily="18" charset="0"/>
                                  </a:rPr>
                                  <m:t>20</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683276410"/>
                      </a:ext>
                    </a:extLst>
                  </a:tr>
                </a:tbl>
              </a:graphicData>
            </a:graphic>
          </p:graphicFrame>
        </mc:Choice>
        <mc:Fallback xmlns="">
          <p:graphicFrame>
            <p:nvGraphicFramePr>
              <p:cNvPr id="37" name="Table 36"/>
              <p:cNvGraphicFramePr>
                <a:graphicFrameLocks noGrp="1"/>
              </p:cNvGraphicFramePr>
              <p:nvPr>
                <p:extLst>
                  <p:ext uri="{D42A27DB-BD31-4B8C-83A1-F6EECF244321}">
                    <p14:modId xmlns:p14="http://schemas.microsoft.com/office/powerpoint/2010/main" val="2457212696"/>
                  </p:ext>
                </p:extLst>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4118289501"/>
                        </a:ext>
                      </a:extLst>
                    </a:gridCol>
                    <a:gridCol w="1866900">
                      <a:extLst>
                        <a:ext uri="{9D8B030D-6E8A-4147-A177-3AD203B41FA5}">
                          <a16:colId xmlns:a16="http://schemas.microsoft.com/office/drawing/2014/main" val="883622801"/>
                        </a:ext>
                      </a:extLst>
                    </a:gridCol>
                  </a:tblGrid>
                  <a:tr h="457200">
                    <a:tc gridSpan="2">
                      <a:txBody>
                        <a:bodyPr/>
                        <a:lstStyle/>
                        <a:p>
                          <a:r>
                            <a:rPr lang="en-US" sz="2400" dirty="0" smtClean="0">
                              <a:solidFill>
                                <a:srgbClr val="C00000"/>
                              </a:solidFill>
                            </a:rPr>
                            <a:t>For node </a:t>
                          </a:r>
                          <a:r>
                            <a:rPr lang="en-US" sz="2400" dirty="0" smtClean="0">
                              <a:solidFill>
                                <a:srgbClr val="C00000"/>
                              </a:solidFill>
                            </a:rPr>
                            <a:t>1</a:t>
                          </a:r>
                          <a:endParaRPr lang="en-US" sz="2400"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4003575315"/>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258" t="-107895" r="-79639" b="-101316"/>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126710" t="-107895" r="-651" b="-101316"/>
                          </a:stretch>
                        </a:blipFill>
                      </a:tcPr>
                    </a:tc>
                    <a:extLst>
                      <a:ext uri="{0D108BD9-81ED-4DB2-BD59-A6C34878D82A}">
                        <a16:rowId xmlns:a16="http://schemas.microsoft.com/office/drawing/2014/main" val="2136975464"/>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258" t="-210667" r="-79639" b="-2667"/>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126710" t="-210667" r="-651" b="-2667"/>
                          </a:stretch>
                        </a:blipFill>
                      </a:tcPr>
                    </a:tc>
                    <a:extLst>
                      <a:ext uri="{0D108BD9-81ED-4DB2-BD59-A6C34878D82A}">
                        <a16:rowId xmlns:a16="http://schemas.microsoft.com/office/drawing/2014/main" val="3683276410"/>
                      </a:ext>
                    </a:extLst>
                  </a:tr>
                </a:tbl>
              </a:graphicData>
            </a:graphic>
          </p:graphicFrame>
        </mc:Fallback>
      </mc:AlternateContent>
      <p:sp>
        <p:nvSpPr>
          <p:cNvPr id="41" name="TextBox 40"/>
          <p:cNvSpPr txBox="1"/>
          <p:nvPr/>
        </p:nvSpPr>
        <p:spPr>
          <a:xfrm>
            <a:off x="8639510" y="4827027"/>
            <a:ext cx="1529290" cy="369332"/>
          </a:xfrm>
          <a:prstGeom prst="rect">
            <a:avLst/>
          </a:prstGeom>
          <a:solidFill>
            <a:schemeClr val="bg1"/>
          </a:solidFill>
        </p:spPr>
        <p:txBody>
          <a:bodyPr wrap="square" rtlCol="0">
            <a:spAutoFit/>
          </a:bodyPr>
          <a:lstStyle/>
          <a:p>
            <a:endParaRPr lang="en-US" dirty="0"/>
          </a:p>
        </p:txBody>
      </p:sp>
      <p:sp>
        <p:nvSpPr>
          <p:cNvPr id="42" name="TextBox 41"/>
          <p:cNvSpPr txBox="1"/>
          <p:nvPr/>
        </p:nvSpPr>
        <p:spPr>
          <a:xfrm>
            <a:off x="8562291" y="5285026"/>
            <a:ext cx="1529290" cy="369332"/>
          </a:xfrm>
          <a:prstGeom prst="rect">
            <a:avLst/>
          </a:prstGeom>
          <a:solidFill>
            <a:schemeClr val="bg1"/>
          </a:solidFill>
        </p:spPr>
        <p:txBody>
          <a:bodyPr wrap="square" rtlCol="0">
            <a:spAutoFit/>
          </a:bodyPr>
          <a:lstStyle/>
          <a:p>
            <a:endParaRPr lang="en-US" dirty="0"/>
          </a:p>
        </p:txBody>
      </p:sp>
      <p:sp>
        <p:nvSpPr>
          <p:cNvPr id="43" name="Rectangle 42"/>
          <p:cNvSpPr/>
          <p:nvPr/>
        </p:nvSpPr>
        <p:spPr>
          <a:xfrm>
            <a:off x="9275292" y="2639562"/>
            <a:ext cx="443332" cy="1435565"/>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86880" y="3693431"/>
            <a:ext cx="2407924" cy="365760"/>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p:nvSpPr>
        <p:spPr>
          <a:xfrm>
            <a:off x="8024991" y="5286104"/>
            <a:ext cx="411480" cy="36576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p:cNvSpPr txBox="1"/>
              <p:nvPr/>
            </p:nvSpPr>
            <p:spPr>
              <a:xfrm>
                <a:off x="8556115" y="2613724"/>
                <a:ext cx="489078" cy="461665"/>
              </a:xfrm>
              <a:prstGeom prst="rect">
                <a:avLst/>
              </a:prstGeom>
              <a:solidFill>
                <a:schemeClr val="bg1"/>
              </a:solid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AD1457"/>
                          </a:solidFill>
                          <a:latin typeface="Cambria Math" panose="02040503050406030204" pitchFamily="18" charset="0"/>
                        </a:rPr>
                        <m:t>𝟏𝟓</m:t>
                      </m:r>
                    </m:oMath>
                  </m:oMathPara>
                </a14:m>
                <a:endParaRPr lang="en-US" sz="2400" b="1" dirty="0">
                  <a:solidFill>
                    <a:srgbClr val="AD1457"/>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8556115" y="2613724"/>
                <a:ext cx="489078" cy="461665"/>
              </a:xfrm>
              <a:prstGeom prst="rect">
                <a:avLst/>
              </a:prstGeom>
              <a:blipFill>
                <a:blip r:embed="rId5"/>
                <a:stretch>
                  <a:fillRect l="-5000" r="-16250"/>
                </a:stretch>
              </a:blipFill>
            </p:spPr>
            <p:txBody>
              <a:bodyPr/>
              <a:lstStyle/>
              <a:p>
                <a:r>
                  <a:rPr lang="en-US">
                    <a:noFill/>
                  </a:rPr>
                  <a:t> </a:t>
                </a:r>
              </a:p>
            </p:txBody>
          </p:sp>
        </mc:Fallback>
      </mc:AlternateContent>
      <p:sp>
        <p:nvSpPr>
          <p:cNvPr id="39" name="TextBox 38"/>
          <p:cNvSpPr txBox="1"/>
          <p:nvPr/>
        </p:nvSpPr>
        <p:spPr>
          <a:xfrm>
            <a:off x="6320451" y="4843224"/>
            <a:ext cx="2194560" cy="369332"/>
          </a:xfrm>
          <a:prstGeom prst="rect">
            <a:avLst/>
          </a:prstGeom>
          <a:solidFill>
            <a:schemeClr val="bg1"/>
          </a:solidFill>
        </p:spPr>
        <p:txBody>
          <a:bodyPr wrap="square" rtlCol="0">
            <a:spAutoFit/>
          </a:bodyPr>
          <a:lstStyle/>
          <a:p>
            <a:endParaRPr lang="en-US" dirty="0"/>
          </a:p>
        </p:txBody>
      </p:sp>
      <p:sp>
        <p:nvSpPr>
          <p:cNvPr id="40" name="TextBox 39"/>
          <p:cNvSpPr txBox="1"/>
          <p:nvPr/>
        </p:nvSpPr>
        <p:spPr>
          <a:xfrm>
            <a:off x="6265162" y="5295402"/>
            <a:ext cx="219456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54154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left)">
                                      <p:cBhvr>
                                        <p:cTn id="27" dur="1000"/>
                                        <p:tgtEl>
                                          <p:spTgt spid="44"/>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up)">
                                      <p:cBhvr>
                                        <p:cTn id="30" dur="10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0" nodeType="clickEffect">
                                  <p:stCondLst>
                                    <p:cond delay="0"/>
                                  </p:stCondLst>
                                  <p:childTnLst>
                                    <p:set>
                                      <p:cBhvr>
                                        <p:cTn id="47" dur="1" fill="hold">
                                          <p:stCondLst>
                                            <p:cond delay="0"/>
                                          </p:stCondLst>
                                        </p:cTn>
                                        <p:tgtEl>
                                          <p:spTgt spid="4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0" nodeType="clickEffect">
                                  <p:stCondLst>
                                    <p:cond delay="0"/>
                                  </p:stCondLst>
                                  <p:childTnLst>
                                    <p:set>
                                      <p:cBhvr>
                                        <p:cTn id="51" dur="1" fill="hold">
                                          <p:stCondLst>
                                            <p:cond delay="0"/>
                                          </p:stCondLst>
                                        </p:cTn>
                                        <p:tgtEl>
                                          <p:spTgt spid="42"/>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heel(1)">
                                      <p:cBhvr>
                                        <p:cTn id="56" dur="10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41" grpId="0" animBg="1"/>
      <p:bldP spid="42" grpId="0" animBg="1"/>
      <p:bldP spid="43" grpId="0" animBg="1"/>
      <p:bldP spid="44" grpId="0" animBg="1"/>
      <p:bldP spid="45" grpId="0" animBg="1"/>
      <p:bldP spid="46" grpId="0" animBg="1"/>
      <p:bldP spid="39" grpId="0" animBg="1"/>
      <p:bldP spid="4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Floyd Algorithm - Example</a:t>
            </a:r>
          </a:p>
        </p:txBody>
      </p:sp>
      <p:grpSp>
        <p:nvGrpSpPr>
          <p:cNvPr id="4" name="Group 3"/>
          <p:cNvGrpSpPr/>
          <p:nvPr/>
        </p:nvGrpSpPr>
        <p:grpSpPr>
          <a:xfrm>
            <a:off x="405652" y="1106579"/>
            <a:ext cx="3390900" cy="2246221"/>
            <a:chOff x="190500" y="1106579"/>
            <a:chExt cx="3390900" cy="2246221"/>
          </a:xfrm>
        </p:grpSpPr>
        <p:sp>
          <p:nvSpPr>
            <p:cNvPr id="5" name="Oval 4"/>
            <p:cNvSpPr/>
            <p:nvPr/>
          </p:nvSpPr>
          <p:spPr>
            <a:xfrm>
              <a:off x="381000"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6" name="Oval 5"/>
            <p:cNvSpPr/>
            <p:nvPr/>
          </p:nvSpPr>
          <p:spPr>
            <a:xfrm>
              <a:off x="2624237"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4</a:t>
              </a:r>
            </a:p>
          </p:txBody>
        </p:sp>
        <p:sp>
          <p:nvSpPr>
            <p:cNvPr id="7" name="Oval 6"/>
            <p:cNvSpPr/>
            <p:nvPr/>
          </p:nvSpPr>
          <p:spPr>
            <a:xfrm>
              <a:off x="381000"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8" name="Oval 7"/>
            <p:cNvSpPr/>
            <p:nvPr/>
          </p:nvSpPr>
          <p:spPr>
            <a:xfrm>
              <a:off x="2624237"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cxnSp>
          <p:nvCxnSpPr>
            <p:cNvPr id="9" name="Straight Arrow Connector 8"/>
            <p:cNvCxnSpPr>
              <a:stCxn id="5" idx="3"/>
              <a:endCxn id="7" idx="1"/>
            </p:cNvCxnSpPr>
            <p:nvPr/>
          </p:nvCxnSpPr>
          <p:spPr>
            <a:xfrm>
              <a:off x="474738"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7"/>
              <a:endCxn id="5" idx="5"/>
            </p:cNvCxnSpPr>
            <p:nvPr/>
          </p:nvCxnSpPr>
          <p:spPr>
            <a:xfrm flipV="1">
              <a:off x="927342"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8" idx="1"/>
            </p:cNvCxnSpPr>
            <p:nvPr/>
          </p:nvCxnSpPr>
          <p:spPr>
            <a:xfrm>
              <a:off x="2717975"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7"/>
              <a:endCxn id="6" idx="5"/>
            </p:cNvCxnSpPr>
            <p:nvPr/>
          </p:nvCxnSpPr>
          <p:spPr>
            <a:xfrm flipV="1">
              <a:off x="3170579"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6"/>
              <a:endCxn id="8" idx="2"/>
            </p:cNvCxnSpPr>
            <p:nvPr/>
          </p:nvCxnSpPr>
          <p:spPr>
            <a:xfrm>
              <a:off x="1021080" y="2986813"/>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5" idx="6"/>
            </p:cNvCxnSpPr>
            <p:nvPr/>
          </p:nvCxnSpPr>
          <p:spPr>
            <a:xfrm flipH="1">
              <a:off x="1021080" y="1463040"/>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6" idx="3"/>
            </p:cNvCxnSpPr>
            <p:nvPr/>
          </p:nvCxnSpPr>
          <p:spPr>
            <a:xfrm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5" idx="5"/>
            </p:cNvCxnSpPr>
            <p:nvPr/>
          </p:nvCxnSpPr>
          <p:spPr>
            <a:xfrm flipH="1"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0500" y="2057400"/>
              <a:ext cx="190500" cy="400110"/>
            </a:xfrm>
            <a:prstGeom prst="rect">
              <a:avLst/>
            </a:prstGeom>
            <a:noFill/>
          </p:spPr>
          <p:txBody>
            <a:bodyPr wrap="square" rtlCol="0">
              <a:spAutoFit/>
            </a:bodyPr>
            <a:lstStyle/>
            <a:p>
              <a:r>
                <a:rPr lang="en-US" sz="2000" dirty="0"/>
                <a:t>5</a:t>
              </a:r>
            </a:p>
          </p:txBody>
        </p:sp>
        <p:sp>
          <p:nvSpPr>
            <p:cNvPr id="18" name="TextBox 17"/>
            <p:cNvSpPr txBox="1"/>
            <p:nvPr/>
          </p:nvSpPr>
          <p:spPr>
            <a:xfrm>
              <a:off x="876300" y="2032000"/>
              <a:ext cx="495300" cy="400110"/>
            </a:xfrm>
            <a:prstGeom prst="rect">
              <a:avLst/>
            </a:prstGeom>
            <a:noFill/>
          </p:spPr>
          <p:txBody>
            <a:bodyPr wrap="square" rtlCol="0">
              <a:spAutoFit/>
            </a:bodyPr>
            <a:lstStyle/>
            <a:p>
              <a:r>
                <a:rPr lang="en-US" sz="2000" dirty="0"/>
                <a:t>50</a:t>
              </a:r>
            </a:p>
          </p:txBody>
        </p:sp>
        <p:sp>
          <p:nvSpPr>
            <p:cNvPr id="19" name="TextBox 18"/>
            <p:cNvSpPr txBox="1"/>
            <p:nvPr/>
          </p:nvSpPr>
          <p:spPr>
            <a:xfrm>
              <a:off x="1638299" y="2952690"/>
              <a:ext cx="495301" cy="400110"/>
            </a:xfrm>
            <a:prstGeom prst="rect">
              <a:avLst/>
            </a:prstGeom>
            <a:noFill/>
          </p:spPr>
          <p:txBody>
            <a:bodyPr wrap="square" rtlCol="0">
              <a:spAutoFit/>
            </a:bodyPr>
            <a:lstStyle/>
            <a:p>
              <a:r>
                <a:rPr lang="en-US" sz="2000" dirty="0"/>
                <a:t>15</a:t>
              </a:r>
            </a:p>
          </p:txBody>
        </p:sp>
        <p:sp>
          <p:nvSpPr>
            <p:cNvPr id="20" name="TextBox 19"/>
            <p:cNvSpPr txBox="1"/>
            <p:nvPr/>
          </p:nvSpPr>
          <p:spPr>
            <a:xfrm>
              <a:off x="1638298" y="1106579"/>
              <a:ext cx="495301" cy="400110"/>
            </a:xfrm>
            <a:prstGeom prst="rect">
              <a:avLst/>
            </a:prstGeom>
            <a:noFill/>
          </p:spPr>
          <p:txBody>
            <a:bodyPr wrap="square" rtlCol="0">
              <a:spAutoFit/>
            </a:bodyPr>
            <a:lstStyle/>
            <a:p>
              <a:r>
                <a:rPr lang="en-US" sz="2000" dirty="0"/>
                <a:t>15</a:t>
              </a:r>
            </a:p>
          </p:txBody>
        </p:sp>
        <p:sp>
          <p:nvSpPr>
            <p:cNvPr id="21" name="TextBox 20"/>
            <p:cNvSpPr txBox="1"/>
            <p:nvPr/>
          </p:nvSpPr>
          <p:spPr>
            <a:xfrm>
              <a:off x="3086099" y="2006600"/>
              <a:ext cx="495301" cy="400110"/>
            </a:xfrm>
            <a:prstGeom prst="rect">
              <a:avLst/>
            </a:prstGeom>
            <a:noFill/>
          </p:spPr>
          <p:txBody>
            <a:bodyPr wrap="square" rtlCol="0">
              <a:spAutoFit/>
            </a:bodyPr>
            <a:lstStyle/>
            <a:p>
              <a:r>
                <a:rPr lang="en-US" sz="2000" dirty="0"/>
                <a:t>15</a:t>
              </a:r>
            </a:p>
          </p:txBody>
        </p:sp>
        <p:sp>
          <p:nvSpPr>
            <p:cNvPr id="22" name="TextBox 21"/>
            <p:cNvSpPr txBox="1"/>
            <p:nvPr/>
          </p:nvSpPr>
          <p:spPr>
            <a:xfrm>
              <a:off x="2430121" y="1981200"/>
              <a:ext cx="313079" cy="400110"/>
            </a:xfrm>
            <a:prstGeom prst="rect">
              <a:avLst/>
            </a:prstGeom>
            <a:noFill/>
          </p:spPr>
          <p:txBody>
            <a:bodyPr wrap="square" rtlCol="0">
              <a:spAutoFit/>
            </a:bodyPr>
            <a:lstStyle/>
            <a:p>
              <a:r>
                <a:rPr lang="en-US" sz="2000" dirty="0"/>
                <a:t>5</a:t>
              </a:r>
            </a:p>
          </p:txBody>
        </p:sp>
        <p:sp>
          <p:nvSpPr>
            <p:cNvPr id="23" name="TextBox 22"/>
            <p:cNvSpPr txBox="1"/>
            <p:nvPr/>
          </p:nvSpPr>
          <p:spPr>
            <a:xfrm>
              <a:off x="2125321" y="1600200"/>
              <a:ext cx="313079" cy="400110"/>
            </a:xfrm>
            <a:prstGeom prst="rect">
              <a:avLst/>
            </a:prstGeom>
            <a:noFill/>
          </p:spPr>
          <p:txBody>
            <a:bodyPr wrap="square" rtlCol="0">
              <a:spAutoFit/>
            </a:bodyPr>
            <a:lstStyle/>
            <a:p>
              <a:r>
                <a:rPr lang="en-US" sz="2000" dirty="0"/>
                <a:t>5</a:t>
              </a:r>
            </a:p>
          </p:txBody>
        </p:sp>
        <p:sp>
          <p:nvSpPr>
            <p:cNvPr id="24" name="TextBox 23"/>
            <p:cNvSpPr txBox="1"/>
            <p:nvPr/>
          </p:nvSpPr>
          <p:spPr>
            <a:xfrm>
              <a:off x="1210921" y="1600200"/>
              <a:ext cx="490637" cy="400110"/>
            </a:xfrm>
            <a:prstGeom prst="rect">
              <a:avLst/>
            </a:prstGeom>
            <a:noFill/>
          </p:spPr>
          <p:txBody>
            <a:bodyPr wrap="square" rtlCol="0">
              <a:spAutoFit/>
            </a:bodyPr>
            <a:lstStyle/>
            <a:p>
              <a:r>
                <a:rPr lang="en-US" sz="2000" dirty="0"/>
                <a:t>30</a:t>
              </a:r>
            </a:p>
          </p:txBody>
        </p:sp>
      </p:grpSp>
      <p:cxnSp>
        <p:nvCxnSpPr>
          <p:cNvPr id="25" name="Straight Connector 24"/>
          <p:cNvCxnSpPr/>
          <p:nvPr/>
        </p:nvCxnSpPr>
        <p:spPr>
          <a:xfrm>
            <a:off x="117144" y="3429000"/>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683037" y="990600"/>
            <a:ext cx="0" cy="5257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67552" y="35052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1</a:t>
            </a:r>
          </a:p>
        </p:txBody>
      </p:sp>
      <p:sp>
        <p:nvSpPr>
          <p:cNvPr id="28" name="TextBox 27"/>
          <p:cNvSpPr txBox="1"/>
          <p:nvPr/>
        </p:nvSpPr>
        <p:spPr>
          <a:xfrm>
            <a:off x="1486553" y="3476118"/>
            <a:ext cx="1757263" cy="461665"/>
          </a:xfrm>
          <a:prstGeom prst="rect">
            <a:avLst/>
          </a:prstGeom>
          <a:noFill/>
        </p:spPr>
        <p:txBody>
          <a:bodyPr wrap="square" rtlCol="0">
            <a:spAutoFit/>
          </a:bodyPr>
          <a:lstStyle/>
          <a:p>
            <a:r>
              <a:rPr lang="en-US" sz="2400" dirty="0"/>
              <a:t>Initialization </a:t>
            </a:r>
          </a:p>
        </p:txBody>
      </p:sp>
      <mc:AlternateContent xmlns:mc="http://schemas.openxmlformats.org/markup-compatibility/2006" xmlns:a14="http://schemas.microsoft.com/office/drawing/2010/main">
        <mc:Choice Requires="a14">
          <p:sp>
            <p:nvSpPr>
              <p:cNvPr id="29" name="Rectangle 28"/>
              <p:cNvSpPr/>
              <p:nvPr/>
            </p:nvSpPr>
            <p:spPr>
              <a:xfrm>
                <a:off x="302259" y="4191000"/>
                <a:ext cx="3678571" cy="1678858"/>
              </a:xfrm>
              <a:prstGeom prst="rect">
                <a:avLst/>
              </a:prstGeom>
            </p:spPr>
            <p:txBody>
              <a:bodyPr wrap="none">
                <a:spAutoFit/>
              </a:bodyPr>
              <a:lstStyle/>
              <a:p>
                <a:pPr algn="ctr">
                  <a:lnSpc>
                    <a:spcPct val="115000"/>
                  </a:lnSpc>
                </a:pPr>
                <a:r>
                  <a:rPr lang="en-US" sz="2400" dirty="0"/>
                  <a:t>D</a:t>
                </a:r>
                <a:r>
                  <a:rPr lang="en-US" sz="2400" baseline="-25000" dirty="0"/>
                  <a:t>0 </a:t>
                </a:r>
                <a:r>
                  <a:rPr lang="en-US" sz="2400" dirty="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a:latin typeface="Cambria Math" panose="02040503050406030204" pitchFamily="18" charset="0"/>
                                </a:rPr>
                                <m:t>∞</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9" name="Rectangle 28"/>
              <p:cNvSpPr>
                <a:spLocks noRot="1" noChangeAspect="1" noMove="1" noResize="1" noEditPoints="1" noAdjustHandles="1" noChangeArrowheads="1" noChangeShapeType="1" noTextEdit="1"/>
              </p:cNvSpPr>
              <p:nvPr/>
            </p:nvSpPr>
            <p:spPr>
              <a:xfrm>
                <a:off x="302259" y="4191000"/>
                <a:ext cx="3678571" cy="1678858"/>
              </a:xfrm>
              <a:prstGeom prst="rect">
                <a:avLst/>
              </a:prstGeom>
              <a:blipFill>
                <a:blip r:embed="rId2"/>
                <a:stretch>
                  <a:fillRect l="-1990"/>
                </a:stretch>
              </a:blipFill>
            </p:spPr>
            <p:txBody>
              <a:bodyPr/>
              <a:lstStyle/>
              <a:p>
                <a:r>
                  <a:rPr lang="en-US">
                    <a:noFill/>
                  </a:rPr>
                  <a:t> </a:t>
                </a:r>
              </a:p>
            </p:txBody>
          </p:sp>
        </mc:Fallback>
      </mc:AlternateContent>
      <p:graphicFrame>
        <p:nvGraphicFramePr>
          <p:cNvPr id="30" name="Table 29"/>
          <p:cNvGraphicFramePr>
            <a:graphicFrameLocks noGrp="1"/>
          </p:cNvGraphicFramePr>
          <p:nvPr/>
        </p:nvGraphicFramePr>
        <p:xfrm>
          <a:off x="1312428" y="4072403"/>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 val="3489300253"/>
                    </a:ext>
                  </a:extLst>
                </a:gridCol>
                <a:gridCol w="601981">
                  <a:extLst>
                    <a:ext uri="{9D8B030D-6E8A-4147-A177-3AD203B41FA5}">
                      <a16:colId xmlns:a16="http://schemas.microsoft.com/office/drawing/2014/main" xmlns="" val="962168071"/>
                    </a:ext>
                  </a:extLst>
                </a:gridCol>
                <a:gridCol w="601981">
                  <a:extLst>
                    <a:ext uri="{9D8B030D-6E8A-4147-A177-3AD203B41FA5}">
                      <a16:colId xmlns:a16="http://schemas.microsoft.com/office/drawing/2014/main" xmlns="" val="1049920334"/>
                    </a:ext>
                  </a:extLst>
                </a:gridCol>
                <a:gridCol w="601981">
                  <a:extLst>
                    <a:ext uri="{9D8B030D-6E8A-4147-A177-3AD203B41FA5}">
                      <a16:colId xmlns:a16="http://schemas.microsoft.com/office/drawing/2014/main" xmlns="" val="3394342561"/>
                    </a:ext>
                  </a:extLst>
                </a:gridCol>
              </a:tblGrid>
              <a:tr h="370840">
                <a:tc>
                  <a:txBody>
                    <a:bodyPr/>
                    <a:lstStyle/>
                    <a:p>
                      <a:pPr algn="ctr"/>
                      <a:r>
                        <a:rPr lang="en-US"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28093668"/>
                  </a:ext>
                </a:extLst>
              </a:tr>
            </a:tbl>
          </a:graphicData>
        </a:graphic>
      </p:graphicFrame>
      <p:graphicFrame>
        <p:nvGraphicFramePr>
          <p:cNvPr id="31" name="Table 30"/>
          <p:cNvGraphicFramePr>
            <a:graphicFrameLocks noGrp="1"/>
          </p:cNvGraphicFramePr>
          <p:nvPr/>
        </p:nvGraphicFramePr>
        <p:xfrm>
          <a:off x="946673" y="4443242"/>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 val="2491987096"/>
                    </a:ext>
                  </a:extLst>
                </a:gridCol>
              </a:tblGrid>
              <a:tr h="344553">
                <a:tc>
                  <a:txBody>
                    <a:bodyPr/>
                    <a:lstStyle/>
                    <a:p>
                      <a:r>
                        <a:rPr lang="en-US" b="1"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54373539"/>
                  </a:ext>
                </a:extLst>
              </a:tr>
              <a:tr h="344553">
                <a:tc>
                  <a:txBody>
                    <a:bodyPr/>
                    <a:lstStyle/>
                    <a:p>
                      <a:r>
                        <a:rPr lang="en-US" b="1"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59170189"/>
                  </a:ext>
                </a:extLst>
              </a:tr>
              <a:tr h="344553">
                <a:tc>
                  <a:txBody>
                    <a:bodyPr/>
                    <a:lstStyle/>
                    <a:p>
                      <a:r>
                        <a:rPr lang="en-US" b="1"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73020703"/>
                  </a:ext>
                </a:extLst>
              </a:tr>
              <a:tr h="344553">
                <a:tc>
                  <a:txBody>
                    <a:bodyPr/>
                    <a:lstStyle/>
                    <a:p>
                      <a:r>
                        <a:rPr lang="en-US" b="1"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14938776"/>
                  </a:ext>
                </a:extLst>
              </a:tr>
            </a:tbl>
          </a:graphicData>
        </a:graphic>
      </p:graphicFrame>
      <p:sp>
        <p:nvSpPr>
          <p:cNvPr id="32" name="Rectangle 31"/>
          <p:cNvSpPr/>
          <p:nvPr/>
        </p:nvSpPr>
        <p:spPr>
          <a:xfrm>
            <a:off x="5007433" y="9906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5</a:t>
            </a:r>
          </a:p>
        </p:txBody>
      </p:sp>
      <p:sp>
        <p:nvSpPr>
          <p:cNvPr id="33" name="TextBox 32"/>
          <p:cNvSpPr txBox="1"/>
          <p:nvPr/>
        </p:nvSpPr>
        <p:spPr>
          <a:xfrm>
            <a:off x="6101754" y="963304"/>
            <a:ext cx="5341309" cy="830997"/>
          </a:xfrm>
          <a:prstGeom prst="rect">
            <a:avLst/>
          </a:prstGeom>
          <a:noFill/>
        </p:spPr>
        <p:txBody>
          <a:bodyPr wrap="square" rtlCol="0">
            <a:spAutoFit/>
          </a:bodyPr>
          <a:lstStyle/>
          <a:p>
            <a:pPr algn="just"/>
            <a:r>
              <a:rPr lang="en-US" sz="2400" dirty="0"/>
              <a:t>Calculate the distance between each node with </a:t>
            </a:r>
            <a:r>
              <a:rPr lang="en-US" sz="2400" b="1" dirty="0">
                <a:solidFill>
                  <a:srgbClr val="AD1457"/>
                </a:solidFill>
              </a:rPr>
              <a:t>node 4 </a:t>
            </a:r>
            <a:r>
              <a:rPr lang="en-US" sz="2400" dirty="0"/>
              <a:t>as an intermediate node.</a:t>
            </a:r>
          </a:p>
        </p:txBody>
      </p:sp>
      <mc:AlternateContent xmlns:mc="http://schemas.openxmlformats.org/markup-compatibility/2006" xmlns:a14="http://schemas.microsoft.com/office/drawing/2010/main">
        <mc:Choice Requires="a14">
          <p:sp>
            <p:nvSpPr>
              <p:cNvPr id="34" name="Rectangle 33"/>
              <p:cNvSpPr/>
              <p:nvPr/>
            </p:nvSpPr>
            <p:spPr>
              <a:xfrm>
                <a:off x="6160817" y="2395885"/>
                <a:ext cx="3858107" cy="1678858"/>
              </a:xfrm>
              <a:prstGeom prst="rect">
                <a:avLst/>
              </a:prstGeom>
            </p:spPr>
            <p:txBody>
              <a:bodyPr wrap="none">
                <a:spAutoFit/>
              </a:bodyPr>
              <a:lstStyle/>
              <a:p>
                <a:pPr algn="ctr">
                  <a:lnSpc>
                    <a:spcPct val="115000"/>
                  </a:lnSpc>
                </a:pPr>
                <a:r>
                  <a:rPr lang="en-US" sz="2400" dirty="0"/>
                  <a:t>D</a:t>
                </a:r>
                <a:r>
                  <a:rPr lang="en-US" sz="2400" baseline="-25000" dirty="0"/>
                  <a:t>4 </a:t>
                </a:r>
                <a:r>
                  <a:rPr lang="en-US" sz="2400" dirty="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b="1" i="0" smtClean="0">
                                  <a:solidFill>
                                    <a:srgbClr val="AD1457"/>
                                  </a:solidFill>
                                  <a:latin typeface="Cambria Math" panose="02040503050406030204" pitchFamily="18" charset="0"/>
                                </a:rPr>
                                <m:t>𝟏</m:t>
                              </m:r>
                              <m:r>
                                <a:rPr lang="en-US" sz="2400" b="1" i="1" smtClean="0">
                                  <a:solidFill>
                                    <a:srgbClr val="AD1457"/>
                                  </a:solidFill>
                                  <a:latin typeface="Cambria Math" panose="02040503050406030204" pitchFamily="18" charset="0"/>
                                </a:rPr>
                                <m:t>𝟓</m:t>
                              </m:r>
                            </m:e>
                            <m:e>
                              <m:r>
                                <a:rPr lang="en-US" sz="2400" b="1" i="0" smtClean="0">
                                  <a:solidFill>
                                    <a:srgbClr val="AD1457"/>
                                  </a:solidFill>
                                  <a:latin typeface="Cambria Math" panose="02040503050406030204" pitchFamily="18" charset="0"/>
                                </a:rPr>
                                <m:t>𝟏𝟎</m:t>
                              </m:r>
                            </m:e>
                          </m:mr>
                          <m:mr>
                            <m:e>
                              <m:r>
                                <a:rPr lang="en-US" sz="2400" b="1" i="1" smtClean="0">
                                  <a:solidFill>
                                    <a:srgbClr val="AD1457"/>
                                  </a:solidFill>
                                  <a:latin typeface="Cambria Math" panose="02040503050406030204" pitchFamily="18" charset="0"/>
                                </a:rPr>
                                <m:t>𝟒𝟓</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b="1" i="0" smtClean="0">
                                  <a:solidFill>
                                    <a:srgbClr val="AD1457"/>
                                  </a:solidFill>
                                  <a:latin typeface="Cambria Math" panose="02040503050406030204" pitchFamily="18" charset="0"/>
                                </a:rPr>
                                <m:t>𝟑𝟓</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b="1" i="0" smtClean="0">
                                  <a:solidFill>
                                    <a:srgbClr val="AD1457"/>
                                  </a:solidFill>
                                  <a:latin typeface="Cambria Math" panose="02040503050406030204" pitchFamily="18" charset="0"/>
                                </a:rPr>
                                <m:t>𝟐𝟎</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6160817" y="2395885"/>
                <a:ext cx="3858107" cy="1678858"/>
              </a:xfrm>
              <a:prstGeom prst="rect">
                <a:avLst/>
              </a:prstGeom>
              <a:blipFill>
                <a:blip r:embed="rId3"/>
                <a:stretch>
                  <a:fillRect l="-2054"/>
                </a:stretch>
              </a:blipFill>
            </p:spPr>
            <p:txBody>
              <a:bodyPr/>
              <a:lstStyle/>
              <a:p>
                <a:r>
                  <a:rPr lang="en-US">
                    <a:noFill/>
                  </a:rPr>
                  <a:t> </a:t>
                </a:r>
              </a:p>
            </p:txBody>
          </p:sp>
        </mc:Fallback>
      </mc:AlternateContent>
      <p:graphicFrame>
        <p:nvGraphicFramePr>
          <p:cNvPr id="35" name="Table 34"/>
          <p:cNvGraphicFramePr>
            <a:graphicFrameLocks noGrp="1"/>
          </p:cNvGraphicFramePr>
          <p:nvPr/>
        </p:nvGraphicFramePr>
        <p:xfrm>
          <a:off x="7260754" y="2277288"/>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 val="3489300253"/>
                    </a:ext>
                  </a:extLst>
                </a:gridCol>
                <a:gridCol w="601981">
                  <a:extLst>
                    <a:ext uri="{9D8B030D-6E8A-4147-A177-3AD203B41FA5}">
                      <a16:colId xmlns:a16="http://schemas.microsoft.com/office/drawing/2014/main" xmlns="" val="962168071"/>
                    </a:ext>
                  </a:extLst>
                </a:gridCol>
                <a:gridCol w="601981">
                  <a:extLst>
                    <a:ext uri="{9D8B030D-6E8A-4147-A177-3AD203B41FA5}">
                      <a16:colId xmlns:a16="http://schemas.microsoft.com/office/drawing/2014/main" xmlns="" val="1049920334"/>
                    </a:ext>
                  </a:extLst>
                </a:gridCol>
                <a:gridCol w="601981">
                  <a:extLst>
                    <a:ext uri="{9D8B030D-6E8A-4147-A177-3AD203B41FA5}">
                      <a16:colId xmlns:a16="http://schemas.microsoft.com/office/drawing/2014/main" xmlns="" val="3394342561"/>
                    </a:ext>
                  </a:extLst>
                </a:gridCol>
              </a:tblGrid>
              <a:tr h="370840">
                <a:tc>
                  <a:txBody>
                    <a:bodyPr/>
                    <a:lstStyle/>
                    <a:p>
                      <a:pPr algn="ctr"/>
                      <a:r>
                        <a:rPr lang="en-US"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28093668"/>
                  </a:ext>
                </a:extLst>
              </a:tr>
            </a:tbl>
          </a:graphicData>
        </a:graphic>
      </p:graphicFrame>
      <p:graphicFrame>
        <p:nvGraphicFramePr>
          <p:cNvPr id="36" name="Table 35"/>
          <p:cNvGraphicFramePr>
            <a:graphicFrameLocks noGrp="1"/>
          </p:cNvGraphicFramePr>
          <p:nvPr/>
        </p:nvGraphicFramePr>
        <p:xfrm>
          <a:off x="6855810" y="2648127"/>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 val="2491987096"/>
                    </a:ext>
                  </a:extLst>
                </a:gridCol>
              </a:tblGrid>
              <a:tr h="344553">
                <a:tc>
                  <a:txBody>
                    <a:bodyPr/>
                    <a:lstStyle/>
                    <a:p>
                      <a:r>
                        <a:rPr lang="en-US" b="1"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54373539"/>
                  </a:ext>
                </a:extLst>
              </a:tr>
              <a:tr h="344553">
                <a:tc>
                  <a:txBody>
                    <a:bodyPr/>
                    <a:lstStyle/>
                    <a:p>
                      <a:r>
                        <a:rPr lang="en-US" b="1"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59170189"/>
                  </a:ext>
                </a:extLst>
              </a:tr>
              <a:tr h="344553">
                <a:tc>
                  <a:txBody>
                    <a:bodyPr/>
                    <a:lstStyle/>
                    <a:p>
                      <a:r>
                        <a:rPr lang="en-US" b="1"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73020703"/>
                  </a:ext>
                </a:extLst>
              </a:tr>
              <a:tr h="344553">
                <a:tc>
                  <a:txBody>
                    <a:bodyPr/>
                    <a:lstStyle/>
                    <a:p>
                      <a:r>
                        <a:rPr lang="en-US" b="1"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14938776"/>
                  </a:ext>
                </a:extLst>
              </a:tr>
            </a:tbl>
          </a:graphicData>
        </a:graphic>
      </p:graphicFrame>
      <mc:AlternateContent xmlns:mc="http://schemas.openxmlformats.org/markup-compatibility/2006" xmlns:a14="http://schemas.microsoft.com/office/drawing/2010/main">
        <mc:Choice Requires="a14">
          <p:graphicFrame>
            <p:nvGraphicFramePr>
              <p:cNvPr id="37" name="Table 36"/>
              <p:cNvGraphicFramePr>
                <a:graphicFrameLocks noGrp="1"/>
              </p:cNvGraphicFramePr>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xmlns="" val="4118289501"/>
                        </a:ext>
                      </a:extLst>
                    </a:gridCol>
                    <a:gridCol w="1866900">
                      <a:extLst>
                        <a:ext uri="{9D8B030D-6E8A-4147-A177-3AD203B41FA5}">
                          <a16:colId xmlns:a16="http://schemas.microsoft.com/office/drawing/2014/main" xmlns="" val="883622801"/>
                        </a:ext>
                      </a:extLst>
                    </a:gridCol>
                  </a:tblGrid>
                  <a:tr h="130561">
                    <a:tc gridSpan="2">
                      <a:txBody>
                        <a:bodyPr/>
                        <a:lstStyle/>
                        <a:p>
                          <a:r>
                            <a:rPr lang="en-US" sz="2400" dirty="0">
                              <a:solidFill>
                                <a:srgbClr val="C00000"/>
                              </a:solidFill>
                            </a:rPr>
                            <a:t>For node 2</a:t>
                          </a: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4003575315"/>
                      </a:ext>
                    </a:extLst>
                  </a:tr>
                  <a:tr h="130561">
                    <a:tc>
                      <a:txBody>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→4→1=</m:t>
                                </m:r>
                                <m:r>
                                  <a:rPr lang="en-US" sz="2400" b="0" i="0" smtClean="0">
                                    <a:latin typeface="Cambria Math" panose="02040503050406030204" pitchFamily="18" charset="0"/>
                                    <a:ea typeface="Cambria Math" panose="02040503050406030204" pitchFamily="18" charset="0"/>
                                  </a:rPr>
                                  <m:t>20</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→1=</m:t>
                                </m:r>
                                <m:r>
                                  <a:rPr lang="en-US" sz="2400" b="0" i="0" smtClean="0">
                                    <a:latin typeface="Cambria Math" panose="02040503050406030204" pitchFamily="18" charset="0"/>
                                    <a:ea typeface="Cambria Math" panose="02040503050406030204" pitchFamily="18" charset="0"/>
                                  </a:rPr>
                                  <m:t>4</m:t>
                                </m:r>
                                <m:r>
                                  <a:rPr lang="en-US" sz="2400" b="0" i="0" smtClean="0">
                                    <a:latin typeface="Cambria Math" panose="02040503050406030204" pitchFamily="18" charset="0"/>
                                  </a:rPr>
                                  <m:t>5</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213697546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→4→3=</m:t>
                                </m:r>
                                <m:r>
                                  <a:rPr lang="en-US" sz="2400" b="0" i="0" smtClean="0">
                                    <a:latin typeface="Cambria Math" panose="02040503050406030204" pitchFamily="18" charset="0"/>
                                    <a:ea typeface="Cambria Math" panose="02040503050406030204" pitchFamily="18" charset="0"/>
                                  </a:rPr>
                                  <m:t>10</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→3=</m:t>
                                </m:r>
                                <m:r>
                                  <a:rPr lang="en-US" sz="2400" b="0" i="0" smtClean="0">
                                    <a:latin typeface="Cambria Math" panose="02040503050406030204" pitchFamily="18" charset="0"/>
                                    <a:ea typeface="Cambria Math" panose="02040503050406030204" pitchFamily="18" charset="0"/>
                                  </a:rPr>
                                  <m:t>15</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xmlns="" val="3683276410"/>
                      </a:ext>
                    </a:extLst>
                  </a:tr>
                </a:tbl>
              </a:graphicData>
            </a:graphic>
          </p:graphicFrame>
        </mc:Choice>
        <mc:Fallback xmlns="">
          <p:graphicFrame>
            <p:nvGraphicFramePr>
              <p:cNvPr id="37" name="Table 36"/>
              <p:cNvGraphicFramePr>
                <a:graphicFrameLocks noGrp="1"/>
              </p:cNvGraphicFramePr>
              <p:nvPr>
                <p:extLst>
                  <p:ext uri="{D42A27DB-BD31-4B8C-83A1-F6EECF244321}">
                    <p14:modId xmlns:p14="http://schemas.microsoft.com/office/powerpoint/2010/main" val="605116085"/>
                  </p:ext>
                </p:extLst>
              </p:nvPr>
            </p:nvGraphicFramePr>
            <p:xfrm>
              <a:off x="6174385" y="4334688"/>
              <a:ext cx="4229100" cy="137160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4118289501"/>
                        </a:ext>
                      </a:extLst>
                    </a:gridCol>
                    <a:gridCol w="1866900">
                      <a:extLst>
                        <a:ext uri="{9D8B030D-6E8A-4147-A177-3AD203B41FA5}">
                          <a16:colId xmlns:a16="http://schemas.microsoft.com/office/drawing/2014/main" val="883622801"/>
                        </a:ext>
                      </a:extLst>
                    </a:gridCol>
                  </a:tblGrid>
                  <a:tr h="457200">
                    <a:tc gridSpan="2">
                      <a:txBody>
                        <a:bodyPr/>
                        <a:lstStyle/>
                        <a:p>
                          <a:r>
                            <a:rPr lang="en-US" sz="2400" dirty="0" smtClean="0">
                              <a:solidFill>
                                <a:srgbClr val="C00000"/>
                              </a:solidFill>
                            </a:rPr>
                            <a:t>For node </a:t>
                          </a:r>
                          <a:r>
                            <a:rPr lang="en-US" sz="2400" dirty="0" smtClean="0">
                              <a:solidFill>
                                <a:srgbClr val="C00000"/>
                              </a:solidFill>
                            </a:rPr>
                            <a:t>2</a:t>
                          </a:r>
                          <a:endParaRPr lang="en-US" sz="2400"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4003575315"/>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258" t="-107895" r="-79639" b="-101316"/>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126710" t="-107895" r="-651" b="-101316"/>
                          </a:stretch>
                        </a:blipFill>
                      </a:tcPr>
                    </a:tc>
                    <a:extLst>
                      <a:ext uri="{0D108BD9-81ED-4DB2-BD59-A6C34878D82A}">
                        <a16:rowId xmlns:a16="http://schemas.microsoft.com/office/drawing/2014/main" val="2136975464"/>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258" t="-210667" r="-79639" b="-2667"/>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4"/>
                          <a:stretch>
                            <a:fillRect l="-126710" t="-210667" r="-651" b="-2667"/>
                          </a:stretch>
                        </a:blipFill>
                      </a:tcPr>
                    </a:tc>
                    <a:extLst>
                      <a:ext uri="{0D108BD9-81ED-4DB2-BD59-A6C34878D82A}">
                        <a16:rowId xmlns:a16="http://schemas.microsoft.com/office/drawing/2014/main" val="3683276410"/>
                      </a:ext>
                    </a:extLst>
                  </a:tr>
                </a:tbl>
              </a:graphicData>
            </a:graphic>
          </p:graphicFrame>
        </mc:Fallback>
      </mc:AlternateContent>
      <p:sp>
        <p:nvSpPr>
          <p:cNvPr id="41" name="TextBox 40"/>
          <p:cNvSpPr txBox="1"/>
          <p:nvPr/>
        </p:nvSpPr>
        <p:spPr>
          <a:xfrm>
            <a:off x="8613385" y="4840090"/>
            <a:ext cx="1529290" cy="369332"/>
          </a:xfrm>
          <a:prstGeom prst="rect">
            <a:avLst/>
          </a:prstGeom>
          <a:solidFill>
            <a:schemeClr val="bg1"/>
          </a:solidFill>
        </p:spPr>
        <p:txBody>
          <a:bodyPr wrap="square" rtlCol="0">
            <a:spAutoFit/>
          </a:bodyPr>
          <a:lstStyle/>
          <a:p>
            <a:endParaRPr lang="en-US" dirty="0"/>
          </a:p>
        </p:txBody>
      </p:sp>
      <p:sp>
        <p:nvSpPr>
          <p:cNvPr id="42" name="TextBox 41"/>
          <p:cNvSpPr txBox="1"/>
          <p:nvPr/>
        </p:nvSpPr>
        <p:spPr>
          <a:xfrm>
            <a:off x="8627605" y="5271963"/>
            <a:ext cx="1529290" cy="369332"/>
          </a:xfrm>
          <a:prstGeom prst="rect">
            <a:avLst/>
          </a:prstGeom>
          <a:solidFill>
            <a:schemeClr val="bg1"/>
          </a:solidFill>
        </p:spPr>
        <p:txBody>
          <a:bodyPr wrap="square" rtlCol="0">
            <a:spAutoFit/>
          </a:bodyPr>
          <a:lstStyle/>
          <a:p>
            <a:endParaRPr lang="en-US" dirty="0"/>
          </a:p>
        </p:txBody>
      </p:sp>
      <p:sp>
        <p:nvSpPr>
          <p:cNvPr id="43" name="Rectangle 42"/>
          <p:cNvSpPr/>
          <p:nvPr/>
        </p:nvSpPr>
        <p:spPr>
          <a:xfrm>
            <a:off x="9275292" y="2639562"/>
            <a:ext cx="443332" cy="1435565"/>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286880" y="3693431"/>
            <a:ext cx="2407924" cy="365760"/>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p:nvSpPr>
        <p:spPr>
          <a:xfrm>
            <a:off x="8024991" y="5286104"/>
            <a:ext cx="411480" cy="36576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p:cNvSpPr txBox="1"/>
              <p:nvPr/>
            </p:nvSpPr>
            <p:spPr>
              <a:xfrm>
                <a:off x="8556115" y="2992547"/>
                <a:ext cx="489078" cy="365760"/>
              </a:xfrm>
              <a:prstGeom prst="rect">
                <a:avLst/>
              </a:prstGeom>
              <a:solidFill>
                <a:schemeClr val="bg1"/>
              </a:solid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AD1457"/>
                          </a:solidFill>
                          <a:latin typeface="Cambria Math" panose="02040503050406030204" pitchFamily="18" charset="0"/>
                        </a:rPr>
                        <m:t>𝟏𝟎</m:t>
                      </m:r>
                    </m:oMath>
                  </m:oMathPara>
                </a14:m>
                <a:endParaRPr lang="en-US" sz="2400" b="1" dirty="0">
                  <a:solidFill>
                    <a:srgbClr val="AD1457"/>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8556115" y="2992547"/>
                <a:ext cx="489078" cy="365760"/>
              </a:xfrm>
              <a:prstGeom prst="rect">
                <a:avLst/>
              </a:prstGeom>
              <a:blipFill>
                <a:blip r:embed="rId5"/>
                <a:stretch>
                  <a:fillRect l="-3750" r="-15000" b="-8333"/>
                </a:stretch>
              </a:blipFill>
            </p:spPr>
            <p:txBody>
              <a:bodyPr/>
              <a:lstStyle/>
              <a:p>
                <a:r>
                  <a:rPr lang="en-US">
                    <a:noFill/>
                  </a:rPr>
                  <a:t> </a:t>
                </a:r>
              </a:p>
            </p:txBody>
          </p:sp>
        </mc:Fallback>
      </mc:AlternateContent>
      <p:sp>
        <p:nvSpPr>
          <p:cNvPr id="40" name="TextBox 39"/>
          <p:cNvSpPr txBox="1"/>
          <p:nvPr/>
        </p:nvSpPr>
        <p:spPr>
          <a:xfrm>
            <a:off x="6278224" y="5282338"/>
            <a:ext cx="2194560" cy="369332"/>
          </a:xfrm>
          <a:prstGeom prst="rect">
            <a:avLst/>
          </a:prstGeom>
          <a:solidFill>
            <a:schemeClr val="bg1"/>
          </a:solidFill>
        </p:spPr>
        <p:txBody>
          <a:bodyPr wrap="square" rtlCol="0">
            <a:spAutoFit/>
          </a:bodyPr>
          <a:lstStyle/>
          <a:p>
            <a:endParaRPr lang="en-US" dirty="0"/>
          </a:p>
        </p:txBody>
      </p:sp>
      <p:sp>
        <p:nvSpPr>
          <p:cNvPr id="47" name="Rounded Rectangle 46"/>
          <p:cNvSpPr/>
          <p:nvPr/>
        </p:nvSpPr>
        <p:spPr>
          <a:xfrm>
            <a:off x="8007572" y="4850674"/>
            <a:ext cx="411480" cy="36576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p:cNvSpPr txBox="1"/>
              <p:nvPr/>
            </p:nvSpPr>
            <p:spPr>
              <a:xfrm>
                <a:off x="7232412" y="2935942"/>
                <a:ext cx="489078" cy="457200"/>
              </a:xfrm>
              <a:prstGeom prst="rect">
                <a:avLst/>
              </a:prstGeom>
              <a:solidFill>
                <a:schemeClr val="bg1"/>
              </a:solidFill>
            </p:spPr>
            <p:txBody>
              <a:bodyPr wrap="square" rtlCol="0" anchor="ctr">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AD1457"/>
                          </a:solidFill>
                          <a:latin typeface="Cambria Math" panose="02040503050406030204" pitchFamily="18" charset="0"/>
                        </a:rPr>
                        <m:t>𝟐𝟎</m:t>
                      </m:r>
                    </m:oMath>
                  </m:oMathPara>
                </a14:m>
                <a:endParaRPr lang="en-US" sz="2400" b="1" dirty="0">
                  <a:solidFill>
                    <a:srgbClr val="AD1457"/>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7232412" y="2935942"/>
                <a:ext cx="489078" cy="457200"/>
              </a:xfrm>
              <a:prstGeom prst="rect">
                <a:avLst/>
              </a:prstGeom>
              <a:blipFill>
                <a:blip r:embed="rId6"/>
                <a:stretch>
                  <a:fillRect l="-2469" r="-14815"/>
                </a:stretch>
              </a:blipFill>
            </p:spPr>
            <p:txBody>
              <a:bodyPr/>
              <a:lstStyle/>
              <a:p>
                <a:r>
                  <a:rPr lang="en-US">
                    <a:noFill/>
                  </a:rPr>
                  <a:t> </a:t>
                </a:r>
              </a:p>
            </p:txBody>
          </p:sp>
        </mc:Fallback>
      </mc:AlternateContent>
      <p:sp>
        <p:nvSpPr>
          <p:cNvPr id="39" name="TextBox 38"/>
          <p:cNvSpPr txBox="1"/>
          <p:nvPr/>
        </p:nvSpPr>
        <p:spPr>
          <a:xfrm>
            <a:off x="6242074" y="4830161"/>
            <a:ext cx="2194560" cy="369332"/>
          </a:xfrm>
          <a:prstGeom prst="rect">
            <a:avLst/>
          </a:prstGeom>
          <a:solidFill>
            <a:schemeClr val="bg1"/>
          </a:solidFill>
        </p:spPr>
        <p:txBody>
          <a:bodyPr wrap="square" rtlCol="0">
            <a:spAutoFit/>
          </a:bodyPr>
          <a:lstStyle/>
          <a:p>
            <a:endParaRPr lang="en-US" dirty="0"/>
          </a:p>
        </p:txBody>
      </p:sp>
      <p:sp>
        <p:nvSpPr>
          <p:cNvPr id="49" name="TextBox 48"/>
          <p:cNvSpPr txBox="1"/>
          <p:nvPr/>
        </p:nvSpPr>
        <p:spPr>
          <a:xfrm>
            <a:off x="6161296" y="5771605"/>
            <a:ext cx="2956580" cy="461665"/>
          </a:xfrm>
          <a:prstGeom prst="rect">
            <a:avLst/>
          </a:prstGeom>
          <a:noFill/>
        </p:spPr>
        <p:txBody>
          <a:bodyPr wrap="square" rtlCol="0">
            <a:spAutoFit/>
          </a:bodyPr>
          <a:lstStyle/>
          <a:p>
            <a:pPr algn="ctr"/>
            <a:r>
              <a:rPr lang="en-US" sz="2400" dirty="0">
                <a:solidFill>
                  <a:srgbClr val="AD1457"/>
                </a:solidFill>
              </a:rPr>
              <a:t>No change for Node 3  </a:t>
            </a:r>
          </a:p>
        </p:txBody>
      </p:sp>
    </p:spTree>
    <p:extLst>
      <p:ext uri="{BB962C8B-B14F-4D97-AF65-F5344CB8AC3E}">
        <p14:creationId xmlns:p14="http://schemas.microsoft.com/office/powerpoint/2010/main" val="180857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4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heel(1)">
                                      <p:cBhvr>
                                        <p:cTn id="20" dur="10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0" nodeType="clickEffect">
                                  <p:stCondLst>
                                    <p:cond delay="0"/>
                                  </p:stCondLst>
                                  <p:childTnLst>
                                    <p:set>
                                      <p:cBhvr>
                                        <p:cTn id="33" dur="1" fill="hold">
                                          <p:stCondLst>
                                            <p:cond delay="0"/>
                                          </p:stCondLst>
                                        </p:cTn>
                                        <p:tgtEl>
                                          <p:spTgt spid="42"/>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heel(1)">
                                      <p:cBhvr>
                                        <p:cTn id="38" dur="1000"/>
                                        <p:tgtEl>
                                          <p:spTgt spid="4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5" grpId="0" animBg="1"/>
      <p:bldP spid="46" grpId="0" animBg="1"/>
      <p:bldP spid="40" grpId="0" animBg="1"/>
      <p:bldP spid="47" grpId="0" animBg="1"/>
      <p:bldP spid="48" grpId="0" animBg="1"/>
      <p:bldP spid="39" grpId="0" animBg="1"/>
      <p:bldP spid="4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Floyd Algorithm - Example</a:t>
            </a:r>
          </a:p>
        </p:txBody>
      </p:sp>
      <p:grpSp>
        <p:nvGrpSpPr>
          <p:cNvPr id="4" name="Group 3"/>
          <p:cNvGrpSpPr/>
          <p:nvPr/>
        </p:nvGrpSpPr>
        <p:grpSpPr>
          <a:xfrm>
            <a:off x="405652" y="1106579"/>
            <a:ext cx="3390900" cy="2246221"/>
            <a:chOff x="190500" y="1106579"/>
            <a:chExt cx="3390900" cy="2246221"/>
          </a:xfrm>
        </p:grpSpPr>
        <p:sp>
          <p:nvSpPr>
            <p:cNvPr id="5" name="Oval 4"/>
            <p:cNvSpPr/>
            <p:nvPr/>
          </p:nvSpPr>
          <p:spPr>
            <a:xfrm>
              <a:off x="381000"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6" name="Oval 5"/>
            <p:cNvSpPr/>
            <p:nvPr/>
          </p:nvSpPr>
          <p:spPr>
            <a:xfrm>
              <a:off x="2624237" y="1143000"/>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4</a:t>
              </a:r>
            </a:p>
          </p:txBody>
        </p:sp>
        <p:sp>
          <p:nvSpPr>
            <p:cNvPr id="7" name="Oval 6"/>
            <p:cNvSpPr/>
            <p:nvPr/>
          </p:nvSpPr>
          <p:spPr>
            <a:xfrm>
              <a:off x="381000"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8" name="Oval 7"/>
            <p:cNvSpPr/>
            <p:nvPr/>
          </p:nvSpPr>
          <p:spPr>
            <a:xfrm>
              <a:off x="2624237" y="2666773"/>
              <a:ext cx="640080" cy="640080"/>
            </a:xfrm>
            <a:prstGeom prst="ellipse">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cxnSp>
          <p:nvCxnSpPr>
            <p:cNvPr id="9" name="Straight Arrow Connector 8"/>
            <p:cNvCxnSpPr>
              <a:stCxn id="5" idx="3"/>
              <a:endCxn id="7" idx="1"/>
            </p:cNvCxnSpPr>
            <p:nvPr/>
          </p:nvCxnSpPr>
          <p:spPr>
            <a:xfrm>
              <a:off x="474738"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7"/>
              <a:endCxn id="5" idx="5"/>
            </p:cNvCxnSpPr>
            <p:nvPr/>
          </p:nvCxnSpPr>
          <p:spPr>
            <a:xfrm flipV="1">
              <a:off x="927342"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8" idx="1"/>
            </p:cNvCxnSpPr>
            <p:nvPr/>
          </p:nvCxnSpPr>
          <p:spPr>
            <a:xfrm>
              <a:off x="2717975"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7"/>
              <a:endCxn id="6" idx="5"/>
            </p:cNvCxnSpPr>
            <p:nvPr/>
          </p:nvCxnSpPr>
          <p:spPr>
            <a:xfrm flipV="1">
              <a:off x="3170579" y="1689342"/>
              <a:ext cx="0"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6"/>
              <a:endCxn id="8" idx="2"/>
            </p:cNvCxnSpPr>
            <p:nvPr/>
          </p:nvCxnSpPr>
          <p:spPr>
            <a:xfrm>
              <a:off x="1021080" y="2986813"/>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a:endCxn id="5" idx="6"/>
            </p:cNvCxnSpPr>
            <p:nvPr/>
          </p:nvCxnSpPr>
          <p:spPr>
            <a:xfrm flipH="1">
              <a:off x="1021080" y="1463040"/>
              <a:ext cx="16031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6" idx="3"/>
            </p:cNvCxnSpPr>
            <p:nvPr/>
          </p:nvCxnSpPr>
          <p:spPr>
            <a:xfrm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1"/>
              <a:endCxn id="5" idx="5"/>
            </p:cNvCxnSpPr>
            <p:nvPr/>
          </p:nvCxnSpPr>
          <p:spPr>
            <a:xfrm flipH="1" flipV="1">
              <a:off x="927342" y="1689342"/>
              <a:ext cx="1790633" cy="1071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0500" y="2057400"/>
              <a:ext cx="190500" cy="400110"/>
            </a:xfrm>
            <a:prstGeom prst="rect">
              <a:avLst/>
            </a:prstGeom>
            <a:noFill/>
          </p:spPr>
          <p:txBody>
            <a:bodyPr wrap="square" rtlCol="0">
              <a:spAutoFit/>
            </a:bodyPr>
            <a:lstStyle/>
            <a:p>
              <a:r>
                <a:rPr lang="en-US" sz="2000" dirty="0"/>
                <a:t>5</a:t>
              </a:r>
            </a:p>
          </p:txBody>
        </p:sp>
        <p:sp>
          <p:nvSpPr>
            <p:cNvPr id="18" name="TextBox 17"/>
            <p:cNvSpPr txBox="1"/>
            <p:nvPr/>
          </p:nvSpPr>
          <p:spPr>
            <a:xfrm>
              <a:off x="876300" y="2032000"/>
              <a:ext cx="495300" cy="400110"/>
            </a:xfrm>
            <a:prstGeom prst="rect">
              <a:avLst/>
            </a:prstGeom>
            <a:noFill/>
          </p:spPr>
          <p:txBody>
            <a:bodyPr wrap="square" rtlCol="0">
              <a:spAutoFit/>
            </a:bodyPr>
            <a:lstStyle/>
            <a:p>
              <a:r>
                <a:rPr lang="en-US" sz="2000" dirty="0"/>
                <a:t>50</a:t>
              </a:r>
            </a:p>
          </p:txBody>
        </p:sp>
        <p:sp>
          <p:nvSpPr>
            <p:cNvPr id="19" name="TextBox 18"/>
            <p:cNvSpPr txBox="1"/>
            <p:nvPr/>
          </p:nvSpPr>
          <p:spPr>
            <a:xfrm>
              <a:off x="1638299" y="2952690"/>
              <a:ext cx="495301" cy="400110"/>
            </a:xfrm>
            <a:prstGeom prst="rect">
              <a:avLst/>
            </a:prstGeom>
            <a:noFill/>
          </p:spPr>
          <p:txBody>
            <a:bodyPr wrap="square" rtlCol="0">
              <a:spAutoFit/>
            </a:bodyPr>
            <a:lstStyle/>
            <a:p>
              <a:r>
                <a:rPr lang="en-US" sz="2000" dirty="0"/>
                <a:t>15</a:t>
              </a:r>
            </a:p>
          </p:txBody>
        </p:sp>
        <p:sp>
          <p:nvSpPr>
            <p:cNvPr id="20" name="TextBox 19"/>
            <p:cNvSpPr txBox="1"/>
            <p:nvPr/>
          </p:nvSpPr>
          <p:spPr>
            <a:xfrm>
              <a:off x="1638298" y="1106579"/>
              <a:ext cx="495301" cy="400110"/>
            </a:xfrm>
            <a:prstGeom prst="rect">
              <a:avLst/>
            </a:prstGeom>
            <a:noFill/>
          </p:spPr>
          <p:txBody>
            <a:bodyPr wrap="square" rtlCol="0">
              <a:spAutoFit/>
            </a:bodyPr>
            <a:lstStyle/>
            <a:p>
              <a:r>
                <a:rPr lang="en-US" sz="2000" dirty="0"/>
                <a:t>15</a:t>
              </a:r>
            </a:p>
          </p:txBody>
        </p:sp>
        <p:sp>
          <p:nvSpPr>
            <p:cNvPr id="21" name="TextBox 20"/>
            <p:cNvSpPr txBox="1"/>
            <p:nvPr/>
          </p:nvSpPr>
          <p:spPr>
            <a:xfrm>
              <a:off x="3086099" y="2006600"/>
              <a:ext cx="495301" cy="400110"/>
            </a:xfrm>
            <a:prstGeom prst="rect">
              <a:avLst/>
            </a:prstGeom>
            <a:noFill/>
          </p:spPr>
          <p:txBody>
            <a:bodyPr wrap="square" rtlCol="0">
              <a:spAutoFit/>
            </a:bodyPr>
            <a:lstStyle/>
            <a:p>
              <a:r>
                <a:rPr lang="en-US" sz="2000" dirty="0"/>
                <a:t>15</a:t>
              </a:r>
            </a:p>
          </p:txBody>
        </p:sp>
        <p:sp>
          <p:nvSpPr>
            <p:cNvPr id="22" name="TextBox 21"/>
            <p:cNvSpPr txBox="1"/>
            <p:nvPr/>
          </p:nvSpPr>
          <p:spPr>
            <a:xfrm>
              <a:off x="2430121" y="1981200"/>
              <a:ext cx="313079" cy="400110"/>
            </a:xfrm>
            <a:prstGeom prst="rect">
              <a:avLst/>
            </a:prstGeom>
            <a:noFill/>
          </p:spPr>
          <p:txBody>
            <a:bodyPr wrap="square" rtlCol="0">
              <a:spAutoFit/>
            </a:bodyPr>
            <a:lstStyle/>
            <a:p>
              <a:r>
                <a:rPr lang="en-US" sz="2000" dirty="0"/>
                <a:t>5</a:t>
              </a:r>
            </a:p>
          </p:txBody>
        </p:sp>
        <p:sp>
          <p:nvSpPr>
            <p:cNvPr id="23" name="TextBox 22"/>
            <p:cNvSpPr txBox="1"/>
            <p:nvPr/>
          </p:nvSpPr>
          <p:spPr>
            <a:xfrm>
              <a:off x="2125321" y="1600200"/>
              <a:ext cx="313079" cy="400110"/>
            </a:xfrm>
            <a:prstGeom prst="rect">
              <a:avLst/>
            </a:prstGeom>
            <a:noFill/>
          </p:spPr>
          <p:txBody>
            <a:bodyPr wrap="square" rtlCol="0">
              <a:spAutoFit/>
            </a:bodyPr>
            <a:lstStyle/>
            <a:p>
              <a:r>
                <a:rPr lang="en-US" sz="2000" dirty="0"/>
                <a:t>5</a:t>
              </a:r>
            </a:p>
          </p:txBody>
        </p:sp>
        <p:sp>
          <p:nvSpPr>
            <p:cNvPr id="24" name="TextBox 23"/>
            <p:cNvSpPr txBox="1"/>
            <p:nvPr/>
          </p:nvSpPr>
          <p:spPr>
            <a:xfrm>
              <a:off x="1210921" y="1600200"/>
              <a:ext cx="490637" cy="400110"/>
            </a:xfrm>
            <a:prstGeom prst="rect">
              <a:avLst/>
            </a:prstGeom>
            <a:noFill/>
          </p:spPr>
          <p:txBody>
            <a:bodyPr wrap="square" rtlCol="0">
              <a:spAutoFit/>
            </a:bodyPr>
            <a:lstStyle/>
            <a:p>
              <a:r>
                <a:rPr lang="en-US" sz="2000" dirty="0"/>
                <a:t>30</a:t>
              </a:r>
            </a:p>
          </p:txBody>
        </p:sp>
      </p:grpSp>
      <p:cxnSp>
        <p:nvCxnSpPr>
          <p:cNvPr id="25" name="Straight Connector 24"/>
          <p:cNvCxnSpPr/>
          <p:nvPr/>
        </p:nvCxnSpPr>
        <p:spPr>
          <a:xfrm>
            <a:off x="117144" y="3429000"/>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683037" y="990600"/>
            <a:ext cx="0" cy="5257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67552" y="35052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1</a:t>
            </a:r>
          </a:p>
        </p:txBody>
      </p:sp>
      <p:sp>
        <p:nvSpPr>
          <p:cNvPr id="28" name="TextBox 27"/>
          <p:cNvSpPr txBox="1"/>
          <p:nvPr/>
        </p:nvSpPr>
        <p:spPr>
          <a:xfrm>
            <a:off x="1486553" y="3476118"/>
            <a:ext cx="1757263" cy="461665"/>
          </a:xfrm>
          <a:prstGeom prst="rect">
            <a:avLst/>
          </a:prstGeom>
          <a:noFill/>
        </p:spPr>
        <p:txBody>
          <a:bodyPr wrap="square" rtlCol="0">
            <a:spAutoFit/>
          </a:bodyPr>
          <a:lstStyle/>
          <a:p>
            <a:r>
              <a:rPr lang="en-US" sz="2400" dirty="0"/>
              <a:t>Initialization </a:t>
            </a:r>
          </a:p>
        </p:txBody>
      </p:sp>
      <mc:AlternateContent xmlns:mc="http://schemas.openxmlformats.org/markup-compatibility/2006" xmlns:a14="http://schemas.microsoft.com/office/drawing/2010/main">
        <mc:Choice Requires="a14">
          <p:sp>
            <p:nvSpPr>
              <p:cNvPr id="29" name="Rectangle 28"/>
              <p:cNvSpPr/>
              <p:nvPr/>
            </p:nvSpPr>
            <p:spPr>
              <a:xfrm>
                <a:off x="302259" y="4191000"/>
                <a:ext cx="3678571" cy="1678858"/>
              </a:xfrm>
              <a:prstGeom prst="rect">
                <a:avLst/>
              </a:prstGeom>
            </p:spPr>
            <p:txBody>
              <a:bodyPr wrap="none">
                <a:spAutoFit/>
              </a:bodyPr>
              <a:lstStyle/>
              <a:p>
                <a:pPr algn="ctr">
                  <a:lnSpc>
                    <a:spcPct val="115000"/>
                  </a:lnSpc>
                </a:pPr>
                <a:r>
                  <a:rPr lang="en-US" sz="2400" dirty="0"/>
                  <a:t>D</a:t>
                </a:r>
                <a:r>
                  <a:rPr lang="en-US" sz="2400" baseline="-25000" dirty="0"/>
                  <a:t>0 </a:t>
                </a:r>
                <a:r>
                  <a:rPr lang="en-US" sz="2400" dirty="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i="1">
                                  <a:latin typeface="Cambria Math" panose="02040503050406030204" pitchFamily="18" charset="0"/>
                                </a:rPr>
                                <m:t>50</m:t>
                              </m:r>
                            </m:e>
                            <m:e>
                              <m:r>
                                <a:rPr lang="en-US" sz="2400" i="1">
                                  <a:latin typeface="Cambria Math" panose="02040503050406030204" pitchFamily="18" charset="0"/>
                                </a:rPr>
                                <m:t>0</m:t>
                              </m:r>
                            </m:e>
                            <m:e>
                              <m:r>
                                <a:rPr lang="en-US" sz="2400" i="1">
                                  <a:latin typeface="Cambria Math" panose="02040503050406030204" pitchFamily="18" charset="0"/>
                                </a:rPr>
                                <m:t>15</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a:latin typeface="Cambria Math" panose="02040503050406030204" pitchFamily="18" charset="0"/>
                                </a:rPr>
                                <m:t>∞</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a:latin typeface="Cambria Math" panose="02040503050406030204" pitchFamily="18" charset="0"/>
                                </a:rPr>
                                <m:t>∞</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9" name="Rectangle 28"/>
              <p:cNvSpPr>
                <a:spLocks noRot="1" noChangeAspect="1" noMove="1" noResize="1" noEditPoints="1" noAdjustHandles="1" noChangeArrowheads="1" noChangeShapeType="1" noTextEdit="1"/>
              </p:cNvSpPr>
              <p:nvPr/>
            </p:nvSpPr>
            <p:spPr>
              <a:xfrm>
                <a:off x="302259" y="4191000"/>
                <a:ext cx="3678571" cy="1678858"/>
              </a:xfrm>
              <a:prstGeom prst="rect">
                <a:avLst/>
              </a:prstGeom>
              <a:blipFill>
                <a:blip r:embed="rId2"/>
                <a:stretch>
                  <a:fillRect l="-1990"/>
                </a:stretch>
              </a:blipFill>
            </p:spPr>
            <p:txBody>
              <a:bodyPr/>
              <a:lstStyle/>
              <a:p>
                <a:r>
                  <a:rPr lang="en-US">
                    <a:noFill/>
                  </a:rPr>
                  <a:t> </a:t>
                </a:r>
              </a:p>
            </p:txBody>
          </p:sp>
        </mc:Fallback>
      </mc:AlternateContent>
      <p:graphicFrame>
        <p:nvGraphicFramePr>
          <p:cNvPr id="30" name="Table 29"/>
          <p:cNvGraphicFramePr>
            <a:graphicFrameLocks noGrp="1"/>
          </p:cNvGraphicFramePr>
          <p:nvPr/>
        </p:nvGraphicFramePr>
        <p:xfrm>
          <a:off x="1312428" y="4072403"/>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 val="3489300253"/>
                    </a:ext>
                  </a:extLst>
                </a:gridCol>
                <a:gridCol w="601981">
                  <a:extLst>
                    <a:ext uri="{9D8B030D-6E8A-4147-A177-3AD203B41FA5}">
                      <a16:colId xmlns:a16="http://schemas.microsoft.com/office/drawing/2014/main" xmlns="" val="962168071"/>
                    </a:ext>
                  </a:extLst>
                </a:gridCol>
                <a:gridCol w="601981">
                  <a:extLst>
                    <a:ext uri="{9D8B030D-6E8A-4147-A177-3AD203B41FA5}">
                      <a16:colId xmlns:a16="http://schemas.microsoft.com/office/drawing/2014/main" xmlns="" val="1049920334"/>
                    </a:ext>
                  </a:extLst>
                </a:gridCol>
                <a:gridCol w="601981">
                  <a:extLst>
                    <a:ext uri="{9D8B030D-6E8A-4147-A177-3AD203B41FA5}">
                      <a16:colId xmlns:a16="http://schemas.microsoft.com/office/drawing/2014/main" xmlns="" val="3394342561"/>
                    </a:ext>
                  </a:extLst>
                </a:gridCol>
              </a:tblGrid>
              <a:tr h="370840">
                <a:tc>
                  <a:txBody>
                    <a:bodyPr/>
                    <a:lstStyle/>
                    <a:p>
                      <a:pPr algn="ctr"/>
                      <a:r>
                        <a:rPr lang="en-US"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28093668"/>
                  </a:ext>
                </a:extLst>
              </a:tr>
            </a:tbl>
          </a:graphicData>
        </a:graphic>
      </p:graphicFrame>
      <p:graphicFrame>
        <p:nvGraphicFramePr>
          <p:cNvPr id="31" name="Table 30"/>
          <p:cNvGraphicFramePr>
            <a:graphicFrameLocks noGrp="1"/>
          </p:cNvGraphicFramePr>
          <p:nvPr/>
        </p:nvGraphicFramePr>
        <p:xfrm>
          <a:off x="946673" y="4443242"/>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 val="2491987096"/>
                    </a:ext>
                  </a:extLst>
                </a:gridCol>
              </a:tblGrid>
              <a:tr h="344553">
                <a:tc>
                  <a:txBody>
                    <a:bodyPr/>
                    <a:lstStyle/>
                    <a:p>
                      <a:r>
                        <a:rPr lang="en-US" b="1"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54373539"/>
                  </a:ext>
                </a:extLst>
              </a:tr>
              <a:tr h="344553">
                <a:tc>
                  <a:txBody>
                    <a:bodyPr/>
                    <a:lstStyle/>
                    <a:p>
                      <a:r>
                        <a:rPr lang="en-US" b="1"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59170189"/>
                  </a:ext>
                </a:extLst>
              </a:tr>
              <a:tr h="344553">
                <a:tc>
                  <a:txBody>
                    <a:bodyPr/>
                    <a:lstStyle/>
                    <a:p>
                      <a:r>
                        <a:rPr lang="en-US" b="1"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73020703"/>
                  </a:ext>
                </a:extLst>
              </a:tr>
              <a:tr h="344553">
                <a:tc>
                  <a:txBody>
                    <a:bodyPr/>
                    <a:lstStyle/>
                    <a:p>
                      <a:r>
                        <a:rPr lang="en-US" b="1"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14938776"/>
                  </a:ext>
                </a:extLst>
              </a:tr>
            </a:tbl>
          </a:graphicData>
        </a:graphic>
      </p:graphicFrame>
      <p:sp>
        <p:nvSpPr>
          <p:cNvPr id="32" name="Rectangle 31"/>
          <p:cNvSpPr/>
          <p:nvPr/>
        </p:nvSpPr>
        <p:spPr>
          <a:xfrm>
            <a:off x="5007433" y="990600"/>
            <a:ext cx="109728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5</a:t>
            </a:r>
          </a:p>
        </p:txBody>
      </p:sp>
      <p:sp>
        <p:nvSpPr>
          <p:cNvPr id="33" name="TextBox 32"/>
          <p:cNvSpPr txBox="1"/>
          <p:nvPr/>
        </p:nvSpPr>
        <p:spPr>
          <a:xfrm>
            <a:off x="6101754" y="963304"/>
            <a:ext cx="5341309" cy="830997"/>
          </a:xfrm>
          <a:prstGeom prst="rect">
            <a:avLst/>
          </a:prstGeom>
          <a:noFill/>
        </p:spPr>
        <p:txBody>
          <a:bodyPr wrap="square" rtlCol="0">
            <a:spAutoFit/>
          </a:bodyPr>
          <a:lstStyle/>
          <a:p>
            <a:pPr algn="just"/>
            <a:r>
              <a:rPr lang="en-US" sz="2400" dirty="0"/>
              <a:t>Calculate the distance between each node with </a:t>
            </a:r>
            <a:r>
              <a:rPr lang="en-US" sz="2400" b="1" dirty="0">
                <a:solidFill>
                  <a:srgbClr val="AD1457"/>
                </a:solidFill>
              </a:rPr>
              <a:t>node 4 </a:t>
            </a:r>
            <a:r>
              <a:rPr lang="en-US" sz="2400" dirty="0"/>
              <a:t>as an intermediate node.</a:t>
            </a:r>
          </a:p>
        </p:txBody>
      </p:sp>
      <mc:AlternateContent xmlns:mc="http://schemas.openxmlformats.org/markup-compatibility/2006" xmlns:a14="http://schemas.microsoft.com/office/drawing/2010/main">
        <mc:Choice Requires="a14">
          <p:sp>
            <p:nvSpPr>
              <p:cNvPr id="34" name="Rectangle 33"/>
              <p:cNvSpPr/>
              <p:nvPr/>
            </p:nvSpPr>
            <p:spPr>
              <a:xfrm>
                <a:off x="6160817" y="2395885"/>
                <a:ext cx="3858107" cy="1678858"/>
              </a:xfrm>
              <a:prstGeom prst="rect">
                <a:avLst/>
              </a:prstGeom>
            </p:spPr>
            <p:txBody>
              <a:bodyPr wrap="none">
                <a:spAutoFit/>
              </a:bodyPr>
              <a:lstStyle/>
              <a:p>
                <a:pPr algn="ctr">
                  <a:lnSpc>
                    <a:spcPct val="115000"/>
                  </a:lnSpc>
                </a:pPr>
                <a:r>
                  <a:rPr lang="en-US" sz="2400" dirty="0"/>
                  <a:t>D</a:t>
                </a:r>
                <a:r>
                  <a:rPr lang="en-US" sz="2400" baseline="-25000" dirty="0"/>
                  <a:t>4 </a:t>
                </a:r>
                <a:r>
                  <a:rPr lang="en-US" sz="2400" dirty="0"/>
                  <a:t>=     </a:t>
                </a:r>
                <a14:m>
                  <m:oMath xmlns:m="http://schemas.openxmlformats.org/officeDocument/2006/math">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5</m:t>
                              </m:r>
                            </m:e>
                            <m:e>
                              <m:r>
                                <a:rPr lang="en-US" sz="2400" b="1" i="0" smtClean="0">
                                  <a:solidFill>
                                    <a:srgbClr val="AD1457"/>
                                  </a:solidFill>
                                  <a:latin typeface="Cambria Math" panose="02040503050406030204" pitchFamily="18" charset="0"/>
                                </a:rPr>
                                <m:t>𝟏</m:t>
                              </m:r>
                              <m:r>
                                <a:rPr lang="en-US" sz="2400" b="1" i="1" smtClean="0">
                                  <a:solidFill>
                                    <a:srgbClr val="AD1457"/>
                                  </a:solidFill>
                                  <a:latin typeface="Cambria Math" panose="02040503050406030204" pitchFamily="18" charset="0"/>
                                </a:rPr>
                                <m:t>𝟓</m:t>
                              </m:r>
                            </m:e>
                            <m:e>
                              <m:r>
                                <a:rPr lang="en-US" sz="2400" b="1" i="0" smtClean="0">
                                  <a:solidFill>
                                    <a:srgbClr val="AD1457"/>
                                  </a:solidFill>
                                  <a:latin typeface="Cambria Math" panose="02040503050406030204" pitchFamily="18" charset="0"/>
                                </a:rPr>
                                <m:t>𝟏𝟎</m:t>
                              </m:r>
                            </m:e>
                          </m:mr>
                          <m:mr>
                            <m:e>
                              <m:r>
                                <a:rPr lang="en-US" sz="2400" b="1" i="1" smtClean="0">
                                  <a:solidFill>
                                    <a:srgbClr val="AD1457"/>
                                  </a:solidFill>
                                  <a:latin typeface="Cambria Math" panose="02040503050406030204" pitchFamily="18" charset="0"/>
                                </a:rPr>
                                <m:t>𝟐𝟎</m:t>
                              </m:r>
                            </m:e>
                            <m:e>
                              <m:r>
                                <a:rPr lang="en-US" sz="2400" i="1">
                                  <a:latin typeface="Cambria Math" panose="02040503050406030204" pitchFamily="18" charset="0"/>
                                </a:rPr>
                                <m:t>0</m:t>
                              </m:r>
                            </m:e>
                            <m:e>
                              <m:r>
                                <a:rPr lang="en-US" sz="2400" b="1" i="1" smtClean="0">
                                  <a:solidFill>
                                    <a:srgbClr val="AD1457"/>
                                  </a:solidFill>
                                  <a:latin typeface="Cambria Math" panose="02040503050406030204" pitchFamily="18" charset="0"/>
                                </a:rPr>
                                <m:t>𝟏𝟎</m:t>
                              </m:r>
                            </m:e>
                            <m:e>
                              <m:r>
                                <a:rPr lang="en-US" sz="2400" i="1">
                                  <a:latin typeface="Cambria Math" panose="02040503050406030204" pitchFamily="18" charset="0"/>
                                </a:rPr>
                                <m:t>5</m:t>
                              </m:r>
                            </m:e>
                          </m:mr>
                          <m:mr>
                            <m:e>
                              <m:r>
                                <a:rPr lang="en-US" sz="2400" i="1">
                                  <a:latin typeface="Cambria Math" panose="02040503050406030204" pitchFamily="18" charset="0"/>
                                </a:rPr>
                                <m:t>30</m:t>
                              </m:r>
                            </m:e>
                            <m:e>
                              <m:r>
                                <a:rPr lang="en-US" sz="2400" b="1" i="0" smtClean="0">
                                  <a:solidFill>
                                    <a:srgbClr val="AD1457"/>
                                  </a:solidFill>
                                  <a:latin typeface="Cambria Math" panose="02040503050406030204" pitchFamily="18" charset="0"/>
                                </a:rPr>
                                <m:t>𝟑𝟓</m:t>
                              </m:r>
                            </m:e>
                            <m:e>
                              <m:r>
                                <a:rPr lang="en-US" sz="2400" i="1">
                                  <a:latin typeface="Cambria Math" panose="02040503050406030204" pitchFamily="18" charset="0"/>
                                </a:rPr>
                                <m:t>0</m:t>
                              </m:r>
                            </m:e>
                            <m:e>
                              <m:r>
                                <a:rPr lang="en-US" sz="2400" i="1">
                                  <a:latin typeface="Cambria Math" panose="02040503050406030204" pitchFamily="18" charset="0"/>
                                </a:rPr>
                                <m:t>15</m:t>
                              </m:r>
                            </m:e>
                          </m:mr>
                          <m:mr>
                            <m:e>
                              <m:r>
                                <a:rPr lang="en-US" sz="2400" i="1">
                                  <a:latin typeface="Cambria Math" panose="02040503050406030204" pitchFamily="18" charset="0"/>
                                </a:rPr>
                                <m:t>15</m:t>
                              </m:r>
                            </m:e>
                            <m:e>
                              <m:r>
                                <a:rPr lang="en-US" sz="2400" b="1" i="0" smtClean="0">
                                  <a:solidFill>
                                    <a:srgbClr val="AD1457"/>
                                  </a:solidFill>
                                  <a:latin typeface="Cambria Math" panose="02040503050406030204" pitchFamily="18" charset="0"/>
                                </a:rPr>
                                <m:t>𝟐𝟎</m:t>
                              </m:r>
                            </m:e>
                            <m:e>
                              <m:r>
                                <a:rPr lang="en-US" sz="2400" i="1">
                                  <a:latin typeface="Cambria Math" panose="02040503050406030204" pitchFamily="18" charset="0"/>
                                </a:rPr>
                                <m:t>5</m:t>
                              </m:r>
                            </m:e>
                            <m:e>
                              <m:r>
                                <a:rPr lang="en-US" sz="2400" i="1">
                                  <a:latin typeface="Cambria Math" panose="02040503050406030204" pitchFamily="18" charset="0"/>
                                </a:rPr>
                                <m:t>0</m:t>
                              </m:r>
                            </m:e>
                          </m:mr>
                        </m:m>
                      </m:e>
                    </m:d>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6160817" y="2395885"/>
                <a:ext cx="3858107" cy="1678858"/>
              </a:xfrm>
              <a:prstGeom prst="rect">
                <a:avLst/>
              </a:prstGeom>
              <a:blipFill>
                <a:blip r:embed="rId3"/>
                <a:stretch>
                  <a:fillRect l="-2054"/>
                </a:stretch>
              </a:blipFill>
            </p:spPr>
            <p:txBody>
              <a:bodyPr/>
              <a:lstStyle/>
              <a:p>
                <a:r>
                  <a:rPr lang="en-US">
                    <a:noFill/>
                  </a:rPr>
                  <a:t> </a:t>
                </a:r>
              </a:p>
            </p:txBody>
          </p:sp>
        </mc:Fallback>
      </mc:AlternateContent>
      <p:graphicFrame>
        <p:nvGraphicFramePr>
          <p:cNvPr id="35" name="Table 34"/>
          <p:cNvGraphicFramePr>
            <a:graphicFrameLocks noGrp="1"/>
          </p:cNvGraphicFramePr>
          <p:nvPr/>
        </p:nvGraphicFramePr>
        <p:xfrm>
          <a:off x="7260754" y="2277288"/>
          <a:ext cx="2407924" cy="370840"/>
        </p:xfrm>
        <a:graphic>
          <a:graphicData uri="http://schemas.openxmlformats.org/drawingml/2006/table">
            <a:tbl>
              <a:tblPr firstRow="1" bandRow="1">
                <a:tableStyleId>{5C22544A-7EE6-4342-B048-85BDC9FD1C3A}</a:tableStyleId>
              </a:tblPr>
              <a:tblGrid>
                <a:gridCol w="601981">
                  <a:extLst>
                    <a:ext uri="{9D8B030D-6E8A-4147-A177-3AD203B41FA5}">
                      <a16:colId xmlns:a16="http://schemas.microsoft.com/office/drawing/2014/main" xmlns="" val="3489300253"/>
                    </a:ext>
                  </a:extLst>
                </a:gridCol>
                <a:gridCol w="601981">
                  <a:extLst>
                    <a:ext uri="{9D8B030D-6E8A-4147-A177-3AD203B41FA5}">
                      <a16:colId xmlns:a16="http://schemas.microsoft.com/office/drawing/2014/main" xmlns="" val="962168071"/>
                    </a:ext>
                  </a:extLst>
                </a:gridCol>
                <a:gridCol w="601981">
                  <a:extLst>
                    <a:ext uri="{9D8B030D-6E8A-4147-A177-3AD203B41FA5}">
                      <a16:colId xmlns:a16="http://schemas.microsoft.com/office/drawing/2014/main" xmlns="" val="1049920334"/>
                    </a:ext>
                  </a:extLst>
                </a:gridCol>
                <a:gridCol w="601981">
                  <a:extLst>
                    <a:ext uri="{9D8B030D-6E8A-4147-A177-3AD203B41FA5}">
                      <a16:colId xmlns:a16="http://schemas.microsoft.com/office/drawing/2014/main" xmlns="" val="3394342561"/>
                    </a:ext>
                  </a:extLst>
                </a:gridCol>
              </a:tblGrid>
              <a:tr h="370840">
                <a:tc>
                  <a:txBody>
                    <a:bodyPr/>
                    <a:lstStyle/>
                    <a:p>
                      <a:pPr algn="ctr"/>
                      <a:r>
                        <a:rPr lang="en-US"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28093668"/>
                  </a:ext>
                </a:extLst>
              </a:tr>
            </a:tbl>
          </a:graphicData>
        </a:graphic>
      </p:graphicFrame>
      <p:graphicFrame>
        <p:nvGraphicFramePr>
          <p:cNvPr id="36" name="Table 35"/>
          <p:cNvGraphicFramePr>
            <a:graphicFrameLocks noGrp="1"/>
          </p:cNvGraphicFramePr>
          <p:nvPr/>
        </p:nvGraphicFramePr>
        <p:xfrm>
          <a:off x="6855810" y="2648127"/>
          <a:ext cx="335279" cy="1463040"/>
        </p:xfrm>
        <a:graphic>
          <a:graphicData uri="http://schemas.openxmlformats.org/drawingml/2006/table">
            <a:tbl>
              <a:tblPr firstRow="1" bandRow="1">
                <a:tableStyleId>{5C22544A-7EE6-4342-B048-85BDC9FD1C3A}</a:tableStyleId>
              </a:tblPr>
              <a:tblGrid>
                <a:gridCol w="335279">
                  <a:extLst>
                    <a:ext uri="{9D8B030D-6E8A-4147-A177-3AD203B41FA5}">
                      <a16:colId xmlns:a16="http://schemas.microsoft.com/office/drawing/2014/main" xmlns="" val="2491987096"/>
                    </a:ext>
                  </a:extLst>
                </a:gridCol>
              </a:tblGrid>
              <a:tr h="344553">
                <a:tc>
                  <a:txBody>
                    <a:bodyPr/>
                    <a:lstStyle/>
                    <a:p>
                      <a:r>
                        <a:rPr lang="en-US" b="1" dirty="0">
                          <a:solidFill>
                            <a:srgbClr val="0070C0"/>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54373539"/>
                  </a:ext>
                </a:extLst>
              </a:tr>
              <a:tr h="344553">
                <a:tc>
                  <a:txBody>
                    <a:bodyPr/>
                    <a:lstStyle/>
                    <a:p>
                      <a:r>
                        <a:rPr lang="en-US" b="1" dirty="0">
                          <a:solidFill>
                            <a:srgbClr val="0070C0"/>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59170189"/>
                  </a:ext>
                </a:extLst>
              </a:tr>
              <a:tr h="344553">
                <a:tc>
                  <a:txBody>
                    <a:bodyPr/>
                    <a:lstStyle/>
                    <a:p>
                      <a:r>
                        <a:rPr lang="en-US" b="1" dirty="0">
                          <a:solidFill>
                            <a:srgbClr val="0070C0"/>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73020703"/>
                  </a:ext>
                </a:extLst>
              </a:tr>
              <a:tr h="344553">
                <a:tc>
                  <a:txBody>
                    <a:bodyPr/>
                    <a:lstStyle/>
                    <a:p>
                      <a:r>
                        <a:rPr lang="en-US" b="1" dirty="0">
                          <a:solidFill>
                            <a:srgbClr val="0070C0"/>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14938776"/>
                  </a:ext>
                </a:extLst>
              </a:tr>
            </a:tbl>
          </a:graphicData>
        </a:graphic>
      </p:graphicFrame>
      <p:sp>
        <p:nvSpPr>
          <p:cNvPr id="50" name="Rounded Rectangle 49"/>
          <p:cNvSpPr/>
          <p:nvPr/>
        </p:nvSpPr>
        <p:spPr>
          <a:xfrm>
            <a:off x="6193971" y="2103120"/>
            <a:ext cx="4008120" cy="2207623"/>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7171855" y="4801574"/>
            <a:ext cx="2052353" cy="461665"/>
          </a:xfrm>
          <a:prstGeom prst="rect">
            <a:avLst/>
          </a:prstGeom>
          <a:noFill/>
        </p:spPr>
        <p:txBody>
          <a:bodyPr wrap="square" rtlCol="0">
            <a:spAutoFit/>
          </a:bodyPr>
          <a:lstStyle/>
          <a:p>
            <a:pPr algn="ctr"/>
            <a:r>
              <a:rPr lang="en-US" sz="2400" b="1" dirty="0">
                <a:solidFill>
                  <a:srgbClr val="AD1457"/>
                </a:solidFill>
              </a:rPr>
              <a:t>Final Solution </a:t>
            </a:r>
          </a:p>
        </p:txBody>
      </p:sp>
      <p:cxnSp>
        <p:nvCxnSpPr>
          <p:cNvPr id="52" name="Straight Arrow Connector 51"/>
          <p:cNvCxnSpPr>
            <a:stCxn id="51" idx="0"/>
            <a:endCxn id="50" idx="2"/>
          </p:cNvCxnSpPr>
          <p:nvPr/>
        </p:nvCxnSpPr>
        <p:spPr>
          <a:xfrm flipH="1" flipV="1">
            <a:off x="8198031" y="4310743"/>
            <a:ext cx="1" cy="49083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99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heel(1)">
                                      <p:cBhvr>
                                        <p:cTn id="7" dur="1000"/>
                                        <p:tgtEl>
                                          <p:spTgt spid="5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down)">
                                      <p:cBhvr>
                                        <p:cTn id="1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Floyd’s Algorithm</a:t>
            </a:r>
          </a:p>
        </p:txBody>
      </p:sp>
      <p:sp>
        <p:nvSpPr>
          <p:cNvPr id="3" name="Content Placeholder 2"/>
          <p:cNvSpPr>
            <a:spLocks noGrp="1"/>
          </p:cNvSpPr>
          <p:nvPr>
            <p:ph idx="1"/>
          </p:nvPr>
        </p:nvSpPr>
        <p:spPr>
          <a:solidFill>
            <a:srgbClr val="424242"/>
          </a:solidFill>
        </p:spPr>
        <p:txBody>
          <a:bodyPr/>
          <a:lstStyle/>
          <a:p>
            <a:pPr marL="0" indent="0" algn="l">
              <a:buNone/>
            </a:pPr>
            <a:r>
              <a:rPr lang="en-US" sz="2800" b="1" dirty="0">
                <a:solidFill>
                  <a:srgbClr val="00B0F0"/>
                </a:solidFill>
                <a:latin typeface="Consolas" panose="020B0609020204030204" pitchFamily="49" charset="0"/>
                <a:cs typeface="Consolas" panose="020B0609020204030204" pitchFamily="49" charset="0"/>
              </a:rPr>
              <a:t>function</a:t>
            </a:r>
            <a:r>
              <a:rPr lang="en-US" sz="2800" dirty="0">
                <a:solidFill>
                  <a:srgbClr val="00B0F0"/>
                </a:solidFill>
                <a:latin typeface="Consolas" panose="020B0609020204030204" pitchFamily="49" charset="0"/>
                <a:cs typeface="Consolas" panose="020B0609020204030204" pitchFamily="49" charset="0"/>
              </a:rPr>
              <a:t> </a:t>
            </a:r>
            <a:r>
              <a:rPr lang="en-US" sz="2800" i="1" dirty="0">
                <a:solidFill>
                  <a:srgbClr val="00B0F0"/>
                </a:solidFill>
                <a:latin typeface="Consolas" panose="020B0609020204030204" pitchFamily="49" charset="0"/>
                <a:cs typeface="Consolas" panose="020B0609020204030204" pitchFamily="49" charset="0"/>
              </a:rPr>
              <a:t>Floyd</a:t>
            </a:r>
            <a:r>
              <a:rPr lang="en-US" sz="2800" dirty="0">
                <a:solidFill>
                  <a:srgbClr val="00B0F0"/>
                </a:solidFill>
                <a:latin typeface="Consolas" panose="020B0609020204030204" pitchFamily="49" charset="0"/>
                <a:cs typeface="Consolas" panose="020B0609020204030204" pitchFamily="49" charset="0"/>
              </a:rPr>
              <a:t>(</a:t>
            </a:r>
            <a:r>
              <a:rPr lang="en-US" sz="2800" i="1" dirty="0">
                <a:solidFill>
                  <a:srgbClr val="00B0F0"/>
                </a:solidFill>
                <a:latin typeface="Consolas" panose="020B0609020204030204" pitchFamily="49" charset="0"/>
                <a:cs typeface="Consolas" panose="020B0609020204030204" pitchFamily="49" charset="0"/>
              </a:rPr>
              <a:t>L</a:t>
            </a:r>
            <a:r>
              <a:rPr lang="en-US" sz="2800" dirty="0">
                <a:solidFill>
                  <a:srgbClr val="00B0F0"/>
                </a:solidFill>
                <a:latin typeface="Consolas" panose="020B0609020204030204" pitchFamily="49" charset="0"/>
                <a:cs typeface="Consolas" panose="020B0609020204030204" pitchFamily="49" charset="0"/>
              </a:rPr>
              <a:t>[1..</a:t>
            </a:r>
            <a:r>
              <a:rPr lang="en-US" sz="2800" i="1" dirty="0">
                <a:solidFill>
                  <a:srgbClr val="00B0F0"/>
                </a:solidFill>
                <a:latin typeface="Consolas" panose="020B0609020204030204" pitchFamily="49" charset="0"/>
                <a:cs typeface="Consolas" panose="020B0609020204030204" pitchFamily="49" charset="0"/>
              </a:rPr>
              <a:t>n</a:t>
            </a:r>
            <a:r>
              <a:rPr lang="en-US" sz="2800" dirty="0">
                <a:solidFill>
                  <a:srgbClr val="00B0F0"/>
                </a:solidFill>
                <a:latin typeface="Consolas" panose="020B0609020204030204" pitchFamily="49" charset="0"/>
                <a:cs typeface="Consolas" panose="020B0609020204030204" pitchFamily="49" charset="0"/>
              </a:rPr>
              <a:t>, 1..</a:t>
            </a:r>
            <a:r>
              <a:rPr lang="en-US" sz="2800" i="1" dirty="0">
                <a:solidFill>
                  <a:srgbClr val="00B0F0"/>
                </a:solidFill>
                <a:latin typeface="Consolas" panose="020B0609020204030204" pitchFamily="49" charset="0"/>
                <a:cs typeface="Consolas" panose="020B0609020204030204" pitchFamily="49" charset="0"/>
              </a:rPr>
              <a:t>n</a:t>
            </a:r>
            <a:r>
              <a:rPr lang="en-US" sz="2800" dirty="0">
                <a:solidFill>
                  <a:srgbClr val="00B0F0"/>
                </a:solidFill>
                <a:latin typeface="Consolas" panose="020B0609020204030204" pitchFamily="49" charset="0"/>
                <a:cs typeface="Consolas" panose="020B0609020204030204" pitchFamily="49" charset="0"/>
              </a:rPr>
              <a:t>])</a:t>
            </a:r>
            <a:r>
              <a:rPr lang="en-US" sz="2800" b="1" dirty="0">
                <a:solidFill>
                  <a:srgbClr val="00B0F0"/>
                </a:solidFill>
                <a:latin typeface="Consolas" panose="020B0609020204030204" pitchFamily="49" charset="0"/>
                <a:cs typeface="Consolas" panose="020B0609020204030204" pitchFamily="49" charset="0"/>
              </a:rPr>
              <a:t>:array</a:t>
            </a:r>
            <a:r>
              <a:rPr lang="en-US" sz="2800" dirty="0">
                <a:solidFill>
                  <a:srgbClr val="00B0F0"/>
                </a:solidFill>
                <a:latin typeface="Consolas" panose="020B0609020204030204" pitchFamily="49" charset="0"/>
                <a:cs typeface="Consolas" panose="020B0609020204030204" pitchFamily="49" charset="0"/>
              </a:rPr>
              <a:t> [1..</a:t>
            </a:r>
            <a:r>
              <a:rPr lang="en-US" sz="2800" i="1" dirty="0">
                <a:solidFill>
                  <a:srgbClr val="00B0F0"/>
                </a:solidFill>
                <a:latin typeface="Consolas" panose="020B0609020204030204" pitchFamily="49" charset="0"/>
                <a:cs typeface="Consolas" panose="020B0609020204030204" pitchFamily="49" charset="0"/>
              </a:rPr>
              <a:t>n</a:t>
            </a:r>
            <a:r>
              <a:rPr lang="en-US" sz="2800" dirty="0">
                <a:solidFill>
                  <a:srgbClr val="00B0F0"/>
                </a:solidFill>
                <a:latin typeface="Consolas" panose="020B0609020204030204" pitchFamily="49" charset="0"/>
                <a:cs typeface="Consolas" panose="020B0609020204030204" pitchFamily="49" charset="0"/>
              </a:rPr>
              <a:t>, 1..</a:t>
            </a:r>
            <a:r>
              <a:rPr lang="en-US" sz="2800" i="1" dirty="0">
                <a:solidFill>
                  <a:srgbClr val="00B0F0"/>
                </a:solidFill>
                <a:latin typeface="Consolas" panose="020B0609020204030204" pitchFamily="49" charset="0"/>
                <a:cs typeface="Consolas" panose="020B0609020204030204" pitchFamily="49" charset="0"/>
              </a:rPr>
              <a:t>n</a:t>
            </a:r>
            <a:r>
              <a:rPr lang="en-US" sz="2800" dirty="0">
                <a:solidFill>
                  <a:srgbClr val="00B0F0"/>
                </a:solidFill>
                <a:latin typeface="Consolas" panose="020B0609020204030204" pitchFamily="49" charset="0"/>
                <a:cs typeface="Consolas" panose="020B0609020204030204" pitchFamily="49" charset="0"/>
              </a:rPr>
              <a:t>]</a:t>
            </a:r>
          </a:p>
          <a:p>
            <a:pPr marL="0" indent="0" algn="l">
              <a:buNone/>
            </a:pPr>
            <a:r>
              <a:rPr lang="en-US" sz="2800" dirty="0">
                <a:solidFill>
                  <a:srgbClr val="F9C5D7"/>
                </a:solidFill>
                <a:latin typeface="Consolas" panose="020B0609020204030204" pitchFamily="49" charset="0"/>
                <a:cs typeface="Consolas" panose="020B0609020204030204" pitchFamily="49" charset="0"/>
              </a:rPr>
              <a:t>    </a:t>
            </a:r>
            <a:r>
              <a:rPr lang="en-US" sz="2800" b="1" dirty="0">
                <a:solidFill>
                  <a:srgbClr val="F9C5D7"/>
                </a:solidFill>
                <a:latin typeface="Consolas" panose="020B0609020204030204" pitchFamily="49" charset="0"/>
                <a:cs typeface="Consolas" panose="020B0609020204030204" pitchFamily="49" charset="0"/>
              </a:rPr>
              <a:t>array</a:t>
            </a:r>
            <a:r>
              <a:rPr lang="en-US" sz="2800" dirty="0">
                <a:solidFill>
                  <a:srgbClr val="F9C5D7"/>
                </a:solidFill>
                <a:latin typeface="Consolas" panose="020B0609020204030204" pitchFamily="49" charset="0"/>
                <a:cs typeface="Consolas" panose="020B0609020204030204" pitchFamily="49" charset="0"/>
              </a:rPr>
              <a:t> </a:t>
            </a:r>
            <a:r>
              <a:rPr lang="en-US" sz="2800" i="1" dirty="0">
                <a:solidFill>
                  <a:srgbClr val="F9C5D7"/>
                </a:solidFill>
                <a:latin typeface="Consolas" panose="020B0609020204030204" pitchFamily="49" charset="0"/>
                <a:cs typeface="Consolas" panose="020B0609020204030204" pitchFamily="49" charset="0"/>
              </a:rPr>
              <a:t>D</a:t>
            </a:r>
            <a:r>
              <a:rPr lang="en-US" sz="2800" dirty="0">
                <a:solidFill>
                  <a:srgbClr val="F9C5D7"/>
                </a:solidFill>
                <a:latin typeface="Consolas" panose="020B0609020204030204" pitchFamily="49" charset="0"/>
                <a:cs typeface="Consolas" panose="020B0609020204030204" pitchFamily="49" charset="0"/>
              </a:rPr>
              <a:t>[1..</a:t>
            </a:r>
            <a:r>
              <a:rPr lang="en-US" sz="2800" i="1" dirty="0">
                <a:solidFill>
                  <a:srgbClr val="F9C5D7"/>
                </a:solidFill>
                <a:latin typeface="Consolas" panose="020B0609020204030204" pitchFamily="49" charset="0"/>
                <a:cs typeface="Consolas" panose="020B0609020204030204" pitchFamily="49" charset="0"/>
              </a:rPr>
              <a:t>n</a:t>
            </a:r>
            <a:r>
              <a:rPr lang="en-US" sz="2800" dirty="0">
                <a:solidFill>
                  <a:srgbClr val="F9C5D7"/>
                </a:solidFill>
                <a:latin typeface="Consolas" panose="020B0609020204030204" pitchFamily="49" charset="0"/>
                <a:cs typeface="Consolas" panose="020B0609020204030204" pitchFamily="49" charset="0"/>
              </a:rPr>
              <a:t>, 1..</a:t>
            </a:r>
            <a:r>
              <a:rPr lang="en-US" sz="2800" i="1" dirty="0">
                <a:solidFill>
                  <a:srgbClr val="F9C5D7"/>
                </a:solidFill>
                <a:latin typeface="Consolas" panose="020B0609020204030204" pitchFamily="49" charset="0"/>
                <a:cs typeface="Consolas" panose="020B0609020204030204" pitchFamily="49" charset="0"/>
              </a:rPr>
              <a:t>n</a:t>
            </a:r>
            <a:r>
              <a:rPr lang="en-US" sz="2800" dirty="0">
                <a:solidFill>
                  <a:srgbClr val="F9C5D7"/>
                </a:solidFill>
                <a:latin typeface="Consolas" panose="020B0609020204030204" pitchFamily="49" charset="0"/>
                <a:cs typeface="Consolas" panose="020B0609020204030204" pitchFamily="49" charset="0"/>
              </a:rPr>
              <a:t>]</a:t>
            </a:r>
          </a:p>
          <a:p>
            <a:pPr marL="0" indent="0" algn="l">
              <a:buNone/>
            </a:pPr>
            <a:r>
              <a:rPr lang="en-US" sz="2800" dirty="0">
                <a:solidFill>
                  <a:srgbClr val="F9C5D7"/>
                </a:solidFill>
                <a:latin typeface="Consolas" panose="020B0609020204030204" pitchFamily="49" charset="0"/>
                <a:cs typeface="Consolas" panose="020B0609020204030204" pitchFamily="49" charset="0"/>
              </a:rPr>
              <a:t>    </a:t>
            </a:r>
            <a:r>
              <a:rPr lang="en-US" sz="2800" i="1" dirty="0">
                <a:solidFill>
                  <a:srgbClr val="F9C5D7"/>
                </a:solidFill>
                <a:latin typeface="Consolas" panose="020B0609020204030204" pitchFamily="49" charset="0"/>
                <a:cs typeface="Consolas" panose="020B0609020204030204" pitchFamily="49" charset="0"/>
              </a:rPr>
              <a:t>D </a:t>
            </a:r>
            <a:r>
              <a:rPr lang="en-US" sz="2800" dirty="0">
                <a:solidFill>
                  <a:srgbClr val="F9C5D7"/>
                </a:solidFill>
                <a:latin typeface="Consolas" panose="020B0609020204030204" pitchFamily="49" charset="0"/>
                <a:cs typeface="Consolas" panose="020B0609020204030204" pitchFamily="49" charset="0"/>
              </a:rPr>
              <a:t>← </a:t>
            </a:r>
            <a:r>
              <a:rPr lang="en-US" sz="2800" i="1" dirty="0">
                <a:solidFill>
                  <a:srgbClr val="F9C5D7"/>
                </a:solidFill>
                <a:latin typeface="Consolas" panose="020B0609020204030204" pitchFamily="49" charset="0"/>
                <a:cs typeface="Consolas" panose="020B0609020204030204" pitchFamily="49" charset="0"/>
              </a:rPr>
              <a:t>L</a:t>
            </a:r>
            <a:endParaRPr lang="en-US" sz="2800" dirty="0">
              <a:solidFill>
                <a:srgbClr val="F9C5D7"/>
              </a:solidFill>
              <a:latin typeface="Consolas" panose="020B0609020204030204" pitchFamily="49" charset="0"/>
              <a:cs typeface="Consolas" panose="020B0609020204030204" pitchFamily="49" charset="0"/>
            </a:endParaRPr>
          </a:p>
          <a:p>
            <a:pPr marL="0" indent="0" algn="l">
              <a:buNone/>
            </a:pPr>
            <a:r>
              <a:rPr lang="en-US" sz="2800" dirty="0">
                <a:solidFill>
                  <a:srgbClr val="F9C5D7"/>
                </a:solidFill>
                <a:latin typeface="Consolas" panose="020B0609020204030204" pitchFamily="49" charset="0"/>
                <a:cs typeface="Consolas" panose="020B0609020204030204" pitchFamily="49" charset="0"/>
              </a:rPr>
              <a:t>    </a:t>
            </a:r>
            <a:r>
              <a:rPr lang="en-US" sz="2800" b="1" dirty="0">
                <a:solidFill>
                  <a:srgbClr val="F9C5D7"/>
                </a:solidFill>
                <a:latin typeface="Consolas" panose="020B0609020204030204" pitchFamily="49" charset="0"/>
                <a:cs typeface="Consolas" panose="020B0609020204030204" pitchFamily="49" charset="0"/>
              </a:rPr>
              <a:t>for</a:t>
            </a:r>
            <a:r>
              <a:rPr lang="en-US" sz="2800" dirty="0">
                <a:solidFill>
                  <a:srgbClr val="F9C5D7"/>
                </a:solidFill>
                <a:latin typeface="Consolas" panose="020B0609020204030204" pitchFamily="49" charset="0"/>
                <a:cs typeface="Consolas" panose="020B0609020204030204" pitchFamily="49" charset="0"/>
              </a:rPr>
              <a:t> k</a:t>
            </a:r>
            <a:r>
              <a:rPr lang="en-US" sz="2800" i="1" dirty="0">
                <a:solidFill>
                  <a:srgbClr val="F9C5D7"/>
                </a:solidFill>
                <a:latin typeface="Consolas" panose="020B0609020204030204" pitchFamily="49" charset="0"/>
                <a:cs typeface="Consolas" panose="020B0609020204030204" pitchFamily="49" charset="0"/>
              </a:rPr>
              <a:t> </a:t>
            </a:r>
            <a:r>
              <a:rPr lang="en-US" sz="2800" dirty="0">
                <a:solidFill>
                  <a:srgbClr val="F9C5D7"/>
                </a:solidFill>
                <a:latin typeface="Consolas" panose="020B0609020204030204" pitchFamily="49" charset="0"/>
                <a:cs typeface="Consolas" panose="020B0609020204030204" pitchFamily="49" charset="0"/>
              </a:rPr>
              <a:t>← 1 </a:t>
            </a:r>
            <a:r>
              <a:rPr lang="en-US" sz="2800" b="1" dirty="0">
                <a:solidFill>
                  <a:srgbClr val="F9C5D7"/>
                </a:solidFill>
                <a:latin typeface="Consolas" panose="020B0609020204030204" pitchFamily="49" charset="0"/>
                <a:cs typeface="Consolas" panose="020B0609020204030204" pitchFamily="49" charset="0"/>
              </a:rPr>
              <a:t>to</a:t>
            </a:r>
            <a:r>
              <a:rPr lang="en-US" sz="2800" dirty="0">
                <a:solidFill>
                  <a:srgbClr val="F9C5D7"/>
                </a:solidFill>
                <a:latin typeface="Consolas" panose="020B0609020204030204" pitchFamily="49" charset="0"/>
                <a:cs typeface="Consolas" panose="020B0609020204030204" pitchFamily="49" charset="0"/>
              </a:rPr>
              <a:t> </a:t>
            </a:r>
            <a:r>
              <a:rPr lang="en-US" sz="2800" i="1" dirty="0">
                <a:solidFill>
                  <a:srgbClr val="F9C5D7"/>
                </a:solidFill>
                <a:latin typeface="Consolas" panose="020B0609020204030204" pitchFamily="49" charset="0"/>
                <a:cs typeface="Consolas" panose="020B0609020204030204" pitchFamily="49" charset="0"/>
              </a:rPr>
              <a:t>n</a:t>
            </a:r>
            <a:r>
              <a:rPr lang="en-US" sz="2800" dirty="0">
                <a:solidFill>
                  <a:srgbClr val="F9C5D7"/>
                </a:solidFill>
                <a:latin typeface="Consolas" panose="020B0609020204030204" pitchFamily="49" charset="0"/>
                <a:cs typeface="Consolas" panose="020B0609020204030204" pitchFamily="49" charset="0"/>
              </a:rPr>
              <a:t> </a:t>
            </a:r>
            <a:r>
              <a:rPr lang="en-US" sz="2800" b="1" dirty="0">
                <a:solidFill>
                  <a:srgbClr val="F9C5D7"/>
                </a:solidFill>
                <a:latin typeface="Consolas" panose="020B0609020204030204" pitchFamily="49" charset="0"/>
                <a:cs typeface="Consolas" panose="020B0609020204030204" pitchFamily="49" charset="0"/>
              </a:rPr>
              <a:t>do</a:t>
            </a:r>
            <a:endParaRPr lang="en-US" sz="2800" dirty="0">
              <a:solidFill>
                <a:srgbClr val="F9C5D7"/>
              </a:solidFill>
              <a:latin typeface="Consolas" panose="020B0609020204030204" pitchFamily="49" charset="0"/>
              <a:cs typeface="Consolas" panose="020B0609020204030204" pitchFamily="49" charset="0"/>
            </a:endParaRPr>
          </a:p>
          <a:p>
            <a:pPr marL="0" indent="0" algn="l">
              <a:buNone/>
            </a:pPr>
            <a:r>
              <a:rPr lang="en-US" sz="2800" dirty="0">
                <a:solidFill>
                  <a:srgbClr val="F9C5D7"/>
                </a:solidFill>
                <a:latin typeface="Consolas" panose="020B0609020204030204" pitchFamily="49" charset="0"/>
                <a:cs typeface="Consolas" panose="020B0609020204030204" pitchFamily="49" charset="0"/>
              </a:rPr>
              <a:t>       </a:t>
            </a:r>
            <a:r>
              <a:rPr lang="en-US" sz="2800" b="1" dirty="0">
                <a:solidFill>
                  <a:srgbClr val="F9C5D7"/>
                </a:solidFill>
                <a:latin typeface="Consolas" panose="020B0609020204030204" pitchFamily="49" charset="0"/>
                <a:cs typeface="Consolas" panose="020B0609020204030204" pitchFamily="49" charset="0"/>
              </a:rPr>
              <a:t>for</a:t>
            </a:r>
            <a:r>
              <a:rPr lang="en-US" sz="2800" dirty="0">
                <a:solidFill>
                  <a:srgbClr val="F9C5D7"/>
                </a:solidFill>
                <a:latin typeface="Consolas" panose="020B0609020204030204" pitchFamily="49" charset="0"/>
                <a:cs typeface="Consolas" panose="020B0609020204030204" pitchFamily="49" charset="0"/>
              </a:rPr>
              <a:t> </a:t>
            </a:r>
            <a:r>
              <a:rPr lang="en-US" sz="2800" i="1" dirty="0" err="1">
                <a:solidFill>
                  <a:srgbClr val="F9C5D7"/>
                </a:solidFill>
                <a:latin typeface="Consolas" panose="020B0609020204030204" pitchFamily="49" charset="0"/>
                <a:cs typeface="Consolas" panose="020B0609020204030204" pitchFamily="49" charset="0"/>
              </a:rPr>
              <a:t>i</a:t>
            </a:r>
            <a:r>
              <a:rPr lang="en-US" sz="2800" i="1" dirty="0">
                <a:solidFill>
                  <a:srgbClr val="F9C5D7"/>
                </a:solidFill>
                <a:latin typeface="Consolas" panose="020B0609020204030204" pitchFamily="49" charset="0"/>
                <a:cs typeface="Consolas" panose="020B0609020204030204" pitchFamily="49" charset="0"/>
              </a:rPr>
              <a:t>  </a:t>
            </a:r>
            <a:r>
              <a:rPr lang="en-US" sz="2800" dirty="0">
                <a:solidFill>
                  <a:srgbClr val="F9C5D7"/>
                </a:solidFill>
                <a:latin typeface="Consolas" panose="020B0609020204030204" pitchFamily="49" charset="0"/>
                <a:cs typeface="Consolas" panose="020B0609020204030204" pitchFamily="49" charset="0"/>
              </a:rPr>
              <a:t>← 1 </a:t>
            </a:r>
            <a:r>
              <a:rPr lang="en-US" sz="2800" b="1" dirty="0">
                <a:solidFill>
                  <a:srgbClr val="F9C5D7"/>
                </a:solidFill>
                <a:latin typeface="Consolas" panose="020B0609020204030204" pitchFamily="49" charset="0"/>
                <a:cs typeface="Consolas" panose="020B0609020204030204" pitchFamily="49" charset="0"/>
              </a:rPr>
              <a:t>to</a:t>
            </a:r>
            <a:r>
              <a:rPr lang="en-US" sz="2800" dirty="0">
                <a:solidFill>
                  <a:srgbClr val="F9C5D7"/>
                </a:solidFill>
                <a:latin typeface="Consolas" panose="020B0609020204030204" pitchFamily="49" charset="0"/>
                <a:cs typeface="Consolas" panose="020B0609020204030204" pitchFamily="49" charset="0"/>
              </a:rPr>
              <a:t> </a:t>
            </a:r>
            <a:r>
              <a:rPr lang="en-US" sz="2800" i="1" dirty="0">
                <a:solidFill>
                  <a:srgbClr val="F9C5D7"/>
                </a:solidFill>
                <a:latin typeface="Consolas" panose="020B0609020204030204" pitchFamily="49" charset="0"/>
                <a:cs typeface="Consolas" panose="020B0609020204030204" pitchFamily="49" charset="0"/>
              </a:rPr>
              <a:t>n</a:t>
            </a:r>
            <a:r>
              <a:rPr lang="en-US" sz="2800" dirty="0">
                <a:solidFill>
                  <a:srgbClr val="F9C5D7"/>
                </a:solidFill>
                <a:latin typeface="Consolas" panose="020B0609020204030204" pitchFamily="49" charset="0"/>
                <a:cs typeface="Consolas" panose="020B0609020204030204" pitchFamily="49" charset="0"/>
              </a:rPr>
              <a:t> </a:t>
            </a:r>
            <a:r>
              <a:rPr lang="en-US" sz="2800" b="1" dirty="0">
                <a:solidFill>
                  <a:srgbClr val="F9C5D7"/>
                </a:solidFill>
                <a:latin typeface="Consolas" panose="020B0609020204030204" pitchFamily="49" charset="0"/>
                <a:cs typeface="Consolas" panose="020B0609020204030204" pitchFamily="49" charset="0"/>
              </a:rPr>
              <a:t>do</a:t>
            </a:r>
            <a:endParaRPr lang="en-US" sz="2800" dirty="0">
              <a:solidFill>
                <a:srgbClr val="F9C5D7"/>
              </a:solidFill>
              <a:latin typeface="Consolas" panose="020B0609020204030204" pitchFamily="49" charset="0"/>
              <a:cs typeface="Consolas" panose="020B0609020204030204" pitchFamily="49" charset="0"/>
            </a:endParaRPr>
          </a:p>
          <a:p>
            <a:pPr marL="0" indent="0" algn="l">
              <a:buNone/>
            </a:pPr>
            <a:r>
              <a:rPr lang="en-US" sz="2800" dirty="0">
                <a:solidFill>
                  <a:srgbClr val="F9C5D7"/>
                </a:solidFill>
                <a:latin typeface="Consolas" panose="020B0609020204030204" pitchFamily="49" charset="0"/>
                <a:cs typeface="Consolas" panose="020B0609020204030204" pitchFamily="49" charset="0"/>
              </a:rPr>
              <a:t>           </a:t>
            </a:r>
            <a:r>
              <a:rPr lang="en-US" sz="2800" b="1" dirty="0">
                <a:solidFill>
                  <a:srgbClr val="F9C5D7"/>
                </a:solidFill>
                <a:latin typeface="Consolas" panose="020B0609020204030204" pitchFamily="49" charset="0"/>
                <a:cs typeface="Consolas" panose="020B0609020204030204" pitchFamily="49" charset="0"/>
              </a:rPr>
              <a:t>for</a:t>
            </a:r>
            <a:r>
              <a:rPr lang="en-US" sz="2800" dirty="0">
                <a:solidFill>
                  <a:srgbClr val="F9C5D7"/>
                </a:solidFill>
                <a:latin typeface="Consolas" panose="020B0609020204030204" pitchFamily="49" charset="0"/>
                <a:cs typeface="Consolas" panose="020B0609020204030204" pitchFamily="49" charset="0"/>
              </a:rPr>
              <a:t> </a:t>
            </a:r>
            <a:r>
              <a:rPr lang="en-US" sz="2800" i="1" dirty="0">
                <a:solidFill>
                  <a:srgbClr val="F9C5D7"/>
                </a:solidFill>
                <a:latin typeface="Consolas" panose="020B0609020204030204" pitchFamily="49" charset="0"/>
                <a:cs typeface="Consolas" panose="020B0609020204030204" pitchFamily="49" charset="0"/>
              </a:rPr>
              <a:t>j </a:t>
            </a:r>
            <a:r>
              <a:rPr lang="en-US" sz="2800" dirty="0">
                <a:solidFill>
                  <a:srgbClr val="F9C5D7"/>
                </a:solidFill>
                <a:latin typeface="Consolas" panose="020B0609020204030204" pitchFamily="49" charset="0"/>
                <a:cs typeface="Consolas" panose="020B0609020204030204" pitchFamily="49" charset="0"/>
              </a:rPr>
              <a:t>← 1 </a:t>
            </a:r>
            <a:r>
              <a:rPr lang="en-US" sz="2800" b="1" dirty="0">
                <a:solidFill>
                  <a:srgbClr val="F9C5D7"/>
                </a:solidFill>
                <a:latin typeface="Consolas" panose="020B0609020204030204" pitchFamily="49" charset="0"/>
                <a:cs typeface="Consolas" panose="020B0609020204030204" pitchFamily="49" charset="0"/>
              </a:rPr>
              <a:t>to</a:t>
            </a:r>
            <a:r>
              <a:rPr lang="en-US" sz="2800" dirty="0">
                <a:solidFill>
                  <a:srgbClr val="F9C5D7"/>
                </a:solidFill>
                <a:latin typeface="Consolas" panose="020B0609020204030204" pitchFamily="49" charset="0"/>
                <a:cs typeface="Consolas" panose="020B0609020204030204" pitchFamily="49" charset="0"/>
              </a:rPr>
              <a:t> </a:t>
            </a:r>
            <a:r>
              <a:rPr lang="en-US" sz="2800" i="1" dirty="0">
                <a:solidFill>
                  <a:srgbClr val="F9C5D7"/>
                </a:solidFill>
                <a:latin typeface="Consolas" panose="020B0609020204030204" pitchFamily="49" charset="0"/>
                <a:cs typeface="Consolas" panose="020B0609020204030204" pitchFamily="49" charset="0"/>
              </a:rPr>
              <a:t>n</a:t>
            </a:r>
            <a:r>
              <a:rPr lang="en-US" sz="2800" dirty="0">
                <a:solidFill>
                  <a:srgbClr val="F9C5D7"/>
                </a:solidFill>
                <a:latin typeface="Consolas" panose="020B0609020204030204" pitchFamily="49" charset="0"/>
                <a:cs typeface="Consolas" panose="020B0609020204030204" pitchFamily="49" charset="0"/>
              </a:rPr>
              <a:t> </a:t>
            </a:r>
            <a:r>
              <a:rPr lang="en-US" sz="2800" b="1" dirty="0">
                <a:solidFill>
                  <a:srgbClr val="F9C5D7"/>
                </a:solidFill>
                <a:latin typeface="Consolas" panose="020B0609020204030204" pitchFamily="49" charset="0"/>
                <a:cs typeface="Consolas" panose="020B0609020204030204" pitchFamily="49" charset="0"/>
              </a:rPr>
              <a:t>do</a:t>
            </a:r>
            <a:endParaRPr lang="en-US" sz="2800" dirty="0">
              <a:solidFill>
                <a:srgbClr val="F9C5D7"/>
              </a:solidFill>
              <a:latin typeface="Consolas" panose="020B0609020204030204" pitchFamily="49" charset="0"/>
              <a:cs typeface="Consolas" panose="020B0609020204030204" pitchFamily="49" charset="0"/>
            </a:endParaRPr>
          </a:p>
          <a:p>
            <a:pPr marL="0" indent="0" algn="l">
              <a:buNone/>
            </a:pPr>
            <a:r>
              <a:rPr lang="en-US" sz="2800" dirty="0">
                <a:solidFill>
                  <a:srgbClr val="F9C5D7"/>
                </a:solidFill>
                <a:latin typeface="Consolas" panose="020B0609020204030204" pitchFamily="49" charset="0"/>
                <a:cs typeface="Consolas" panose="020B0609020204030204" pitchFamily="49" charset="0"/>
              </a:rPr>
              <a:t>              </a:t>
            </a:r>
            <a:r>
              <a:rPr lang="en-US" sz="2800" i="1" dirty="0">
                <a:solidFill>
                  <a:srgbClr val="F9C5D7"/>
                </a:solidFill>
                <a:latin typeface="Consolas" panose="020B0609020204030204" pitchFamily="49" charset="0"/>
                <a:cs typeface="Consolas" panose="020B0609020204030204" pitchFamily="49" charset="0"/>
              </a:rPr>
              <a:t>D</a:t>
            </a:r>
            <a:r>
              <a:rPr lang="en-US" sz="2800" dirty="0">
                <a:solidFill>
                  <a:srgbClr val="F9C5D7"/>
                </a:solidFill>
                <a:latin typeface="Consolas" panose="020B0609020204030204" pitchFamily="49" charset="0"/>
                <a:cs typeface="Consolas" panose="020B0609020204030204" pitchFamily="49" charset="0"/>
              </a:rPr>
              <a:t>[</a:t>
            </a:r>
            <a:r>
              <a:rPr lang="en-US" sz="2800" i="1" dirty="0" err="1">
                <a:solidFill>
                  <a:srgbClr val="F9C5D7"/>
                </a:solidFill>
                <a:latin typeface="Consolas" panose="020B0609020204030204" pitchFamily="49" charset="0"/>
                <a:cs typeface="Consolas" panose="020B0609020204030204" pitchFamily="49" charset="0"/>
              </a:rPr>
              <a:t>i</a:t>
            </a:r>
            <a:r>
              <a:rPr lang="en-US" sz="2800" dirty="0" err="1">
                <a:solidFill>
                  <a:srgbClr val="F9C5D7"/>
                </a:solidFill>
                <a:latin typeface="Consolas" panose="020B0609020204030204" pitchFamily="49" charset="0"/>
                <a:cs typeface="Consolas" panose="020B0609020204030204" pitchFamily="49" charset="0"/>
              </a:rPr>
              <a:t>,</a:t>
            </a:r>
            <a:r>
              <a:rPr lang="en-US" sz="2800" i="1" dirty="0" err="1">
                <a:solidFill>
                  <a:srgbClr val="F9C5D7"/>
                </a:solidFill>
                <a:latin typeface="Consolas" panose="020B0609020204030204" pitchFamily="49" charset="0"/>
                <a:cs typeface="Consolas" panose="020B0609020204030204" pitchFamily="49" charset="0"/>
              </a:rPr>
              <a:t>j</a:t>
            </a:r>
            <a:r>
              <a:rPr lang="en-US" sz="2800" dirty="0">
                <a:solidFill>
                  <a:srgbClr val="F9C5D7"/>
                </a:solidFill>
                <a:latin typeface="Consolas" panose="020B0609020204030204" pitchFamily="49" charset="0"/>
                <a:cs typeface="Consolas" panose="020B0609020204030204" pitchFamily="49" charset="0"/>
              </a:rPr>
              <a:t>] ← min(</a:t>
            </a:r>
            <a:r>
              <a:rPr lang="en-US" sz="2800" i="1" dirty="0">
                <a:solidFill>
                  <a:srgbClr val="F9C5D7"/>
                </a:solidFill>
                <a:latin typeface="Consolas" panose="020B0609020204030204" pitchFamily="49" charset="0"/>
                <a:cs typeface="Consolas" panose="020B0609020204030204" pitchFamily="49" charset="0"/>
              </a:rPr>
              <a:t>D</a:t>
            </a:r>
            <a:r>
              <a:rPr lang="en-US" sz="2800" dirty="0">
                <a:solidFill>
                  <a:srgbClr val="F9C5D7"/>
                </a:solidFill>
                <a:latin typeface="Consolas" panose="020B0609020204030204" pitchFamily="49" charset="0"/>
                <a:cs typeface="Consolas" panose="020B0609020204030204" pitchFamily="49" charset="0"/>
              </a:rPr>
              <a:t>[</a:t>
            </a:r>
            <a:r>
              <a:rPr lang="en-US" sz="2800" i="1" dirty="0" err="1">
                <a:solidFill>
                  <a:srgbClr val="F9C5D7"/>
                </a:solidFill>
                <a:latin typeface="Consolas" panose="020B0609020204030204" pitchFamily="49" charset="0"/>
                <a:cs typeface="Consolas" panose="020B0609020204030204" pitchFamily="49" charset="0"/>
              </a:rPr>
              <a:t>i</a:t>
            </a:r>
            <a:r>
              <a:rPr lang="en-US" sz="2800" dirty="0" err="1">
                <a:solidFill>
                  <a:srgbClr val="F9C5D7"/>
                </a:solidFill>
                <a:latin typeface="Consolas" panose="020B0609020204030204" pitchFamily="49" charset="0"/>
                <a:cs typeface="Consolas" panose="020B0609020204030204" pitchFamily="49" charset="0"/>
              </a:rPr>
              <a:t>,</a:t>
            </a:r>
            <a:r>
              <a:rPr lang="en-US" sz="2800" i="1" dirty="0" err="1">
                <a:solidFill>
                  <a:srgbClr val="F9C5D7"/>
                </a:solidFill>
                <a:latin typeface="Consolas" panose="020B0609020204030204" pitchFamily="49" charset="0"/>
                <a:cs typeface="Consolas" panose="020B0609020204030204" pitchFamily="49" charset="0"/>
              </a:rPr>
              <a:t>j</a:t>
            </a:r>
            <a:r>
              <a:rPr lang="en-US" sz="2800" dirty="0">
                <a:solidFill>
                  <a:srgbClr val="F9C5D7"/>
                </a:solidFill>
                <a:latin typeface="Consolas" panose="020B0609020204030204" pitchFamily="49" charset="0"/>
                <a:cs typeface="Consolas" panose="020B0609020204030204" pitchFamily="49" charset="0"/>
              </a:rPr>
              <a:t>], </a:t>
            </a:r>
            <a:r>
              <a:rPr lang="en-US" sz="2800" i="1" dirty="0">
                <a:solidFill>
                  <a:srgbClr val="F9C5D7"/>
                </a:solidFill>
                <a:latin typeface="Consolas" panose="020B0609020204030204" pitchFamily="49" charset="0"/>
                <a:cs typeface="Consolas" panose="020B0609020204030204" pitchFamily="49" charset="0"/>
              </a:rPr>
              <a:t>D</a:t>
            </a:r>
            <a:r>
              <a:rPr lang="en-US" sz="2800" dirty="0">
                <a:solidFill>
                  <a:srgbClr val="F9C5D7"/>
                </a:solidFill>
                <a:latin typeface="Consolas" panose="020B0609020204030204" pitchFamily="49" charset="0"/>
                <a:cs typeface="Consolas" panose="020B0609020204030204" pitchFamily="49" charset="0"/>
              </a:rPr>
              <a:t>[</a:t>
            </a:r>
            <a:r>
              <a:rPr lang="en-US" sz="2800" i="1" dirty="0" err="1">
                <a:solidFill>
                  <a:srgbClr val="F9C5D7"/>
                </a:solidFill>
                <a:latin typeface="Consolas" panose="020B0609020204030204" pitchFamily="49" charset="0"/>
                <a:cs typeface="Consolas" panose="020B0609020204030204" pitchFamily="49" charset="0"/>
              </a:rPr>
              <a:t>i</a:t>
            </a:r>
            <a:r>
              <a:rPr lang="en-US" sz="2800" dirty="0" err="1">
                <a:solidFill>
                  <a:srgbClr val="F9C5D7"/>
                </a:solidFill>
                <a:latin typeface="Consolas" panose="020B0609020204030204" pitchFamily="49" charset="0"/>
                <a:cs typeface="Consolas" panose="020B0609020204030204" pitchFamily="49" charset="0"/>
              </a:rPr>
              <a:t>,k</a:t>
            </a:r>
            <a:r>
              <a:rPr lang="en-US" sz="2800" dirty="0">
                <a:solidFill>
                  <a:srgbClr val="F9C5D7"/>
                </a:solidFill>
                <a:latin typeface="Consolas" panose="020B0609020204030204" pitchFamily="49" charset="0"/>
                <a:cs typeface="Consolas" panose="020B0609020204030204" pitchFamily="49" charset="0"/>
              </a:rPr>
              <a:t>]+</a:t>
            </a:r>
            <a:r>
              <a:rPr lang="en-US" sz="2800" i="1" dirty="0">
                <a:solidFill>
                  <a:srgbClr val="F9C5D7"/>
                </a:solidFill>
                <a:latin typeface="Consolas" panose="020B0609020204030204" pitchFamily="49" charset="0"/>
                <a:cs typeface="Consolas" panose="020B0609020204030204" pitchFamily="49" charset="0"/>
              </a:rPr>
              <a:t> D</a:t>
            </a:r>
            <a:r>
              <a:rPr lang="en-US" sz="2800" dirty="0">
                <a:solidFill>
                  <a:srgbClr val="F9C5D7"/>
                </a:solidFill>
                <a:latin typeface="Consolas" panose="020B0609020204030204" pitchFamily="49" charset="0"/>
                <a:cs typeface="Consolas" panose="020B0609020204030204" pitchFamily="49" charset="0"/>
              </a:rPr>
              <a:t>[</a:t>
            </a:r>
            <a:r>
              <a:rPr lang="en-US" sz="2800" dirty="0" err="1">
                <a:solidFill>
                  <a:srgbClr val="F9C5D7"/>
                </a:solidFill>
                <a:latin typeface="Consolas" panose="020B0609020204030204" pitchFamily="49" charset="0"/>
                <a:cs typeface="Consolas" panose="020B0609020204030204" pitchFamily="49" charset="0"/>
              </a:rPr>
              <a:t>k,</a:t>
            </a:r>
            <a:r>
              <a:rPr lang="en-US" sz="2800" i="1" dirty="0" err="1">
                <a:solidFill>
                  <a:srgbClr val="F9C5D7"/>
                </a:solidFill>
                <a:latin typeface="Consolas" panose="020B0609020204030204" pitchFamily="49" charset="0"/>
                <a:cs typeface="Consolas" panose="020B0609020204030204" pitchFamily="49" charset="0"/>
              </a:rPr>
              <a:t>j</a:t>
            </a:r>
            <a:r>
              <a:rPr lang="en-US" sz="2800" dirty="0">
                <a:solidFill>
                  <a:srgbClr val="F9C5D7"/>
                </a:solidFill>
                <a:latin typeface="Consolas" panose="020B0609020204030204" pitchFamily="49" charset="0"/>
                <a:cs typeface="Consolas" panose="020B0609020204030204" pitchFamily="49" charset="0"/>
              </a:rPr>
              <a:t>])</a:t>
            </a:r>
          </a:p>
          <a:p>
            <a:pPr marL="0" indent="0" algn="l">
              <a:buNone/>
            </a:pPr>
            <a:r>
              <a:rPr lang="en-US" sz="2800" dirty="0">
                <a:solidFill>
                  <a:srgbClr val="F9C5D7"/>
                </a:solidFill>
                <a:latin typeface="Consolas" panose="020B0609020204030204" pitchFamily="49" charset="0"/>
                <a:cs typeface="Consolas" panose="020B0609020204030204" pitchFamily="49" charset="0"/>
              </a:rPr>
              <a:t>    </a:t>
            </a:r>
            <a:r>
              <a:rPr lang="en-US" sz="2800" b="1" dirty="0">
                <a:solidFill>
                  <a:srgbClr val="F9C5D7"/>
                </a:solidFill>
                <a:latin typeface="Consolas" panose="020B0609020204030204" pitchFamily="49" charset="0"/>
                <a:cs typeface="Consolas" panose="020B0609020204030204" pitchFamily="49" charset="0"/>
              </a:rPr>
              <a:t>return</a:t>
            </a:r>
            <a:r>
              <a:rPr lang="en-US" sz="2800" dirty="0">
                <a:solidFill>
                  <a:srgbClr val="F9C5D7"/>
                </a:solidFill>
                <a:latin typeface="Consolas" panose="020B0609020204030204" pitchFamily="49" charset="0"/>
                <a:cs typeface="Consolas" panose="020B0609020204030204" pitchFamily="49" charset="0"/>
              </a:rPr>
              <a:t> D</a:t>
            </a:r>
            <a:endParaRPr lang="en-US" sz="2800" dirty="0">
              <a:solidFill>
                <a:srgbClr val="F9C5D7"/>
              </a:solidFill>
            </a:endParaRPr>
          </a:p>
        </p:txBody>
      </p:sp>
    </p:spTree>
    <p:extLst>
      <p:ext uri="{BB962C8B-B14F-4D97-AF65-F5344CB8AC3E}">
        <p14:creationId xmlns:p14="http://schemas.microsoft.com/office/powerpoint/2010/main" val="296229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8002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Fibonacci Series</a:t>
            </a:r>
          </a:p>
        </p:txBody>
      </p:sp>
      <p:pic>
        <p:nvPicPr>
          <p:cNvPr id="2050" name="Picture 2" descr="https://i0.wp.com/algorithms.tutorialhorizon.com/files/2015/03/Fibonacchi-Recursion.pn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708" t="14817" r="19549" b="27321"/>
          <a:stretch/>
        </p:blipFill>
        <p:spPr bwMode="auto">
          <a:xfrm>
            <a:off x="6553197" y="3748125"/>
            <a:ext cx="4984125" cy="27560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 y="824248"/>
            <a:ext cx="12192001" cy="2923877"/>
          </a:xfrm>
          <a:prstGeom prst="rect">
            <a:avLst/>
          </a:prstGeom>
          <a:noFill/>
        </p:spPr>
        <p:txBody>
          <a:bodyPr wrap="square" rtlCol="0">
            <a:spAutoFit/>
          </a:bodyPr>
          <a:lstStyle/>
          <a:p>
            <a:r>
              <a:rPr lang="en-IN" sz="2400" dirty="0"/>
              <a:t>The Fibonacci Series is a sequence of integers where the next integer in the series is the sum of the previous two</a:t>
            </a:r>
            <a:r>
              <a:rPr lang="en-IN" dirty="0"/>
              <a:t>.</a:t>
            </a:r>
          </a:p>
          <a:p>
            <a:endParaRPr lang="en-IN" dirty="0"/>
          </a:p>
          <a:p>
            <a:r>
              <a:rPr lang="en-IN" sz="2000" dirty="0"/>
              <a:t>In mathematical terms, the sequence Fib(n) of Fibonacci numbers is defined by the recurrence relation.</a:t>
            </a:r>
          </a:p>
          <a:p>
            <a:endParaRPr lang="en-IN" sz="2000" dirty="0"/>
          </a:p>
          <a:p>
            <a:r>
              <a:rPr lang="en-IN" sz="2000" b="1" dirty="0">
                <a:solidFill>
                  <a:srgbClr val="C00000"/>
                </a:solidFill>
              </a:rPr>
              <a:t>Fib(n) = Fib(n-1) + Fib(n-2),    </a:t>
            </a:r>
            <a:r>
              <a:rPr lang="en-IN" sz="2000" dirty="0"/>
              <a:t>With seed value: Fib(0)=0,  Fib(1)=1</a:t>
            </a:r>
          </a:p>
          <a:p>
            <a:endParaRPr lang="en-IN" sz="2000" dirty="0"/>
          </a:p>
          <a:p>
            <a:r>
              <a:rPr lang="en-IN" sz="2000" b="1" dirty="0"/>
              <a:t>Problem statement: </a:t>
            </a:r>
            <a:r>
              <a:rPr lang="en-IN" sz="2000" dirty="0"/>
              <a:t>Given a number n, find n</a:t>
            </a:r>
            <a:r>
              <a:rPr lang="en-IN" sz="2000" baseline="30000" dirty="0"/>
              <a:t>th</a:t>
            </a:r>
            <a:r>
              <a:rPr lang="en-IN" sz="2000" dirty="0"/>
              <a:t> Fibonacci Number. </a:t>
            </a:r>
          </a:p>
          <a:p>
            <a:endParaRPr lang="en-IN" dirty="0"/>
          </a:p>
        </p:txBody>
      </p:sp>
    </p:spTree>
    <p:extLst>
      <p:ext uri="{BB962C8B-B14F-4D97-AF65-F5344CB8AC3E}">
        <p14:creationId xmlns:p14="http://schemas.microsoft.com/office/powerpoint/2010/main" val="108457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4950</TotalTime>
  <Words>6544</Words>
  <Application>Microsoft Office PowerPoint</Application>
  <PresentationFormat>Widescreen</PresentationFormat>
  <Paragraphs>1962</Paragraphs>
  <Slides>87</Slides>
  <Notes>0</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87</vt:i4>
      </vt:variant>
    </vt:vector>
  </HeadingPairs>
  <TitlesOfParts>
    <vt:vector size="103" baseType="lpstr">
      <vt:lpstr>Roboto Condensed</vt:lpstr>
      <vt:lpstr>Wingdings</vt:lpstr>
      <vt:lpstr>Roboto Condensed Light</vt:lpstr>
      <vt:lpstr>Arial</vt:lpstr>
      <vt:lpstr>Consolas</vt:lpstr>
      <vt:lpstr>Cambria Math</vt:lpstr>
      <vt:lpstr>Open Sans Semibold</vt:lpstr>
      <vt:lpstr>Calibri</vt:lpstr>
      <vt:lpstr>AR BLANCA</vt:lpstr>
      <vt:lpstr>Shruti</vt:lpstr>
      <vt:lpstr>Times New Roman</vt:lpstr>
      <vt:lpstr>Segoe UI Black</vt:lpstr>
      <vt:lpstr>Arial Unicode MS</vt:lpstr>
      <vt:lpstr>Wingdings 3</vt:lpstr>
      <vt:lpstr>Wingdings 2</vt:lpstr>
      <vt:lpstr>Office Theme</vt:lpstr>
      <vt:lpstr> Dynamic Programming</vt:lpstr>
      <vt:lpstr>PowerPoint Presentation</vt:lpstr>
      <vt:lpstr>Introduction</vt:lpstr>
      <vt:lpstr>PowerPoint Presentation</vt:lpstr>
      <vt:lpstr>PowerPoint Presentation</vt:lpstr>
      <vt:lpstr>The Principle of Optimality</vt:lpstr>
      <vt:lpstr>Dynamic Programming:</vt:lpstr>
      <vt:lpstr>Fibonacci of a Number </vt:lpstr>
      <vt:lpstr>Fibonacci Series</vt:lpstr>
      <vt:lpstr>Recursive Fibonacci</vt:lpstr>
      <vt:lpstr>PowerPoint Presentation</vt:lpstr>
      <vt:lpstr>PowerPoint Presentation</vt:lpstr>
      <vt:lpstr>Dynamic Programming Approach</vt:lpstr>
      <vt:lpstr>Dynamic Approach </vt:lpstr>
      <vt:lpstr>Comparing the Complexity(Recursive vs DP)</vt:lpstr>
      <vt:lpstr>Iterative solution(bottom-up )</vt:lpstr>
      <vt:lpstr>Binomial Coefficient </vt:lpstr>
      <vt:lpstr>Introduction </vt:lpstr>
      <vt:lpstr>Binomial Coefficient  </vt:lpstr>
      <vt:lpstr>Recursion tree for C(5,2)</vt:lpstr>
      <vt:lpstr>Binomial Coefficient </vt:lpstr>
      <vt:lpstr>Time complexity(without Memoization)</vt:lpstr>
      <vt:lpstr>Time complexity(with Memoization)</vt:lpstr>
      <vt:lpstr>Generalized Solution using Dynamic Programming</vt:lpstr>
      <vt:lpstr>Coin Change Problem</vt:lpstr>
      <vt:lpstr> Make Change Problem1 – Dynamic Programming Solution</vt:lpstr>
      <vt:lpstr>Make Change Problem1 – Dynamic Programming Solution</vt:lpstr>
      <vt:lpstr>Make Change Problem1 – Dynamic Programming Solution</vt:lpstr>
      <vt:lpstr>Make Change Problem1 – Dynamic Programming Solution</vt:lpstr>
      <vt:lpstr>Make Change Problem2 – Dynamic Programming Solution</vt:lpstr>
      <vt:lpstr>PowerPoint Presentation</vt:lpstr>
      <vt:lpstr>PowerPoint Presentation</vt:lpstr>
      <vt:lpstr>Time Complexity</vt:lpstr>
      <vt:lpstr>0/1 Knapsack Problem</vt:lpstr>
      <vt:lpstr>0/1 Knapsack </vt:lpstr>
      <vt:lpstr>PowerPoint Presentation</vt:lpstr>
      <vt:lpstr>Recursion tree</vt:lpstr>
      <vt:lpstr>PowerPoint Presentation</vt:lpstr>
      <vt:lpstr>PowerPoint Presentation</vt:lpstr>
      <vt:lpstr>0/1 Knapsack Problem - Dynamic Programming Solution</vt:lpstr>
      <vt:lpstr>0/1 Knapsack Problem - Dynamic Programming Solution</vt:lpstr>
      <vt:lpstr>0/1 Knapsack Problem - Dynamic Programming Solution</vt:lpstr>
      <vt:lpstr>0/1 Knapsack Problem - Dynamic Programming Solution</vt:lpstr>
      <vt:lpstr>0/1 Knapsack Problem - Dynamic Programming Solution</vt:lpstr>
      <vt:lpstr>Algorithm-Iterative(bottom-up)= O(n*w)</vt:lpstr>
      <vt:lpstr>Algorithm(top-down)=O(n*w).</vt:lpstr>
      <vt:lpstr>Longest Common Subsequence</vt:lpstr>
      <vt:lpstr>Introduction </vt:lpstr>
      <vt:lpstr>Problem statement</vt:lpstr>
      <vt:lpstr>Optimal sub-structure</vt:lpstr>
      <vt:lpstr>PowerPoint Presentation</vt:lpstr>
      <vt:lpstr>Recursive solution</vt:lpstr>
      <vt:lpstr>PowerPoint Presentation</vt:lpstr>
      <vt:lpstr>Overlapping Subproblems:</vt:lpstr>
      <vt:lpstr>Recursive solution(top-down)</vt:lpstr>
      <vt:lpstr>Recursive solution(bottom-up)</vt:lpstr>
      <vt:lpstr>LCS – Dynamic Programming Solution </vt:lpstr>
      <vt:lpstr>LCS – Dynamic Programming Solution </vt:lpstr>
      <vt:lpstr>LCS – Dynamic Programming Solution </vt:lpstr>
      <vt:lpstr>LCS – Dynamic Programming Solution </vt:lpstr>
      <vt:lpstr>Time and space complexity:</vt:lpstr>
      <vt:lpstr>Chain Matrix Multiplication </vt:lpstr>
      <vt:lpstr>Introduction </vt:lpstr>
      <vt:lpstr>PowerPoint Presentation</vt:lpstr>
      <vt:lpstr>Matrix Chain Multiplication</vt:lpstr>
      <vt:lpstr>Matrix Chain Multiplication</vt:lpstr>
      <vt:lpstr>Matrix Chain Multiplication using Dynamic Programming</vt:lpstr>
      <vt:lpstr>Matrix Chain Multiplication using Dynamic Programming</vt:lpstr>
      <vt:lpstr>Matrix Chain Multiplication using Dynamic Programming</vt:lpstr>
      <vt:lpstr>Matrix Chain Multiplication using Dynamic Programming</vt:lpstr>
      <vt:lpstr>Matrix Chain Multiplication using Dynamic Programming</vt:lpstr>
      <vt:lpstr>Matrix Chain Multiplication using Dynamic Programming</vt:lpstr>
      <vt:lpstr>Matrix Chain Multiplication using Dynamic Programming</vt:lpstr>
      <vt:lpstr>Matrix Chain Multiplication using Dynamic Programming</vt:lpstr>
      <vt:lpstr>All Pair Shortest Path – Floyd’s Algorithm </vt:lpstr>
      <vt:lpstr>Introduction </vt:lpstr>
      <vt:lpstr>Floyd Algorithm - Example</vt:lpstr>
      <vt:lpstr>Floyd Algorithm - Example</vt:lpstr>
      <vt:lpstr>Floyd Algorithm - Example</vt:lpstr>
      <vt:lpstr>Floyd Algorithm - Example</vt:lpstr>
      <vt:lpstr>Floyd Algorithm - Example</vt:lpstr>
      <vt:lpstr>Floyd Algorithm - Example</vt:lpstr>
      <vt:lpstr>Floyd Algorithm - Example</vt:lpstr>
      <vt:lpstr>Floyd Algorithm - Example</vt:lpstr>
      <vt:lpstr>Floyd Algorithm - Example</vt:lpstr>
      <vt:lpstr>Floyd’s Algorithm</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ECEEIC258</cp:lastModifiedBy>
  <cp:revision>555</cp:revision>
  <dcterms:created xsi:type="dcterms:W3CDTF">2020-05-01T05:09:15Z</dcterms:created>
  <dcterms:modified xsi:type="dcterms:W3CDTF">2021-11-23T07:47:51Z</dcterms:modified>
</cp:coreProperties>
</file>